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6" r:id="rId2"/>
    <p:sldId id="258" r:id="rId3"/>
    <p:sldId id="257" r:id="rId4"/>
    <p:sldId id="261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04" y="5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0EFAE-A887-4435-A300-0A5A3D558D2E}" type="datetimeFigureOut">
              <a:rPr lang="hu-HU" smtClean="0"/>
              <a:t>2016.05.06.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8F282-B46D-4665-A099-4CC4F568984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3697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0EFAE-A887-4435-A300-0A5A3D558D2E}" type="datetimeFigureOut">
              <a:rPr lang="hu-HU" smtClean="0"/>
              <a:t>2016.05.06.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8F282-B46D-4665-A099-4CC4F568984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58450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0EFAE-A887-4435-A300-0A5A3D558D2E}" type="datetimeFigureOut">
              <a:rPr lang="hu-HU" smtClean="0"/>
              <a:t>2016.05.06.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8F282-B46D-4665-A099-4CC4F568984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76368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0EFAE-A887-4435-A300-0A5A3D558D2E}" type="datetimeFigureOut">
              <a:rPr lang="hu-HU" smtClean="0"/>
              <a:t>2016.05.06.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8F282-B46D-4665-A099-4CC4F568984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42616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0EFAE-A887-4435-A300-0A5A3D558D2E}" type="datetimeFigureOut">
              <a:rPr lang="hu-HU" smtClean="0"/>
              <a:t>2016.05.06.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8F282-B46D-4665-A099-4CC4F568984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91327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0EFAE-A887-4435-A300-0A5A3D558D2E}" type="datetimeFigureOut">
              <a:rPr lang="hu-HU" smtClean="0"/>
              <a:t>2016.05.06.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8F282-B46D-4665-A099-4CC4F568984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19341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0EFAE-A887-4435-A300-0A5A3D558D2E}" type="datetimeFigureOut">
              <a:rPr lang="hu-HU" smtClean="0"/>
              <a:t>2016.05.06.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8F282-B46D-4665-A099-4CC4F568984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47066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0EFAE-A887-4435-A300-0A5A3D558D2E}" type="datetimeFigureOut">
              <a:rPr lang="hu-HU" smtClean="0"/>
              <a:t>2016.05.06.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8F282-B46D-4665-A099-4CC4F568984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92305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0EFAE-A887-4435-A300-0A5A3D558D2E}" type="datetimeFigureOut">
              <a:rPr lang="hu-HU" smtClean="0"/>
              <a:t>2016.05.06.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8F282-B46D-4665-A099-4CC4F568984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5810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0EFAE-A887-4435-A300-0A5A3D558D2E}" type="datetimeFigureOut">
              <a:rPr lang="hu-HU" smtClean="0"/>
              <a:t>2016.05.06.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8F282-B46D-4665-A099-4CC4F568984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55270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0EFAE-A887-4435-A300-0A5A3D558D2E}" type="datetimeFigureOut">
              <a:rPr lang="hu-HU" smtClean="0"/>
              <a:t>2016.05.06.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8F282-B46D-4665-A099-4CC4F568984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14877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00EFAE-A887-4435-A300-0A5A3D558D2E}" type="datetimeFigureOut">
              <a:rPr lang="hu-HU" smtClean="0"/>
              <a:t>2016.05.06.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88F282-B46D-4665-A099-4CC4F568984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85249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VP 2014-2020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/>
              <a:t>Vidéki térségek fejlesztési lehetőségei</a:t>
            </a:r>
            <a:endParaRPr lang="hu-H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0721" y="813356"/>
            <a:ext cx="3294525" cy="11521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4869160"/>
            <a:ext cx="6048672" cy="1296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 descr="A Miniszterelnökség egyik államtitkárságát Kecskemétre hoznák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55"/>
            <a:ext cx="1043608" cy="644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5366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85192" y="260648"/>
            <a:ext cx="8229600" cy="432048"/>
          </a:xfrm>
        </p:spPr>
        <p:txBody>
          <a:bodyPr>
            <a:normAutofit fontScale="90000"/>
          </a:bodyPr>
          <a:lstStyle/>
          <a:p>
            <a:r>
              <a:rPr lang="hu-HU" dirty="0" smtClean="0"/>
              <a:t>Vidéki térségek </a:t>
            </a:r>
            <a:r>
              <a:rPr lang="hu-HU" dirty="0"/>
              <a:t>5</a:t>
            </a:r>
            <a:r>
              <a:rPr lang="hu-HU" dirty="0" smtClean="0"/>
              <a:t>.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971600" y="692696"/>
            <a:ext cx="7056784" cy="50405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u-HU" dirty="0" smtClean="0"/>
              <a:t>Alapvető szolgáltatások fejlesztése (7.4.1.)</a:t>
            </a:r>
          </a:p>
          <a:p>
            <a:pPr marL="0" indent="0">
              <a:buNone/>
            </a:pPr>
            <a:endParaRPr lang="hu-HU" dirty="0"/>
          </a:p>
        </p:txBody>
      </p:sp>
      <p:sp>
        <p:nvSpPr>
          <p:cNvPr id="4" name="object 34"/>
          <p:cNvSpPr txBox="1"/>
          <p:nvPr/>
        </p:nvSpPr>
        <p:spPr>
          <a:xfrm>
            <a:off x="179512" y="1098451"/>
            <a:ext cx="8640960" cy="6591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95"/>
              </a:lnSpc>
            </a:pPr>
            <a:endParaRPr lang="hu-HU" sz="1400" dirty="0">
              <a:latin typeface="+mj-lt"/>
              <a:cs typeface="Calibri"/>
            </a:endParaRPr>
          </a:p>
          <a:p>
            <a:pPr>
              <a:lnSpc>
                <a:spcPct val="100000"/>
              </a:lnSpc>
              <a:spcBef>
                <a:spcPts val="49"/>
              </a:spcBef>
            </a:pPr>
            <a:endParaRPr sz="950" dirty="0">
              <a:latin typeface="Times New Roman"/>
              <a:cs typeface="Times New Roman"/>
            </a:endParaRPr>
          </a:p>
          <a:p>
            <a:pPr marL="12700" algn="just">
              <a:lnSpc>
                <a:spcPts val="1395"/>
              </a:lnSpc>
            </a:pPr>
            <a:endParaRPr sz="12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000" dirty="0">
              <a:latin typeface="Times New Roman"/>
              <a:cs typeface="Times New Roman"/>
            </a:endParaRPr>
          </a:p>
        </p:txBody>
      </p:sp>
      <p:sp>
        <p:nvSpPr>
          <p:cNvPr id="42" name="Szövegdoboz 41"/>
          <p:cNvSpPr txBox="1"/>
          <p:nvPr/>
        </p:nvSpPr>
        <p:spPr>
          <a:xfrm>
            <a:off x="232148" y="1087388"/>
            <a:ext cx="8424936" cy="62401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>
              <a:lnSpc>
                <a:spcPts val="1340"/>
              </a:lnSpc>
            </a:pPr>
            <a:r>
              <a:rPr lang="hu-HU" sz="1400" b="1" spc="-5" dirty="0" smtClean="0">
                <a:solidFill>
                  <a:schemeClr val="accent1">
                    <a:lumMod val="75000"/>
                  </a:schemeClr>
                </a:solidFill>
                <a:latin typeface="+mj-lt"/>
                <a:cs typeface="Calibri"/>
              </a:rPr>
              <a:t>MIT:</a:t>
            </a:r>
            <a:endParaRPr lang="hu-HU" sz="1400" dirty="0">
              <a:solidFill>
                <a:schemeClr val="accent1">
                  <a:lumMod val="75000"/>
                </a:schemeClr>
              </a:solidFill>
              <a:latin typeface="+mj-lt"/>
              <a:cs typeface="Calibri"/>
            </a:endParaRPr>
          </a:p>
          <a:p>
            <a:pPr marL="12700">
              <a:lnSpc>
                <a:spcPct val="150000"/>
              </a:lnSpc>
            </a:pPr>
            <a:r>
              <a:rPr lang="hu-HU" sz="1600" b="1" spc="-5" dirty="0">
                <a:cs typeface="Calibri"/>
              </a:rPr>
              <a:t>Vidék</a:t>
            </a:r>
            <a:r>
              <a:rPr lang="hu-HU" sz="1600" b="1" spc="5" dirty="0">
                <a:cs typeface="Calibri"/>
              </a:rPr>
              <a:t>i</a:t>
            </a:r>
            <a:r>
              <a:rPr lang="hu-HU" sz="1600" b="1" spc="-10" dirty="0">
                <a:cs typeface="Calibri"/>
              </a:rPr>
              <a:t> </a:t>
            </a:r>
            <a:r>
              <a:rPr lang="hu-HU" sz="1600" b="1" spc="-15" dirty="0">
                <a:cs typeface="Calibri"/>
              </a:rPr>
              <a:t>településen:</a:t>
            </a:r>
            <a:endParaRPr lang="hu-HU" sz="1600" dirty="0">
              <a:cs typeface="Calibri"/>
            </a:endParaRPr>
          </a:p>
          <a:p>
            <a:pPr marL="174625" marR="60960" indent="-107950">
              <a:lnSpc>
                <a:spcPct val="150000"/>
              </a:lnSpc>
              <a:spcBef>
                <a:spcPts val="70"/>
              </a:spcBef>
              <a:buFont typeface="Wingdings"/>
              <a:buChar char=""/>
              <a:tabLst>
                <a:tab pos="175260" algn="l"/>
              </a:tabLst>
            </a:pPr>
            <a:r>
              <a:rPr lang="hu-HU" sz="1600" b="1" spc="-75" dirty="0">
                <a:cs typeface="Arial"/>
              </a:rPr>
              <a:t>k</a:t>
            </a:r>
            <a:r>
              <a:rPr lang="hu-HU" sz="1600" b="1" spc="-50" dirty="0">
                <a:cs typeface="Arial"/>
              </a:rPr>
              <a:t>ö</a:t>
            </a:r>
            <a:r>
              <a:rPr lang="hu-HU" sz="1600" b="1" spc="-100" dirty="0">
                <a:cs typeface="Arial"/>
              </a:rPr>
              <a:t>z</a:t>
            </a:r>
            <a:r>
              <a:rPr lang="hu-HU" sz="1600" b="1" spc="-20" dirty="0">
                <a:cs typeface="Arial"/>
              </a:rPr>
              <a:t>ét</a:t>
            </a:r>
            <a:r>
              <a:rPr lang="hu-HU" sz="1600" b="1" spc="-45" dirty="0">
                <a:cs typeface="Arial"/>
              </a:rPr>
              <a:t>k</a:t>
            </a:r>
            <a:r>
              <a:rPr lang="hu-HU" sz="1600" b="1" spc="-35" dirty="0">
                <a:cs typeface="Arial"/>
              </a:rPr>
              <a:t>eztetés</a:t>
            </a:r>
            <a:r>
              <a:rPr lang="hu-HU" sz="1600" spc="-15" dirty="0">
                <a:cs typeface="Arial"/>
              </a:rPr>
              <a:t>t</a:t>
            </a:r>
            <a:r>
              <a:rPr lang="hu-HU" sz="1600" spc="-70" dirty="0">
                <a:cs typeface="Arial"/>
              </a:rPr>
              <a:t> </a:t>
            </a:r>
            <a:r>
              <a:rPr lang="hu-HU" sz="1600" spc="-75" dirty="0">
                <a:cs typeface="Arial"/>
              </a:rPr>
              <a:t>v</a:t>
            </a:r>
            <a:r>
              <a:rPr lang="hu-HU" sz="1600" spc="-95" dirty="0">
                <a:cs typeface="Arial"/>
              </a:rPr>
              <a:t>ég</a:t>
            </a:r>
            <a:r>
              <a:rPr lang="hu-HU" sz="1600" spc="-90" dirty="0">
                <a:cs typeface="Arial"/>
              </a:rPr>
              <a:t>z</a:t>
            </a:r>
            <a:r>
              <a:rPr lang="hu-HU" sz="1600" spc="-30" dirty="0">
                <a:cs typeface="Arial"/>
              </a:rPr>
              <a:t>ő</a:t>
            </a:r>
            <a:r>
              <a:rPr lang="hu-HU" sz="1600" spc="-70" dirty="0">
                <a:cs typeface="Arial"/>
              </a:rPr>
              <a:t> </a:t>
            </a:r>
            <a:r>
              <a:rPr lang="hu-HU" sz="1600" spc="-50" dirty="0">
                <a:cs typeface="Arial"/>
              </a:rPr>
              <a:t>intézmén</a:t>
            </a:r>
            <a:r>
              <a:rPr lang="hu-HU" sz="1600" spc="-55" dirty="0">
                <a:cs typeface="Arial"/>
              </a:rPr>
              <a:t>y</a:t>
            </a:r>
            <a:r>
              <a:rPr lang="hu-HU" sz="1600" spc="-75" dirty="0">
                <a:cs typeface="Arial"/>
              </a:rPr>
              <a:t>e</a:t>
            </a:r>
            <a:r>
              <a:rPr lang="hu-HU" sz="1600" spc="-55" dirty="0">
                <a:cs typeface="Arial"/>
              </a:rPr>
              <a:t>k</a:t>
            </a:r>
            <a:r>
              <a:rPr lang="hu-HU" sz="1600" spc="-70" dirty="0">
                <a:cs typeface="Arial"/>
              </a:rPr>
              <a:t> </a:t>
            </a:r>
            <a:r>
              <a:rPr lang="hu-HU" sz="1600" b="1" spc="-75" dirty="0" smtClean="0">
                <a:cs typeface="Arial"/>
              </a:rPr>
              <a:t>k</a:t>
            </a:r>
            <a:r>
              <a:rPr lang="hu-HU" sz="1600" b="1" spc="-65" dirty="0" smtClean="0">
                <a:cs typeface="Arial"/>
              </a:rPr>
              <a:t>onyhá</a:t>
            </a:r>
            <a:r>
              <a:rPr lang="hu-HU" sz="1600" b="1" spc="5" dirty="0" smtClean="0">
                <a:cs typeface="Arial"/>
              </a:rPr>
              <a:t>­</a:t>
            </a:r>
            <a:r>
              <a:rPr lang="hu-HU" sz="1600" b="1" dirty="0">
                <a:cs typeface="Arial"/>
              </a:rPr>
              <a:t>j</a:t>
            </a:r>
            <a:r>
              <a:rPr lang="hu-HU" sz="1600" b="1" spc="-70" dirty="0" smtClean="0">
                <a:cs typeface="Arial"/>
              </a:rPr>
              <a:t>ána</a:t>
            </a:r>
            <a:r>
              <a:rPr lang="hu-HU" sz="1600" b="1" spc="-55" dirty="0" smtClean="0">
                <a:cs typeface="Arial"/>
              </a:rPr>
              <a:t>k</a:t>
            </a:r>
            <a:r>
              <a:rPr lang="hu-HU" sz="1600" spc="-70" dirty="0" smtClean="0">
                <a:cs typeface="Arial"/>
              </a:rPr>
              <a:t> </a:t>
            </a:r>
            <a:r>
              <a:rPr lang="hu-HU" sz="1600" spc="35" dirty="0">
                <a:cs typeface="Arial"/>
              </a:rPr>
              <a:t>f</a:t>
            </a:r>
            <a:r>
              <a:rPr lang="hu-HU" sz="1600" spc="-65" dirty="0">
                <a:cs typeface="Arial"/>
              </a:rPr>
              <a:t>ejlesztése;</a:t>
            </a:r>
            <a:endParaRPr lang="hu-HU" sz="1600" dirty="0">
              <a:cs typeface="Arial"/>
            </a:endParaRPr>
          </a:p>
          <a:p>
            <a:pPr marL="174625" marR="5080" indent="-107950">
              <a:lnSpc>
                <a:spcPct val="150000"/>
              </a:lnSpc>
              <a:buFont typeface="Wingdings"/>
              <a:buChar char=""/>
              <a:tabLst>
                <a:tab pos="175260" algn="l"/>
              </a:tabLst>
            </a:pPr>
            <a:r>
              <a:rPr lang="hu-HU" sz="1600" spc="-75" dirty="0">
                <a:cs typeface="Arial"/>
              </a:rPr>
              <a:t>k</a:t>
            </a:r>
            <a:r>
              <a:rPr lang="hu-HU" sz="1600" spc="-50" dirty="0">
                <a:cs typeface="Arial"/>
              </a:rPr>
              <a:t>ö</a:t>
            </a:r>
            <a:r>
              <a:rPr lang="hu-HU" sz="1600" spc="-114" dirty="0">
                <a:cs typeface="Arial"/>
              </a:rPr>
              <a:t>z</a:t>
            </a:r>
            <a:r>
              <a:rPr lang="hu-HU" sz="1600" spc="5" dirty="0">
                <a:cs typeface="Arial"/>
              </a:rPr>
              <a:t>­</a:t>
            </a:r>
            <a:r>
              <a:rPr lang="hu-HU" sz="1600" spc="-70" dirty="0">
                <a:cs typeface="Arial"/>
              </a:rPr>
              <a:t> </a:t>
            </a:r>
            <a:r>
              <a:rPr lang="hu-HU" sz="1600" spc="-125" dirty="0">
                <a:cs typeface="Arial"/>
              </a:rPr>
              <a:t>é</a:t>
            </a:r>
            <a:r>
              <a:rPr lang="hu-HU" sz="1600" spc="-100" dirty="0">
                <a:cs typeface="Arial"/>
              </a:rPr>
              <a:t>s</a:t>
            </a:r>
            <a:r>
              <a:rPr lang="hu-HU" sz="1600" spc="-70" dirty="0">
                <a:cs typeface="Arial"/>
              </a:rPr>
              <a:t> </a:t>
            </a:r>
            <a:r>
              <a:rPr lang="hu-HU" sz="1600" spc="-85" dirty="0">
                <a:cs typeface="Arial"/>
              </a:rPr>
              <a:t>vagy</a:t>
            </a:r>
            <a:r>
              <a:rPr lang="hu-HU" sz="1600" spc="-45" dirty="0">
                <a:cs typeface="Arial"/>
              </a:rPr>
              <a:t>onbiztonságo</a:t>
            </a:r>
            <a:r>
              <a:rPr lang="hu-HU" sz="1600" spc="-20" dirty="0">
                <a:cs typeface="Arial"/>
              </a:rPr>
              <a:t>t</a:t>
            </a:r>
            <a:r>
              <a:rPr lang="hu-HU" sz="1600" spc="-70" dirty="0">
                <a:cs typeface="Arial"/>
              </a:rPr>
              <a:t> </a:t>
            </a:r>
            <a:r>
              <a:rPr lang="hu-HU" sz="1600" spc="-114" dirty="0">
                <a:cs typeface="Arial"/>
              </a:rPr>
              <a:t>s</a:t>
            </a:r>
            <a:r>
              <a:rPr lang="hu-HU" sz="1600" spc="-120" dirty="0">
                <a:cs typeface="Arial"/>
              </a:rPr>
              <a:t>z</a:t>
            </a:r>
            <a:r>
              <a:rPr lang="hu-HU" sz="1600" spc="-50" dirty="0">
                <a:cs typeface="Arial"/>
              </a:rPr>
              <a:t>olgál</a:t>
            </a:r>
            <a:r>
              <a:rPr lang="hu-HU" sz="1600" spc="-45" dirty="0">
                <a:cs typeface="Arial"/>
              </a:rPr>
              <a:t>ó</a:t>
            </a:r>
            <a:r>
              <a:rPr lang="hu-HU" sz="1600" spc="-70" dirty="0">
                <a:cs typeface="Arial"/>
              </a:rPr>
              <a:t> </a:t>
            </a:r>
            <a:r>
              <a:rPr lang="hu-HU" sz="1600" spc="35" dirty="0" smtClean="0">
                <a:cs typeface="Arial"/>
              </a:rPr>
              <a:t>f</a:t>
            </a:r>
            <a:r>
              <a:rPr lang="hu-HU" sz="1600" spc="-70" dirty="0" smtClean="0">
                <a:cs typeface="Arial"/>
              </a:rPr>
              <a:t>ejles</a:t>
            </a:r>
            <a:r>
              <a:rPr lang="hu-HU" sz="1600" spc="-105" dirty="0" smtClean="0">
                <a:cs typeface="Arial"/>
              </a:rPr>
              <a:t>z</a:t>
            </a:r>
            <a:r>
              <a:rPr lang="hu-HU" sz="1600" spc="5" dirty="0" smtClean="0">
                <a:cs typeface="Arial"/>
              </a:rPr>
              <a:t>­</a:t>
            </a:r>
            <a:r>
              <a:rPr lang="hu-HU" sz="1600" spc="-60" dirty="0" smtClean="0">
                <a:cs typeface="Arial"/>
              </a:rPr>
              <a:t>tések</a:t>
            </a:r>
            <a:r>
              <a:rPr lang="hu-HU" sz="1600" spc="-25" dirty="0">
                <a:cs typeface="Arial"/>
              </a:rPr>
              <a:t>:</a:t>
            </a:r>
            <a:r>
              <a:rPr lang="hu-HU" sz="1600" spc="-70" dirty="0">
                <a:cs typeface="Arial"/>
              </a:rPr>
              <a:t> </a:t>
            </a:r>
            <a:r>
              <a:rPr lang="hu-HU" sz="1600" b="1" spc="-55" dirty="0">
                <a:cs typeface="Arial"/>
              </a:rPr>
              <a:t>polgár</a:t>
            </a:r>
            <a:r>
              <a:rPr lang="hu-HU" sz="1600" b="1" spc="-35" dirty="0">
                <a:cs typeface="Arial"/>
              </a:rPr>
              <a:t>ő</a:t>
            </a:r>
            <a:r>
              <a:rPr lang="hu-HU" sz="1600" b="1" spc="-10" dirty="0">
                <a:cs typeface="Arial"/>
              </a:rPr>
              <a:t>r</a:t>
            </a:r>
            <a:r>
              <a:rPr lang="hu-HU" sz="1600" b="1" spc="-70" dirty="0">
                <a:cs typeface="Arial"/>
              </a:rPr>
              <a:t> </a:t>
            </a:r>
            <a:r>
              <a:rPr lang="hu-HU" sz="1600" b="1" spc="-125" dirty="0">
                <a:cs typeface="Arial"/>
              </a:rPr>
              <a:t>é</a:t>
            </a:r>
            <a:r>
              <a:rPr lang="hu-HU" sz="1600" b="1" spc="-100" dirty="0">
                <a:cs typeface="Arial"/>
              </a:rPr>
              <a:t>s</a:t>
            </a:r>
            <a:r>
              <a:rPr lang="hu-HU" sz="1600" b="1" spc="-70" dirty="0">
                <a:cs typeface="Arial"/>
              </a:rPr>
              <a:t> </a:t>
            </a:r>
            <a:r>
              <a:rPr lang="hu-HU" sz="1600" b="1" spc="-85" dirty="0">
                <a:cs typeface="Arial"/>
              </a:rPr>
              <a:t>me</a:t>
            </a:r>
            <a:r>
              <a:rPr lang="hu-HU" sz="1600" b="1" spc="-70" dirty="0">
                <a:cs typeface="Arial"/>
              </a:rPr>
              <a:t>z</a:t>
            </a:r>
            <a:r>
              <a:rPr lang="hu-HU" sz="1600" b="1" spc="-35" dirty="0">
                <a:cs typeface="Arial"/>
              </a:rPr>
              <a:t>őő</a:t>
            </a:r>
            <a:r>
              <a:rPr lang="hu-HU" sz="1600" b="1" spc="-15" dirty="0">
                <a:cs typeface="Arial"/>
              </a:rPr>
              <a:t>r</a:t>
            </a:r>
            <a:r>
              <a:rPr lang="hu-HU" sz="1600" b="1" spc="-70" dirty="0">
                <a:cs typeface="Arial"/>
              </a:rPr>
              <a:t> </a:t>
            </a:r>
            <a:r>
              <a:rPr lang="hu-HU" sz="1600" b="1" spc="-114" dirty="0">
                <a:cs typeface="Arial"/>
              </a:rPr>
              <a:t>s</a:t>
            </a:r>
            <a:r>
              <a:rPr lang="hu-HU" sz="1600" b="1" spc="-120" dirty="0">
                <a:cs typeface="Arial"/>
              </a:rPr>
              <a:t>z</a:t>
            </a:r>
            <a:r>
              <a:rPr lang="hu-HU" sz="1600" b="1" spc="-60" dirty="0">
                <a:cs typeface="Arial"/>
              </a:rPr>
              <a:t>olgál</a:t>
            </a:r>
            <a:r>
              <a:rPr lang="hu-HU" sz="1600" b="1" spc="-80" dirty="0">
                <a:cs typeface="Arial"/>
              </a:rPr>
              <a:t>a</a:t>
            </a:r>
            <a:r>
              <a:rPr lang="hu-HU" sz="1600" b="1" spc="95" dirty="0">
                <a:cs typeface="Arial"/>
              </a:rPr>
              <a:t>t</a:t>
            </a:r>
            <a:r>
              <a:rPr lang="hu-HU" sz="1600" b="1" spc="-70" dirty="0">
                <a:cs typeface="Arial"/>
              </a:rPr>
              <a:t> </a:t>
            </a:r>
            <a:r>
              <a:rPr lang="hu-HU" sz="1600" b="1" spc="-50" dirty="0">
                <a:cs typeface="Arial"/>
              </a:rPr>
              <a:t>járm</a:t>
            </a:r>
            <a:r>
              <a:rPr lang="hu-HU" sz="1600" b="1" spc="-40" dirty="0">
                <a:cs typeface="Arial"/>
              </a:rPr>
              <a:t>ű</a:t>
            </a:r>
            <a:r>
              <a:rPr lang="hu-HU" sz="1600" b="1" spc="-70" dirty="0">
                <a:cs typeface="Arial"/>
              </a:rPr>
              <a:t> </a:t>
            </a:r>
            <a:r>
              <a:rPr lang="hu-HU" sz="1600" b="1" spc="-120" dirty="0">
                <a:cs typeface="Arial"/>
              </a:rPr>
              <a:t>és</a:t>
            </a:r>
            <a:r>
              <a:rPr lang="hu-HU" sz="1600" b="1" spc="-70" dirty="0">
                <a:cs typeface="Arial"/>
              </a:rPr>
              <a:t> </a:t>
            </a:r>
            <a:r>
              <a:rPr lang="hu-HU" sz="1600" b="1" spc="-95" dirty="0">
                <a:cs typeface="Arial"/>
              </a:rPr>
              <a:t>esz</a:t>
            </a:r>
            <a:r>
              <a:rPr lang="hu-HU" sz="1600" b="1" spc="-120" dirty="0">
                <a:cs typeface="Arial"/>
              </a:rPr>
              <a:t>k</a:t>
            </a:r>
            <a:r>
              <a:rPr lang="hu-HU" sz="1600" b="1" spc="-50" dirty="0">
                <a:cs typeface="Arial"/>
              </a:rPr>
              <a:t>ö</a:t>
            </a:r>
            <a:r>
              <a:rPr lang="hu-HU" sz="1600" b="1" spc="-95" dirty="0">
                <a:cs typeface="Arial"/>
              </a:rPr>
              <a:t>zbes</a:t>
            </a:r>
            <a:r>
              <a:rPr lang="hu-HU" sz="1600" b="1" spc="-100" dirty="0">
                <a:cs typeface="Arial"/>
              </a:rPr>
              <a:t>z</a:t>
            </a:r>
            <a:r>
              <a:rPr lang="hu-HU" sz="1600" b="1" spc="-65" dirty="0">
                <a:cs typeface="Arial"/>
              </a:rPr>
              <a:t>er</a:t>
            </a:r>
            <a:r>
              <a:rPr lang="hu-HU" sz="1600" b="1" spc="-80" dirty="0">
                <a:cs typeface="Arial"/>
              </a:rPr>
              <a:t>z</a:t>
            </a:r>
            <a:r>
              <a:rPr lang="hu-HU" sz="1600" b="1" spc="-85" dirty="0">
                <a:cs typeface="Arial"/>
              </a:rPr>
              <a:t>ései</a:t>
            </a:r>
            <a:endParaRPr lang="hu-HU" sz="1600" b="1" dirty="0">
              <a:cs typeface="Arial"/>
            </a:endParaRPr>
          </a:p>
          <a:p>
            <a:pPr marL="174625" marR="184150" indent="-107950">
              <a:lnSpc>
                <a:spcPct val="150000"/>
              </a:lnSpc>
              <a:buFont typeface="Wingdings"/>
              <a:buChar char=""/>
              <a:tabLst>
                <a:tab pos="175260" algn="l"/>
              </a:tabLst>
            </a:pPr>
            <a:r>
              <a:rPr lang="hu-HU" sz="1600" b="1" spc="-35" dirty="0">
                <a:cs typeface="Arial"/>
              </a:rPr>
              <a:t>falu</a:t>
            </a:r>
            <a:r>
              <a:rPr lang="hu-HU" sz="1600" b="1" spc="5" dirty="0">
                <a:cs typeface="Arial"/>
              </a:rPr>
              <a:t>­</a:t>
            </a:r>
            <a:r>
              <a:rPr lang="hu-HU" sz="1600" b="1" spc="-70" dirty="0">
                <a:cs typeface="Arial"/>
              </a:rPr>
              <a:t> </a:t>
            </a:r>
            <a:r>
              <a:rPr lang="hu-HU" sz="1600" b="1" spc="-125" dirty="0">
                <a:cs typeface="Arial"/>
              </a:rPr>
              <a:t>é</a:t>
            </a:r>
            <a:r>
              <a:rPr lang="hu-HU" sz="1600" b="1" spc="-100" dirty="0">
                <a:cs typeface="Arial"/>
              </a:rPr>
              <a:t>s</a:t>
            </a:r>
            <a:r>
              <a:rPr lang="hu-HU" sz="1600" b="1" spc="-70" dirty="0">
                <a:cs typeface="Arial"/>
              </a:rPr>
              <a:t> </a:t>
            </a:r>
            <a:r>
              <a:rPr lang="hu-HU" sz="1600" b="1" spc="-50" dirty="0">
                <a:cs typeface="Arial"/>
              </a:rPr>
              <a:t>tanyagondnok</a:t>
            </a:r>
            <a:r>
              <a:rPr lang="hu-HU" sz="1600" b="1" spc="-15" dirty="0">
                <a:cs typeface="Arial"/>
              </a:rPr>
              <a:t>i</a:t>
            </a:r>
            <a:r>
              <a:rPr lang="hu-HU" sz="1600" b="1" spc="-70" dirty="0">
                <a:cs typeface="Arial"/>
              </a:rPr>
              <a:t> </a:t>
            </a:r>
            <a:r>
              <a:rPr lang="hu-HU" sz="1600" b="1" spc="-114" dirty="0">
                <a:cs typeface="Arial"/>
              </a:rPr>
              <a:t>s</a:t>
            </a:r>
            <a:r>
              <a:rPr lang="hu-HU" sz="1600" b="1" spc="-120" dirty="0">
                <a:cs typeface="Arial"/>
              </a:rPr>
              <a:t>z</a:t>
            </a:r>
            <a:r>
              <a:rPr lang="hu-HU" sz="1600" b="1" spc="-60" dirty="0">
                <a:cs typeface="Arial"/>
              </a:rPr>
              <a:t>olgál</a:t>
            </a:r>
            <a:r>
              <a:rPr lang="hu-HU" sz="1600" b="1" spc="-80" dirty="0">
                <a:cs typeface="Arial"/>
              </a:rPr>
              <a:t>a</a:t>
            </a:r>
            <a:r>
              <a:rPr lang="hu-HU" sz="1600" b="1" spc="95" dirty="0">
                <a:cs typeface="Arial"/>
              </a:rPr>
              <a:t>t</a:t>
            </a:r>
            <a:r>
              <a:rPr lang="hu-HU" sz="1600" b="1" spc="-70" dirty="0">
                <a:cs typeface="Arial"/>
              </a:rPr>
              <a:t> </a:t>
            </a:r>
            <a:r>
              <a:rPr lang="hu-HU" sz="1600" b="1" spc="-50" dirty="0">
                <a:cs typeface="Arial"/>
              </a:rPr>
              <a:t>járm</a:t>
            </a:r>
            <a:r>
              <a:rPr lang="hu-HU" sz="1600" b="1" spc="-40" dirty="0">
                <a:cs typeface="Arial"/>
              </a:rPr>
              <a:t>ű</a:t>
            </a:r>
            <a:r>
              <a:rPr lang="hu-HU" sz="1600" b="1" spc="-70" dirty="0">
                <a:cs typeface="Arial"/>
              </a:rPr>
              <a:t> </a:t>
            </a:r>
            <a:r>
              <a:rPr lang="hu-HU" sz="1600" b="1" spc="-120" dirty="0">
                <a:cs typeface="Arial"/>
              </a:rPr>
              <a:t>és</a:t>
            </a:r>
            <a:r>
              <a:rPr lang="hu-HU" sz="1600" b="1" spc="-70" dirty="0">
                <a:cs typeface="Arial"/>
              </a:rPr>
              <a:t> </a:t>
            </a:r>
            <a:r>
              <a:rPr lang="hu-HU" sz="1600" b="1" spc="-95" dirty="0">
                <a:cs typeface="Arial"/>
              </a:rPr>
              <a:t>esz</a:t>
            </a:r>
            <a:r>
              <a:rPr lang="hu-HU" sz="1600" b="1" spc="-120" dirty="0">
                <a:cs typeface="Arial"/>
              </a:rPr>
              <a:t>k</a:t>
            </a:r>
            <a:r>
              <a:rPr lang="hu-HU" sz="1600" b="1" spc="-50" dirty="0">
                <a:cs typeface="Arial"/>
              </a:rPr>
              <a:t>ö</a:t>
            </a:r>
            <a:r>
              <a:rPr lang="hu-HU" sz="1600" b="1" spc="-30" dirty="0">
                <a:cs typeface="Arial"/>
              </a:rPr>
              <a:t>zf</a:t>
            </a:r>
            <a:r>
              <a:rPr lang="hu-HU" sz="1600" b="1" spc="-60" dirty="0">
                <a:cs typeface="Arial"/>
              </a:rPr>
              <a:t>ejlesztései;</a:t>
            </a:r>
            <a:endParaRPr lang="hu-HU" sz="1600" b="1" dirty="0">
              <a:cs typeface="Arial"/>
            </a:endParaRPr>
          </a:p>
          <a:p>
            <a:pPr marL="174625" marR="74930" indent="-107950" algn="just">
              <a:lnSpc>
                <a:spcPct val="150000"/>
              </a:lnSpc>
              <a:buFont typeface="Wingdings"/>
              <a:buChar char=""/>
              <a:tabLst>
                <a:tab pos="175260" algn="l"/>
              </a:tabLst>
            </a:pPr>
            <a:r>
              <a:rPr lang="hu-HU" sz="1600" spc="-50" dirty="0">
                <a:cs typeface="Arial"/>
              </a:rPr>
              <a:t>ön</a:t>
            </a:r>
            <a:r>
              <a:rPr lang="hu-HU" sz="1600" spc="-70" dirty="0">
                <a:cs typeface="Arial"/>
              </a:rPr>
              <a:t>kormányz</a:t>
            </a:r>
            <a:r>
              <a:rPr lang="hu-HU" sz="1600" spc="-75" dirty="0">
                <a:cs typeface="Arial"/>
              </a:rPr>
              <a:t>a</a:t>
            </a:r>
            <a:r>
              <a:rPr lang="hu-HU" sz="1600" spc="40" dirty="0">
                <a:cs typeface="Arial"/>
              </a:rPr>
              <a:t>t</a:t>
            </a:r>
            <a:r>
              <a:rPr lang="hu-HU" sz="1600" spc="45" dirty="0">
                <a:cs typeface="Arial"/>
              </a:rPr>
              <a:t>i</a:t>
            </a:r>
            <a:r>
              <a:rPr lang="hu-HU" sz="1600" spc="-70" dirty="0">
                <a:cs typeface="Arial"/>
              </a:rPr>
              <a:t> </a:t>
            </a:r>
            <a:r>
              <a:rPr lang="hu-HU" sz="1600" spc="-75" dirty="0">
                <a:cs typeface="Arial"/>
              </a:rPr>
              <a:t>k</a:t>
            </a:r>
            <a:r>
              <a:rPr lang="hu-HU" sz="1600" spc="-50" dirty="0">
                <a:cs typeface="Arial"/>
              </a:rPr>
              <a:t>ö</a:t>
            </a:r>
            <a:r>
              <a:rPr lang="hu-HU" sz="1600" spc="-30" dirty="0">
                <a:cs typeface="Arial"/>
              </a:rPr>
              <a:t>z</a:t>
            </a:r>
            <a:r>
              <a:rPr lang="hu-HU" sz="1600" spc="-35" dirty="0">
                <a:cs typeface="Arial"/>
              </a:rPr>
              <a:t>f</a:t>
            </a:r>
            <a:r>
              <a:rPr lang="hu-HU" sz="1600" spc="-55" dirty="0">
                <a:cs typeface="Arial"/>
              </a:rPr>
              <a:t>orgalm</a:t>
            </a:r>
            <a:r>
              <a:rPr lang="hu-HU" sz="1600" spc="-40" dirty="0">
                <a:cs typeface="Arial"/>
              </a:rPr>
              <a:t>ú</a:t>
            </a:r>
            <a:r>
              <a:rPr lang="hu-HU" sz="1600" spc="-70" dirty="0">
                <a:cs typeface="Arial"/>
              </a:rPr>
              <a:t> </a:t>
            </a:r>
            <a:r>
              <a:rPr lang="hu-HU" sz="1600" spc="-35" dirty="0">
                <a:cs typeface="Arial"/>
              </a:rPr>
              <a:t>uta</a:t>
            </a:r>
            <a:r>
              <a:rPr lang="hu-HU" sz="1600" spc="-25" dirty="0">
                <a:cs typeface="Arial"/>
              </a:rPr>
              <a:t>k</a:t>
            </a:r>
            <a:r>
              <a:rPr lang="hu-HU" sz="1600" spc="-70" dirty="0">
                <a:cs typeface="Arial"/>
              </a:rPr>
              <a:t> k</a:t>
            </a:r>
            <a:r>
              <a:rPr lang="hu-HU" sz="1600" spc="-100" dirty="0">
                <a:cs typeface="Arial"/>
              </a:rPr>
              <a:t>e</a:t>
            </a:r>
            <a:r>
              <a:rPr lang="hu-HU" sz="1600" spc="-95" dirty="0">
                <a:cs typeface="Arial"/>
              </a:rPr>
              <a:t>z</a:t>
            </a:r>
            <a:r>
              <a:rPr lang="hu-HU" sz="1600" spc="-85" dirty="0">
                <a:cs typeface="Arial"/>
              </a:rPr>
              <a:t>elése,</a:t>
            </a:r>
            <a:r>
              <a:rPr lang="hu-HU" sz="1600" spc="-60" dirty="0">
                <a:cs typeface="Arial"/>
              </a:rPr>
              <a:t> </a:t>
            </a:r>
            <a:r>
              <a:rPr lang="hu-HU" sz="1600" spc="-40" dirty="0">
                <a:cs typeface="Arial"/>
              </a:rPr>
              <a:t>állapo</a:t>
            </a:r>
            <a:r>
              <a:rPr lang="hu-HU" sz="1600" spc="-15" dirty="0">
                <a:cs typeface="Arial"/>
              </a:rPr>
              <a:t>t</a:t>
            </a:r>
            <a:r>
              <a:rPr lang="hu-HU" sz="1600" spc="-70" dirty="0">
                <a:cs typeface="Arial"/>
              </a:rPr>
              <a:t> </a:t>
            </a:r>
            <a:r>
              <a:rPr lang="hu-HU" sz="1600" spc="-45" dirty="0">
                <a:cs typeface="Arial"/>
              </a:rPr>
              <a:t>j</a:t>
            </a:r>
            <a:r>
              <a:rPr lang="hu-HU" sz="1600" spc="-85" dirty="0">
                <a:cs typeface="Arial"/>
              </a:rPr>
              <a:t>a</a:t>
            </a:r>
            <a:r>
              <a:rPr lang="hu-HU" sz="1600" spc="-75" dirty="0">
                <a:cs typeface="Arial"/>
              </a:rPr>
              <a:t>vítása</a:t>
            </a:r>
            <a:r>
              <a:rPr lang="hu-HU" sz="1600" spc="-40" dirty="0">
                <a:cs typeface="Arial"/>
              </a:rPr>
              <a:t>,</a:t>
            </a:r>
            <a:r>
              <a:rPr lang="hu-HU" sz="1600" spc="-70" dirty="0">
                <a:cs typeface="Arial"/>
              </a:rPr>
              <a:t> </a:t>
            </a:r>
            <a:r>
              <a:rPr lang="hu-HU" sz="1600" spc="-60" dirty="0">
                <a:cs typeface="Arial"/>
              </a:rPr>
              <a:t>karbantartás</a:t>
            </a:r>
            <a:r>
              <a:rPr lang="hu-HU" sz="1600" spc="-50" dirty="0">
                <a:cs typeface="Arial"/>
              </a:rPr>
              <a:t>a</a:t>
            </a:r>
            <a:r>
              <a:rPr lang="hu-HU" sz="1600" spc="-70" dirty="0">
                <a:cs typeface="Arial"/>
              </a:rPr>
              <a:t> </a:t>
            </a:r>
            <a:r>
              <a:rPr lang="hu-HU" sz="1600" spc="-85" dirty="0">
                <a:cs typeface="Arial"/>
              </a:rPr>
              <a:t>kapcsá</a:t>
            </a:r>
            <a:r>
              <a:rPr lang="hu-HU" sz="1600" spc="-75" dirty="0">
                <a:cs typeface="Arial"/>
              </a:rPr>
              <a:t>n</a:t>
            </a:r>
            <a:r>
              <a:rPr lang="hu-HU" sz="1600" spc="-70" dirty="0">
                <a:cs typeface="Arial"/>
              </a:rPr>
              <a:t> </a:t>
            </a:r>
            <a:r>
              <a:rPr lang="hu-HU" sz="1600" b="1" spc="-65" dirty="0">
                <a:cs typeface="Arial"/>
              </a:rPr>
              <a:t>e</a:t>
            </a:r>
            <a:r>
              <a:rPr lang="hu-HU" sz="1600" b="1" spc="-55" dirty="0">
                <a:cs typeface="Arial"/>
              </a:rPr>
              <a:t>r</a:t>
            </a:r>
            <a:r>
              <a:rPr lang="hu-HU" sz="1600" b="1" spc="-45" dirty="0">
                <a:cs typeface="Arial"/>
              </a:rPr>
              <a:t>ő</a:t>
            </a:r>
            <a:r>
              <a:rPr lang="hu-HU" sz="1600" b="1" spc="5" dirty="0">
                <a:cs typeface="Arial"/>
              </a:rPr>
              <a:t>­</a:t>
            </a:r>
            <a:r>
              <a:rPr lang="hu-HU" sz="1600" b="1" dirty="0">
                <a:cs typeface="Arial"/>
              </a:rPr>
              <a:t> </a:t>
            </a:r>
            <a:r>
              <a:rPr lang="hu-HU" sz="1600" b="1" spc="-125" dirty="0">
                <a:cs typeface="Arial"/>
              </a:rPr>
              <a:t>é</a:t>
            </a:r>
            <a:r>
              <a:rPr lang="hu-HU" sz="1600" b="1" spc="-100" dirty="0">
                <a:cs typeface="Arial"/>
              </a:rPr>
              <a:t>s</a:t>
            </a:r>
            <a:r>
              <a:rPr lang="hu-HU" sz="1600" b="1" spc="-70" dirty="0">
                <a:cs typeface="Arial"/>
              </a:rPr>
              <a:t> munkagépe</a:t>
            </a:r>
            <a:r>
              <a:rPr lang="hu-HU" sz="1600" b="1" spc="-50" dirty="0">
                <a:cs typeface="Arial"/>
              </a:rPr>
              <a:t>k</a:t>
            </a:r>
            <a:r>
              <a:rPr lang="hu-HU" sz="1600" b="1" spc="-70" dirty="0">
                <a:cs typeface="Arial"/>
              </a:rPr>
              <a:t> </a:t>
            </a:r>
            <a:r>
              <a:rPr lang="hu-HU" sz="1600" b="1" spc="-100" dirty="0">
                <a:cs typeface="Arial"/>
              </a:rPr>
              <a:t>besz</a:t>
            </a:r>
            <a:r>
              <a:rPr lang="hu-HU" sz="1600" b="1" spc="-65" dirty="0">
                <a:cs typeface="Arial"/>
              </a:rPr>
              <a:t>er</a:t>
            </a:r>
            <a:r>
              <a:rPr lang="hu-HU" sz="1600" b="1" spc="-80" dirty="0">
                <a:cs typeface="Arial"/>
              </a:rPr>
              <a:t>z</a:t>
            </a:r>
            <a:r>
              <a:rPr lang="hu-HU" sz="1600" b="1" spc="-100" dirty="0">
                <a:cs typeface="Arial"/>
              </a:rPr>
              <a:t>ése</a:t>
            </a:r>
            <a:r>
              <a:rPr lang="hu-HU" sz="1600" spc="-100" dirty="0">
                <a:cs typeface="Arial"/>
              </a:rPr>
              <a:t>. </a:t>
            </a:r>
            <a:endParaRPr lang="hu-HU" sz="1600" spc="-100" dirty="0" smtClean="0">
              <a:cs typeface="Arial"/>
            </a:endParaRPr>
          </a:p>
          <a:p>
            <a:pPr marL="12700">
              <a:lnSpc>
                <a:spcPct val="150000"/>
              </a:lnSpc>
            </a:pPr>
            <a:r>
              <a:rPr lang="hu-HU" sz="1600" b="1" spc="40" dirty="0">
                <a:cs typeface="Calibri"/>
              </a:rPr>
              <a:t>Csa</a:t>
            </a:r>
            <a:r>
              <a:rPr lang="hu-HU" sz="1600" b="1" spc="55" dirty="0">
                <a:cs typeface="Calibri"/>
              </a:rPr>
              <a:t>k</a:t>
            </a:r>
            <a:r>
              <a:rPr lang="hu-HU" sz="1600" b="1" spc="-10" dirty="0">
                <a:cs typeface="Calibri"/>
              </a:rPr>
              <a:t> </a:t>
            </a:r>
            <a:r>
              <a:rPr lang="hu-HU" sz="1600" b="1" spc="5" dirty="0">
                <a:cs typeface="Calibri"/>
              </a:rPr>
              <a:t>100</a:t>
            </a:r>
            <a:r>
              <a:rPr lang="hu-HU" sz="1600" b="1" spc="20" dirty="0">
                <a:cs typeface="Calibri"/>
              </a:rPr>
              <a:t>0</a:t>
            </a:r>
            <a:r>
              <a:rPr lang="hu-HU" sz="1600" b="1" spc="-10" dirty="0">
                <a:cs typeface="Calibri"/>
              </a:rPr>
              <a:t> </a:t>
            </a:r>
            <a:r>
              <a:rPr lang="hu-HU" sz="1600" b="1" spc="20" dirty="0">
                <a:cs typeface="Calibri"/>
              </a:rPr>
              <a:t>fő</a:t>
            </a:r>
            <a:r>
              <a:rPr lang="hu-HU" sz="1600" b="1" spc="-10" dirty="0">
                <a:cs typeface="Calibri"/>
              </a:rPr>
              <a:t> </a:t>
            </a:r>
            <a:r>
              <a:rPr lang="hu-HU" sz="1600" b="1" spc="-15" dirty="0">
                <a:cs typeface="Calibri"/>
              </a:rPr>
              <a:t>al</a:t>
            </a:r>
            <a:r>
              <a:rPr lang="hu-HU" sz="1600" b="1" spc="-20" dirty="0">
                <a:cs typeface="Calibri"/>
              </a:rPr>
              <a:t>a</a:t>
            </a:r>
            <a:r>
              <a:rPr lang="hu-HU" sz="1600" b="1" spc="25" dirty="0">
                <a:cs typeface="Calibri"/>
              </a:rPr>
              <a:t>tt</a:t>
            </a:r>
            <a:r>
              <a:rPr lang="hu-HU" sz="1600" b="1" spc="30" dirty="0">
                <a:cs typeface="Calibri"/>
              </a:rPr>
              <a:t>i</a:t>
            </a:r>
            <a:r>
              <a:rPr lang="hu-HU" sz="1600" b="1" spc="-10" dirty="0">
                <a:cs typeface="Calibri"/>
              </a:rPr>
              <a:t> települése</a:t>
            </a:r>
            <a:r>
              <a:rPr lang="hu-HU" sz="1600" b="1" spc="-30" dirty="0">
                <a:cs typeface="Calibri"/>
              </a:rPr>
              <a:t>k</a:t>
            </a:r>
            <a:r>
              <a:rPr lang="hu-HU" sz="1600" b="1" spc="-20" dirty="0">
                <a:cs typeface="Calibri"/>
              </a:rPr>
              <a:t>en:</a:t>
            </a:r>
            <a:endParaRPr lang="hu-HU" sz="1600" dirty="0">
              <a:cs typeface="Calibri"/>
            </a:endParaRPr>
          </a:p>
          <a:p>
            <a:pPr marL="174625" marR="5080" indent="-107950">
              <a:lnSpc>
                <a:spcPct val="150000"/>
              </a:lnSpc>
              <a:spcBef>
                <a:spcPts val="70"/>
              </a:spcBef>
              <a:buFont typeface="Wingdings"/>
              <a:buChar char=""/>
              <a:tabLst>
                <a:tab pos="175260" algn="l"/>
              </a:tabLst>
            </a:pPr>
            <a:r>
              <a:rPr lang="hu-HU" sz="1600" b="1" spc="-25" dirty="0">
                <a:cs typeface="Arial"/>
              </a:rPr>
              <a:t>többfun</a:t>
            </a:r>
            <a:r>
              <a:rPr lang="hu-HU" sz="1600" b="1" spc="-50" dirty="0">
                <a:cs typeface="Arial"/>
              </a:rPr>
              <a:t>k</a:t>
            </a:r>
            <a:r>
              <a:rPr lang="hu-HU" sz="1600" b="1" spc="-65" dirty="0">
                <a:cs typeface="Arial"/>
              </a:rPr>
              <a:t>ció</a:t>
            </a:r>
            <a:r>
              <a:rPr lang="hu-HU" sz="1600" b="1" spc="-55" dirty="0">
                <a:cs typeface="Arial"/>
              </a:rPr>
              <a:t>s</a:t>
            </a:r>
            <a:r>
              <a:rPr lang="hu-HU" sz="1600" b="1" spc="-70" dirty="0">
                <a:cs typeface="Arial"/>
              </a:rPr>
              <a:t> </a:t>
            </a:r>
            <a:r>
              <a:rPr lang="hu-HU" sz="1600" b="1" spc="-75" dirty="0">
                <a:cs typeface="Arial"/>
              </a:rPr>
              <a:t>k</a:t>
            </a:r>
            <a:r>
              <a:rPr lang="hu-HU" sz="1600" b="1" spc="-50" dirty="0">
                <a:cs typeface="Arial"/>
              </a:rPr>
              <a:t>ö</a:t>
            </a:r>
            <a:r>
              <a:rPr lang="hu-HU" sz="1600" b="1" spc="-100" dirty="0">
                <a:cs typeface="Arial"/>
              </a:rPr>
              <a:t>z</a:t>
            </a:r>
            <a:r>
              <a:rPr lang="hu-HU" sz="1600" b="1" spc="-90" dirty="0">
                <a:cs typeface="Arial"/>
              </a:rPr>
              <a:t>össég</a:t>
            </a:r>
            <a:r>
              <a:rPr lang="hu-HU" sz="1600" b="1" spc="-35" dirty="0">
                <a:cs typeface="Arial"/>
              </a:rPr>
              <a:t>i</a:t>
            </a:r>
            <a:r>
              <a:rPr lang="hu-HU" sz="1600" b="1" spc="-70" dirty="0">
                <a:cs typeface="Arial"/>
              </a:rPr>
              <a:t> </a:t>
            </a:r>
            <a:r>
              <a:rPr lang="hu-HU" sz="1600" b="1" spc="-10" dirty="0">
                <a:cs typeface="Arial"/>
              </a:rPr>
              <a:t>té</a:t>
            </a:r>
            <a:r>
              <a:rPr lang="hu-HU" sz="1600" b="1" spc="-40" dirty="0">
                <a:cs typeface="Arial"/>
              </a:rPr>
              <a:t>r</a:t>
            </a:r>
            <a:r>
              <a:rPr lang="hu-HU" sz="1600" b="1" spc="-60" dirty="0">
                <a:cs typeface="Arial"/>
              </a:rPr>
              <a:t>,</a:t>
            </a:r>
            <a:r>
              <a:rPr lang="hu-HU" sz="1600" b="1" spc="-70" dirty="0">
                <a:cs typeface="Arial"/>
              </a:rPr>
              <a:t> </a:t>
            </a:r>
            <a:r>
              <a:rPr lang="hu-HU" sz="1600" b="1" spc="-114" dirty="0">
                <a:cs typeface="Arial"/>
              </a:rPr>
              <a:t>s</a:t>
            </a:r>
            <a:r>
              <a:rPr lang="hu-HU" sz="1600" b="1" spc="-120" dirty="0">
                <a:cs typeface="Arial"/>
              </a:rPr>
              <a:t>z</a:t>
            </a:r>
            <a:r>
              <a:rPr lang="hu-HU" sz="1600" b="1" spc="-40" dirty="0">
                <a:cs typeface="Arial"/>
              </a:rPr>
              <a:t>olgált</a:t>
            </a:r>
            <a:r>
              <a:rPr lang="hu-HU" sz="1600" b="1" spc="-55" dirty="0">
                <a:cs typeface="Arial"/>
              </a:rPr>
              <a:t>a</a:t>
            </a:r>
            <a:r>
              <a:rPr lang="hu-HU" sz="1600" b="1" spc="5" dirty="0">
                <a:cs typeface="Arial"/>
              </a:rPr>
              <a:t>t</a:t>
            </a:r>
            <a:r>
              <a:rPr lang="hu-HU" sz="1600" b="1" spc="45" dirty="0">
                <a:cs typeface="Arial"/>
              </a:rPr>
              <a:t>ó</a:t>
            </a:r>
            <a:r>
              <a:rPr lang="hu-HU" sz="1600" b="1" spc="-70" dirty="0">
                <a:cs typeface="Arial"/>
              </a:rPr>
              <a:t> </a:t>
            </a:r>
            <a:r>
              <a:rPr lang="hu-HU" sz="1600" b="1" spc="-75" dirty="0" smtClean="0">
                <a:cs typeface="Arial"/>
              </a:rPr>
              <a:t>k</a:t>
            </a:r>
            <a:r>
              <a:rPr lang="hu-HU" sz="1600" b="1" spc="-50" dirty="0" smtClean="0">
                <a:cs typeface="Arial"/>
              </a:rPr>
              <a:t>ö</a:t>
            </a:r>
            <a:r>
              <a:rPr lang="hu-HU" sz="1600" b="1" spc="-114" dirty="0" smtClean="0">
                <a:cs typeface="Arial"/>
              </a:rPr>
              <a:t>z</a:t>
            </a:r>
            <a:r>
              <a:rPr lang="hu-HU" sz="1600" b="1" spc="5" dirty="0" smtClean="0">
                <a:cs typeface="Arial"/>
              </a:rPr>
              <a:t>­</a:t>
            </a:r>
            <a:r>
              <a:rPr lang="hu-HU" sz="1600" b="1" spc="-15" dirty="0" smtClean="0">
                <a:cs typeface="Arial"/>
              </a:rPr>
              <a:t>pon</a:t>
            </a:r>
            <a:r>
              <a:rPr lang="hu-HU" sz="1600" b="1" dirty="0" smtClean="0">
                <a:cs typeface="Arial"/>
              </a:rPr>
              <a:t>t</a:t>
            </a:r>
            <a:r>
              <a:rPr lang="hu-HU" sz="1600" b="1" spc="-70" dirty="0" smtClean="0">
                <a:cs typeface="Arial"/>
              </a:rPr>
              <a:t> </a:t>
            </a:r>
            <a:r>
              <a:rPr lang="hu-HU" sz="1600" spc="-10" dirty="0">
                <a:cs typeface="Arial"/>
              </a:rPr>
              <a:t>lét</a:t>
            </a:r>
            <a:r>
              <a:rPr lang="hu-HU" sz="1600" spc="-20" dirty="0">
                <a:cs typeface="Arial"/>
              </a:rPr>
              <a:t>r</a:t>
            </a:r>
            <a:r>
              <a:rPr lang="hu-HU" sz="1600" spc="-65" dirty="0">
                <a:cs typeface="Arial"/>
              </a:rPr>
              <a:t>eh</a:t>
            </a:r>
            <a:r>
              <a:rPr lang="hu-HU" sz="1600" spc="-70" dirty="0">
                <a:cs typeface="Arial"/>
              </a:rPr>
              <a:t>o</a:t>
            </a:r>
            <a:r>
              <a:rPr lang="hu-HU" sz="1600" spc="-120" dirty="0">
                <a:cs typeface="Arial"/>
              </a:rPr>
              <a:t>zása</a:t>
            </a:r>
            <a:r>
              <a:rPr lang="hu-HU" sz="1600" spc="-55" dirty="0">
                <a:cs typeface="Arial"/>
              </a:rPr>
              <a:t>,</a:t>
            </a:r>
            <a:r>
              <a:rPr lang="hu-HU" sz="1600" spc="-70" dirty="0">
                <a:cs typeface="Arial"/>
              </a:rPr>
              <a:t> </a:t>
            </a:r>
            <a:r>
              <a:rPr lang="hu-HU" sz="1600" spc="35" dirty="0">
                <a:cs typeface="Arial"/>
              </a:rPr>
              <a:t>f</a:t>
            </a:r>
            <a:r>
              <a:rPr lang="hu-HU" sz="1600" spc="-70" dirty="0">
                <a:cs typeface="Arial"/>
              </a:rPr>
              <a:t>ejlesztése</a:t>
            </a:r>
            <a:r>
              <a:rPr lang="hu-HU" sz="1600" spc="-70" dirty="0" smtClean="0">
                <a:cs typeface="Arial"/>
              </a:rPr>
              <a:t>.</a:t>
            </a:r>
            <a:endParaRPr lang="hu-HU" sz="1600" spc="-100" dirty="0" smtClean="0">
              <a:cs typeface="Arial"/>
            </a:endParaRPr>
          </a:p>
          <a:p>
            <a:pPr marL="174625" marR="74930" indent="-107950" algn="just">
              <a:lnSpc>
                <a:spcPct val="150000"/>
              </a:lnSpc>
              <a:buFont typeface="Wingdings"/>
              <a:buChar char=""/>
              <a:tabLst>
                <a:tab pos="175260" algn="l"/>
              </a:tabLst>
            </a:pPr>
            <a:r>
              <a:rPr lang="hu-HU" sz="1600" b="1" dirty="0" smtClean="0">
                <a:solidFill>
                  <a:schemeClr val="accent1">
                    <a:lumMod val="75000"/>
                  </a:schemeClr>
                </a:solidFill>
              </a:rPr>
              <a:t>KIT:</a:t>
            </a:r>
            <a:r>
              <a:rPr lang="hu-HU" sz="1600" spc="-420" dirty="0" smtClean="0">
                <a:cs typeface="Arial"/>
              </a:rPr>
              <a:t>►</a:t>
            </a:r>
            <a:r>
              <a:rPr lang="hu-HU" sz="1600" spc="95" dirty="0" smtClean="0">
                <a:cs typeface="Arial"/>
              </a:rPr>
              <a:t> </a:t>
            </a:r>
            <a:r>
              <a:rPr lang="hu-HU" sz="1600" spc="-50" dirty="0">
                <a:cs typeface="Arial"/>
              </a:rPr>
              <a:t>település</a:t>
            </a:r>
            <a:r>
              <a:rPr lang="hu-HU" sz="1600" spc="-20" dirty="0">
                <a:cs typeface="Arial"/>
              </a:rPr>
              <a:t>i</a:t>
            </a:r>
            <a:r>
              <a:rPr lang="hu-HU" sz="1600" spc="-70" dirty="0">
                <a:cs typeface="Arial"/>
              </a:rPr>
              <a:t> </a:t>
            </a:r>
            <a:r>
              <a:rPr lang="hu-HU" sz="1600" spc="-50" dirty="0">
                <a:cs typeface="Arial"/>
              </a:rPr>
              <a:t>ön</a:t>
            </a:r>
            <a:r>
              <a:rPr lang="hu-HU" sz="1600" spc="-70" dirty="0">
                <a:cs typeface="Arial"/>
              </a:rPr>
              <a:t>kormányz</a:t>
            </a:r>
            <a:r>
              <a:rPr lang="hu-HU" sz="1600" spc="-75" dirty="0">
                <a:cs typeface="Arial"/>
              </a:rPr>
              <a:t>a</a:t>
            </a:r>
            <a:r>
              <a:rPr lang="hu-HU" sz="1600" spc="-15" dirty="0">
                <a:cs typeface="Arial"/>
              </a:rPr>
              <a:t>tot/település</a:t>
            </a:r>
            <a:r>
              <a:rPr lang="hu-HU" sz="1600" dirty="0">
                <a:cs typeface="Arial"/>
              </a:rPr>
              <a:t>i</a:t>
            </a:r>
            <a:r>
              <a:rPr lang="hu-HU" sz="1600" spc="-70" dirty="0">
                <a:cs typeface="Arial"/>
              </a:rPr>
              <a:t> </a:t>
            </a:r>
            <a:r>
              <a:rPr lang="hu-HU" sz="1600" spc="-75" dirty="0">
                <a:cs typeface="Arial"/>
              </a:rPr>
              <a:t>nem</a:t>
            </a:r>
            <a:r>
              <a:rPr lang="hu-HU" sz="1600" spc="-70" dirty="0">
                <a:cs typeface="Arial"/>
              </a:rPr>
              <a:t>z</a:t>
            </a:r>
            <a:r>
              <a:rPr lang="hu-HU" sz="1600" spc="-55" dirty="0">
                <a:cs typeface="Arial"/>
              </a:rPr>
              <a:t>etiség</a:t>
            </a:r>
            <a:r>
              <a:rPr lang="hu-HU" sz="1600" spc="-20" dirty="0">
                <a:cs typeface="Arial"/>
              </a:rPr>
              <a:t>i</a:t>
            </a:r>
            <a:r>
              <a:rPr lang="hu-HU" sz="1600" spc="-70" dirty="0">
                <a:cs typeface="Arial"/>
              </a:rPr>
              <a:t> </a:t>
            </a:r>
            <a:r>
              <a:rPr lang="hu-HU" sz="1600" spc="-50" dirty="0">
                <a:cs typeface="Arial"/>
              </a:rPr>
              <a:t>ön</a:t>
            </a:r>
            <a:r>
              <a:rPr lang="hu-HU" sz="1600" spc="-70" dirty="0">
                <a:cs typeface="Arial"/>
              </a:rPr>
              <a:t>kormányz</a:t>
            </a:r>
            <a:r>
              <a:rPr lang="hu-HU" sz="1600" spc="-75" dirty="0">
                <a:cs typeface="Arial"/>
              </a:rPr>
              <a:t>a</a:t>
            </a:r>
            <a:r>
              <a:rPr lang="hu-HU" sz="1600" spc="20" dirty="0">
                <a:cs typeface="Arial"/>
              </a:rPr>
              <a:t>tot</a:t>
            </a:r>
            <a:r>
              <a:rPr lang="hu-HU" sz="1600" spc="20" dirty="0" smtClean="0">
                <a:cs typeface="Arial"/>
              </a:rPr>
              <a:t>;</a:t>
            </a:r>
            <a:r>
              <a:rPr lang="hu-HU" sz="1600" spc="-420" dirty="0" smtClean="0">
                <a:cs typeface="Arial"/>
              </a:rPr>
              <a:t>►</a:t>
            </a:r>
            <a:r>
              <a:rPr lang="hu-HU" sz="1600" spc="95" dirty="0" smtClean="0">
                <a:cs typeface="Arial"/>
              </a:rPr>
              <a:t> </a:t>
            </a:r>
            <a:r>
              <a:rPr lang="hu-HU" sz="1600" spc="-50" dirty="0" smtClean="0">
                <a:cs typeface="Arial"/>
              </a:rPr>
              <a:t>ön</a:t>
            </a:r>
            <a:r>
              <a:rPr lang="hu-HU" sz="1600" spc="-70" dirty="0" smtClean="0">
                <a:cs typeface="Arial"/>
              </a:rPr>
              <a:t>kormányz</a:t>
            </a:r>
            <a:r>
              <a:rPr lang="hu-HU" sz="1600" spc="-75" dirty="0" smtClean="0">
                <a:cs typeface="Arial"/>
              </a:rPr>
              <a:t>a</a:t>
            </a:r>
            <a:r>
              <a:rPr lang="hu-HU" sz="1600" spc="40" dirty="0" smtClean="0">
                <a:cs typeface="Arial"/>
              </a:rPr>
              <a:t>t</a:t>
            </a:r>
            <a:r>
              <a:rPr lang="hu-HU" sz="1600" spc="45" dirty="0" smtClean="0">
                <a:cs typeface="Arial"/>
              </a:rPr>
              <a:t>i</a:t>
            </a:r>
            <a:r>
              <a:rPr lang="hu-HU" sz="1600" spc="-70" dirty="0" smtClean="0">
                <a:cs typeface="Arial"/>
              </a:rPr>
              <a:t> </a:t>
            </a:r>
            <a:r>
              <a:rPr lang="hu-HU" sz="1600" spc="-45" dirty="0" smtClean="0">
                <a:cs typeface="Arial"/>
              </a:rPr>
              <a:t>társulást;</a:t>
            </a:r>
            <a:endParaRPr lang="hu-HU" sz="1600" dirty="0" smtClean="0">
              <a:cs typeface="Arial"/>
            </a:endParaRPr>
          </a:p>
          <a:p>
            <a:pPr marL="508635" lvl="1">
              <a:lnSpc>
                <a:spcPct val="150000"/>
              </a:lnSpc>
              <a:tabLst>
                <a:tab pos="160020" algn="l"/>
              </a:tabLst>
            </a:pPr>
            <a:r>
              <a:rPr lang="hu-HU" sz="1600" spc="-420" dirty="0" smtClean="0">
                <a:cs typeface="Arial"/>
              </a:rPr>
              <a:t>►</a:t>
            </a:r>
            <a:r>
              <a:rPr lang="hu-HU" sz="1600" spc="95" dirty="0" smtClean="0">
                <a:cs typeface="Arial"/>
              </a:rPr>
              <a:t> </a:t>
            </a:r>
            <a:r>
              <a:rPr lang="hu-HU" sz="1600" spc="-45" dirty="0">
                <a:cs typeface="Arial"/>
              </a:rPr>
              <a:t>nonpro</a:t>
            </a:r>
            <a:r>
              <a:rPr lang="hu-HU" sz="1600" dirty="0">
                <a:cs typeface="Arial"/>
              </a:rPr>
              <a:t>fi</a:t>
            </a:r>
            <a:r>
              <a:rPr lang="hu-HU" sz="1600" spc="95" dirty="0">
                <a:cs typeface="Arial"/>
              </a:rPr>
              <a:t>t</a:t>
            </a:r>
            <a:r>
              <a:rPr lang="hu-HU" sz="1600" spc="-70" dirty="0">
                <a:cs typeface="Arial"/>
              </a:rPr>
              <a:t> </a:t>
            </a:r>
            <a:r>
              <a:rPr lang="hu-HU" sz="1600" spc="-114" dirty="0">
                <a:cs typeface="Arial"/>
              </a:rPr>
              <a:t>s</a:t>
            </a:r>
            <a:r>
              <a:rPr lang="hu-HU" sz="1600" spc="-120" dirty="0">
                <a:cs typeface="Arial"/>
              </a:rPr>
              <a:t>z</a:t>
            </a:r>
            <a:r>
              <a:rPr lang="hu-HU" sz="1600" spc="-60" dirty="0">
                <a:cs typeface="Arial"/>
              </a:rPr>
              <a:t>er</a:t>
            </a:r>
            <a:r>
              <a:rPr lang="hu-HU" sz="1600" spc="-70" dirty="0">
                <a:cs typeface="Arial"/>
              </a:rPr>
              <a:t>v</a:t>
            </a:r>
            <a:r>
              <a:rPr lang="hu-HU" sz="1600" spc="-100" dirty="0">
                <a:cs typeface="Arial"/>
              </a:rPr>
              <a:t>e</a:t>
            </a:r>
            <a:r>
              <a:rPr lang="hu-HU" sz="1600" spc="-95" dirty="0">
                <a:cs typeface="Arial"/>
              </a:rPr>
              <a:t>z</a:t>
            </a:r>
            <a:r>
              <a:rPr lang="hu-HU" sz="1600" spc="-15" dirty="0">
                <a:cs typeface="Arial"/>
              </a:rPr>
              <a:t>etet</a:t>
            </a:r>
            <a:r>
              <a:rPr lang="hu-HU" sz="1600" spc="-15" dirty="0" smtClean="0">
                <a:cs typeface="Arial"/>
              </a:rPr>
              <a:t>;</a:t>
            </a:r>
            <a:r>
              <a:rPr lang="hu-HU" sz="1600" spc="-420" dirty="0" smtClean="0">
                <a:cs typeface="Arial"/>
              </a:rPr>
              <a:t>►</a:t>
            </a:r>
            <a:r>
              <a:rPr lang="hu-HU" sz="1600" spc="95" dirty="0" smtClean="0">
                <a:cs typeface="Arial"/>
              </a:rPr>
              <a:t> </a:t>
            </a:r>
            <a:r>
              <a:rPr lang="hu-HU" sz="1600" spc="-80" dirty="0">
                <a:cs typeface="Arial"/>
              </a:rPr>
              <a:t>egyház</a:t>
            </a:r>
            <a:r>
              <a:rPr lang="hu-HU" sz="1600" spc="-30" dirty="0">
                <a:cs typeface="Arial"/>
              </a:rPr>
              <a:t>i</a:t>
            </a:r>
            <a:r>
              <a:rPr lang="hu-HU" sz="1600" spc="-70" dirty="0">
                <a:cs typeface="Arial"/>
              </a:rPr>
              <a:t> </a:t>
            </a:r>
            <a:r>
              <a:rPr lang="hu-HU" sz="1600" spc="-40" dirty="0">
                <a:cs typeface="Arial"/>
              </a:rPr>
              <a:t>jog</a:t>
            </a:r>
            <a:r>
              <a:rPr lang="hu-HU" sz="1600" spc="-15" dirty="0">
                <a:cs typeface="Arial"/>
              </a:rPr>
              <a:t>i</a:t>
            </a:r>
            <a:r>
              <a:rPr lang="hu-HU" sz="1600" spc="-70" dirty="0">
                <a:cs typeface="Arial"/>
              </a:rPr>
              <a:t> </a:t>
            </a:r>
            <a:r>
              <a:rPr lang="hu-HU" sz="1600" spc="-114" dirty="0" smtClean="0">
                <a:cs typeface="Arial"/>
              </a:rPr>
              <a:t>s</a:t>
            </a:r>
            <a:r>
              <a:rPr lang="hu-HU" sz="1600" spc="-120" dirty="0" smtClean="0">
                <a:cs typeface="Arial"/>
              </a:rPr>
              <a:t>z</a:t>
            </a:r>
            <a:r>
              <a:rPr lang="hu-HU" sz="1600" spc="-40" dirty="0" smtClean="0">
                <a:cs typeface="Arial"/>
              </a:rPr>
              <a:t>emélyt; </a:t>
            </a:r>
            <a:r>
              <a:rPr lang="hu-HU" sz="1600" spc="-100" dirty="0" smtClean="0">
                <a:cs typeface="Arial"/>
              </a:rPr>
              <a:t>a</a:t>
            </a:r>
            <a:r>
              <a:rPr lang="hu-HU" sz="1600" spc="-70" dirty="0" smtClean="0">
                <a:cs typeface="Arial"/>
              </a:rPr>
              <a:t> </a:t>
            </a:r>
            <a:r>
              <a:rPr lang="hu-HU" sz="1600" spc="35" dirty="0">
                <a:cs typeface="Arial"/>
              </a:rPr>
              <a:t>f</a:t>
            </a:r>
            <a:r>
              <a:rPr lang="hu-HU" sz="1600" spc="-35" dirty="0">
                <a:cs typeface="Arial"/>
              </a:rPr>
              <a:t>entie</a:t>
            </a:r>
            <a:r>
              <a:rPr lang="hu-HU" sz="1600" spc="-25" dirty="0">
                <a:cs typeface="Arial"/>
              </a:rPr>
              <a:t>k</a:t>
            </a:r>
            <a:r>
              <a:rPr lang="hu-HU" sz="1600" spc="-70" dirty="0">
                <a:cs typeface="Arial"/>
              </a:rPr>
              <a:t> </a:t>
            </a:r>
            <a:r>
              <a:rPr lang="hu-HU" sz="1600" spc="-75" dirty="0">
                <a:cs typeface="Arial"/>
              </a:rPr>
              <a:t>k</a:t>
            </a:r>
            <a:r>
              <a:rPr lang="hu-HU" sz="1600" spc="-65" dirty="0">
                <a:cs typeface="Arial"/>
              </a:rPr>
              <a:t>onz</a:t>
            </a:r>
            <a:r>
              <a:rPr lang="hu-HU" sz="1600" spc="-35" dirty="0">
                <a:cs typeface="Arial"/>
              </a:rPr>
              <a:t>or</a:t>
            </a:r>
            <a:r>
              <a:rPr lang="hu-HU" sz="1600" spc="-60" dirty="0">
                <a:cs typeface="Arial"/>
              </a:rPr>
              <a:t>cium</a:t>
            </a:r>
            <a:r>
              <a:rPr lang="hu-HU" sz="1600" spc="-65" dirty="0">
                <a:cs typeface="Arial"/>
              </a:rPr>
              <a:t>á</a:t>
            </a:r>
            <a:r>
              <a:rPr lang="hu-HU" sz="1600" spc="25" dirty="0">
                <a:cs typeface="Arial"/>
              </a:rPr>
              <a:t>t</a:t>
            </a:r>
            <a:r>
              <a:rPr lang="hu-HU" sz="1600" spc="25" dirty="0" smtClean="0">
                <a:cs typeface="Arial"/>
              </a:rPr>
              <a:t>;</a:t>
            </a:r>
            <a:endParaRPr lang="hu-HU" sz="1600" spc="-60" dirty="0" smtClean="0">
              <a:cs typeface="Arial"/>
            </a:endParaRPr>
          </a:p>
          <a:p>
            <a:pPr marL="12700">
              <a:lnSpc>
                <a:spcPts val="1340"/>
              </a:lnSpc>
            </a:pPr>
            <a:r>
              <a:rPr lang="hu-HU" sz="1400" b="1" spc="-60" dirty="0" smtClean="0">
                <a:solidFill>
                  <a:schemeClr val="accent1">
                    <a:lumMod val="75000"/>
                  </a:schemeClr>
                </a:solidFill>
                <a:cs typeface="Arial"/>
              </a:rPr>
              <a:t>TÁMOGATÁS:</a:t>
            </a:r>
          </a:p>
          <a:p>
            <a:pPr marL="12700">
              <a:lnSpc>
                <a:spcPts val="1340"/>
              </a:lnSpc>
            </a:pPr>
            <a:r>
              <a:rPr lang="hu-HU" sz="1400" b="1" spc="-60" dirty="0" smtClean="0">
                <a:solidFill>
                  <a:schemeClr val="accent1">
                    <a:lumMod val="75000"/>
                  </a:schemeClr>
                </a:solidFill>
                <a:cs typeface="Arial"/>
              </a:rPr>
              <a:t>Max.:</a:t>
            </a:r>
            <a:endParaRPr lang="hu-HU" sz="1400" b="1" spc="-60" dirty="0">
              <a:solidFill>
                <a:schemeClr val="accent1">
                  <a:lumMod val="75000"/>
                </a:schemeClr>
              </a:solidFill>
              <a:cs typeface="Arial"/>
            </a:endParaRPr>
          </a:p>
          <a:p>
            <a:pPr fontAlgn="t"/>
            <a:r>
              <a:rPr lang="hu-HU" sz="1400" dirty="0" smtClean="0"/>
              <a:t>Közétkeztetés infrastruktúra: 65 000€</a:t>
            </a:r>
            <a:endParaRPr lang="hu-HU" sz="1400" dirty="0"/>
          </a:p>
          <a:p>
            <a:pPr fontAlgn="t"/>
            <a:r>
              <a:rPr lang="hu-HU" sz="1400" dirty="0" smtClean="0"/>
              <a:t>Közösségi tér: 95 000 </a:t>
            </a:r>
            <a:r>
              <a:rPr lang="hu-HU" sz="1400" dirty="0"/>
              <a:t>€</a:t>
            </a:r>
          </a:p>
          <a:p>
            <a:pPr fontAlgn="t"/>
            <a:r>
              <a:rPr lang="hu-HU" sz="1400" dirty="0" smtClean="0"/>
              <a:t>Jármű, eszközök: 40 000 </a:t>
            </a:r>
            <a:r>
              <a:rPr lang="hu-HU" sz="1400" dirty="0"/>
              <a:t>€</a:t>
            </a:r>
          </a:p>
          <a:p>
            <a:pPr fontAlgn="t"/>
            <a:r>
              <a:rPr lang="hu-HU" sz="1400" dirty="0" smtClean="0"/>
              <a:t>Önkormányzati utak kezelése: 65 000 €</a:t>
            </a:r>
          </a:p>
          <a:p>
            <a:pPr fontAlgn="t"/>
            <a:r>
              <a:rPr lang="hu-HU" sz="1400" b="1" dirty="0" smtClean="0">
                <a:solidFill>
                  <a:schemeClr val="accent1">
                    <a:lumMod val="75000"/>
                  </a:schemeClr>
                </a:solidFill>
              </a:rPr>
              <a:t>Intenzitás:</a:t>
            </a:r>
            <a:r>
              <a:rPr lang="hu-HU" sz="1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hu-HU" sz="1400" dirty="0">
                <a:solidFill>
                  <a:srgbClr val="000000"/>
                </a:solidFill>
                <a:cs typeface="Arial"/>
              </a:rPr>
              <a:t>A</a:t>
            </a:r>
            <a:r>
              <a:rPr lang="hu-HU" sz="1400" spc="-45" dirty="0">
                <a:solidFill>
                  <a:srgbClr val="000000"/>
                </a:solidFill>
                <a:cs typeface="Arial"/>
              </a:rPr>
              <a:t> </a:t>
            </a:r>
            <a:r>
              <a:rPr lang="hu-HU" sz="1400" dirty="0">
                <a:solidFill>
                  <a:srgbClr val="000000"/>
                </a:solidFill>
                <a:cs typeface="Arial"/>
              </a:rPr>
              <a:t>29</a:t>
            </a:r>
            <a:r>
              <a:rPr lang="hu-HU" sz="1400" spc="-20" dirty="0">
                <a:solidFill>
                  <a:srgbClr val="000000"/>
                </a:solidFill>
                <a:cs typeface="Arial"/>
              </a:rPr>
              <a:t>0</a:t>
            </a:r>
            <a:r>
              <a:rPr lang="hu-HU" sz="1400" spc="-15" dirty="0">
                <a:solidFill>
                  <a:srgbClr val="000000"/>
                </a:solidFill>
                <a:cs typeface="Arial"/>
              </a:rPr>
              <a:t>/</a:t>
            </a:r>
            <a:r>
              <a:rPr lang="hu-HU" sz="1400" dirty="0">
                <a:solidFill>
                  <a:srgbClr val="000000"/>
                </a:solidFill>
                <a:cs typeface="Arial"/>
              </a:rPr>
              <a:t>2014.</a:t>
            </a:r>
            <a:r>
              <a:rPr lang="hu-HU" sz="1400" spc="-45" dirty="0">
                <a:solidFill>
                  <a:srgbClr val="000000"/>
                </a:solidFill>
                <a:cs typeface="Arial"/>
              </a:rPr>
              <a:t> </a:t>
            </a:r>
            <a:r>
              <a:rPr lang="hu-HU" sz="1400" dirty="0">
                <a:solidFill>
                  <a:srgbClr val="000000"/>
                </a:solidFill>
                <a:cs typeface="Arial"/>
              </a:rPr>
              <a:t>(XI.</a:t>
            </a:r>
            <a:r>
              <a:rPr lang="hu-HU" sz="1400" spc="-45" dirty="0">
                <a:solidFill>
                  <a:srgbClr val="000000"/>
                </a:solidFill>
                <a:cs typeface="Arial"/>
              </a:rPr>
              <a:t> </a:t>
            </a:r>
            <a:r>
              <a:rPr lang="hu-HU" sz="1400" dirty="0">
                <a:solidFill>
                  <a:srgbClr val="000000"/>
                </a:solidFill>
                <a:cs typeface="Arial"/>
              </a:rPr>
              <a:t>26.)</a:t>
            </a:r>
            <a:r>
              <a:rPr lang="hu-HU" sz="1400" spc="-45" dirty="0">
                <a:solidFill>
                  <a:srgbClr val="000000"/>
                </a:solidFill>
                <a:cs typeface="Arial"/>
              </a:rPr>
              <a:t> </a:t>
            </a:r>
            <a:r>
              <a:rPr lang="hu-HU" sz="1400" spc="-25" dirty="0" err="1">
                <a:solidFill>
                  <a:srgbClr val="000000"/>
                </a:solidFill>
                <a:cs typeface="Arial"/>
              </a:rPr>
              <a:t>k</a:t>
            </a:r>
            <a:r>
              <a:rPr lang="hu-HU" sz="1400" dirty="0" err="1">
                <a:solidFill>
                  <a:srgbClr val="000000"/>
                </a:solidFill>
                <a:cs typeface="Arial"/>
              </a:rPr>
              <a:t>orm</a:t>
            </a:r>
            <a:r>
              <a:rPr lang="hu-HU" sz="1400" dirty="0">
                <a:solidFill>
                  <a:srgbClr val="000000"/>
                </a:solidFill>
                <a:cs typeface="Arial"/>
              </a:rPr>
              <a:t>.</a:t>
            </a:r>
            <a:r>
              <a:rPr lang="hu-HU" sz="1400" spc="-45" dirty="0">
                <a:solidFill>
                  <a:srgbClr val="000000"/>
                </a:solidFill>
                <a:cs typeface="Arial"/>
              </a:rPr>
              <a:t> </a:t>
            </a:r>
            <a:r>
              <a:rPr lang="hu-HU" sz="1400" spc="-10" dirty="0">
                <a:solidFill>
                  <a:srgbClr val="000000"/>
                </a:solidFill>
                <a:cs typeface="Arial"/>
              </a:rPr>
              <a:t>r</a:t>
            </a:r>
            <a:r>
              <a:rPr lang="hu-HU" sz="1400" dirty="0">
                <a:solidFill>
                  <a:srgbClr val="000000"/>
                </a:solidFill>
                <a:cs typeface="Arial"/>
              </a:rPr>
              <a:t>endelet</a:t>
            </a:r>
            <a:r>
              <a:rPr lang="hu-HU" sz="1400" spc="-45" dirty="0">
                <a:solidFill>
                  <a:srgbClr val="000000"/>
                </a:solidFill>
                <a:cs typeface="Arial"/>
              </a:rPr>
              <a:t> </a:t>
            </a:r>
            <a:r>
              <a:rPr lang="hu-HU" sz="1400" dirty="0" smtClean="0">
                <a:solidFill>
                  <a:srgbClr val="000000"/>
                </a:solidFill>
                <a:cs typeface="Arial"/>
              </a:rPr>
              <a:t>s</a:t>
            </a:r>
            <a:r>
              <a:rPr lang="hu-HU" sz="1400" spc="-10" dirty="0" smtClean="0">
                <a:solidFill>
                  <a:srgbClr val="000000"/>
                </a:solidFill>
                <a:cs typeface="Arial"/>
              </a:rPr>
              <a:t>z</a:t>
            </a:r>
            <a:r>
              <a:rPr lang="hu-HU" sz="1400" dirty="0" smtClean="0">
                <a:solidFill>
                  <a:srgbClr val="000000"/>
                </a:solidFill>
                <a:cs typeface="Arial"/>
              </a:rPr>
              <a:t>erint:</a:t>
            </a:r>
          </a:p>
          <a:p>
            <a:pPr marL="54864" fontAlgn="t">
              <a:spcBef>
                <a:spcPts val="60"/>
              </a:spcBef>
            </a:pPr>
            <a:r>
              <a:rPr lang="hu-HU" sz="1400" dirty="0" smtClean="0">
                <a:solidFill>
                  <a:srgbClr val="000000"/>
                </a:solidFill>
                <a:cs typeface="Arial"/>
              </a:rPr>
              <a:t>Magánszemély:  </a:t>
            </a:r>
            <a:r>
              <a:rPr lang="hu-HU" sz="1400" b="1" dirty="0" smtClean="0">
                <a:solidFill>
                  <a:srgbClr val="000000"/>
                </a:solidFill>
                <a:cs typeface="Arial"/>
              </a:rPr>
              <a:t>Nem besorolt: </a:t>
            </a:r>
            <a:r>
              <a:rPr lang="hu-HU" sz="1400" dirty="0" smtClean="0">
                <a:solidFill>
                  <a:srgbClr val="000000"/>
                </a:solidFill>
                <a:cs typeface="Arial"/>
              </a:rPr>
              <a:t>50%, </a:t>
            </a:r>
            <a:r>
              <a:rPr lang="hu-HU" sz="1400" b="1" dirty="0" smtClean="0">
                <a:solidFill>
                  <a:srgbClr val="000000"/>
                </a:solidFill>
                <a:cs typeface="Arial"/>
              </a:rPr>
              <a:t>kedvezményezett: </a:t>
            </a:r>
            <a:r>
              <a:rPr lang="hu-HU" sz="1400" dirty="0" smtClean="0">
                <a:solidFill>
                  <a:srgbClr val="000000"/>
                </a:solidFill>
                <a:cs typeface="Arial"/>
              </a:rPr>
              <a:t>55%, </a:t>
            </a:r>
            <a:r>
              <a:rPr lang="hu-HU" sz="1400" b="1" dirty="0" smtClean="0">
                <a:solidFill>
                  <a:srgbClr val="000000"/>
                </a:solidFill>
                <a:cs typeface="Arial"/>
              </a:rPr>
              <a:t>fejlesztendő: </a:t>
            </a:r>
            <a:r>
              <a:rPr lang="hu-HU" sz="1400" dirty="0" smtClean="0">
                <a:solidFill>
                  <a:srgbClr val="000000"/>
                </a:solidFill>
                <a:cs typeface="Arial"/>
              </a:rPr>
              <a:t>60%, </a:t>
            </a:r>
            <a:r>
              <a:rPr lang="hu-HU" sz="1400" b="1" dirty="0" smtClean="0">
                <a:solidFill>
                  <a:srgbClr val="000000"/>
                </a:solidFill>
                <a:cs typeface="Arial"/>
              </a:rPr>
              <a:t>komplex fejlesztendő: </a:t>
            </a:r>
            <a:r>
              <a:rPr lang="hu-HU" sz="1400" dirty="0" smtClean="0">
                <a:solidFill>
                  <a:srgbClr val="000000"/>
                </a:solidFill>
                <a:cs typeface="Arial"/>
              </a:rPr>
              <a:t>65%</a:t>
            </a:r>
          </a:p>
          <a:p>
            <a:pPr marL="54864" fontAlgn="t">
              <a:spcBef>
                <a:spcPts val="60"/>
              </a:spcBef>
            </a:pPr>
            <a:r>
              <a:rPr lang="hu-HU" sz="1400" dirty="0" smtClean="0">
                <a:solidFill>
                  <a:srgbClr val="000000"/>
                </a:solidFill>
                <a:cs typeface="Arial"/>
              </a:rPr>
              <a:t>Egyéb: 75-85-90-95% Max 10% kamat</a:t>
            </a:r>
            <a:endParaRPr lang="hu-HU" sz="1400" dirty="0"/>
          </a:p>
          <a:p>
            <a:pPr marL="12700">
              <a:lnSpc>
                <a:spcPts val="1340"/>
              </a:lnSpc>
            </a:pPr>
            <a:endParaRPr lang="hu-HU" sz="1400" b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774865" cy="6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79498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85192" y="260648"/>
            <a:ext cx="8229600" cy="432048"/>
          </a:xfrm>
        </p:spPr>
        <p:txBody>
          <a:bodyPr>
            <a:normAutofit fontScale="90000"/>
          </a:bodyPr>
          <a:lstStyle/>
          <a:p>
            <a:r>
              <a:rPr lang="hu-HU" dirty="0" smtClean="0"/>
              <a:t>Vidéki térségek 6.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971600" y="692696"/>
            <a:ext cx="7056784" cy="504056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hu-HU" dirty="0" smtClean="0"/>
              <a:t>LEADER – előkészítés, HFS tervezés</a:t>
            </a:r>
            <a:endParaRPr lang="hu-HU" dirty="0"/>
          </a:p>
        </p:txBody>
      </p:sp>
      <p:sp>
        <p:nvSpPr>
          <p:cNvPr id="4" name="object 34"/>
          <p:cNvSpPr txBox="1"/>
          <p:nvPr/>
        </p:nvSpPr>
        <p:spPr>
          <a:xfrm>
            <a:off x="179512" y="1098451"/>
            <a:ext cx="8640960" cy="6591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95"/>
              </a:lnSpc>
            </a:pPr>
            <a:endParaRPr lang="hu-HU" sz="1400" dirty="0">
              <a:latin typeface="+mj-lt"/>
              <a:cs typeface="Calibri"/>
            </a:endParaRPr>
          </a:p>
          <a:p>
            <a:pPr>
              <a:lnSpc>
                <a:spcPct val="100000"/>
              </a:lnSpc>
              <a:spcBef>
                <a:spcPts val="49"/>
              </a:spcBef>
            </a:pPr>
            <a:endParaRPr sz="950" dirty="0">
              <a:latin typeface="Times New Roman"/>
              <a:cs typeface="Times New Roman"/>
            </a:endParaRPr>
          </a:p>
          <a:p>
            <a:pPr marL="12700" algn="just">
              <a:lnSpc>
                <a:spcPts val="1395"/>
              </a:lnSpc>
            </a:pPr>
            <a:endParaRPr sz="12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000" dirty="0">
              <a:latin typeface="Times New Roman"/>
              <a:cs typeface="Times New Roman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774865" cy="6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05" name="Picture 5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" y="1090613"/>
            <a:ext cx="7543800" cy="571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71" name="Szövegdoboz 2070"/>
          <p:cNvSpPr txBox="1"/>
          <p:nvPr/>
        </p:nvSpPr>
        <p:spPr>
          <a:xfrm>
            <a:off x="6228184" y="1340768"/>
            <a:ext cx="28803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dirty="0" smtClean="0"/>
              <a:t>Stratégia </a:t>
            </a:r>
            <a:r>
              <a:rPr lang="hu-HU" sz="1400" dirty="0" err="1" smtClean="0"/>
              <a:t>megv</a:t>
            </a:r>
            <a:r>
              <a:rPr lang="hu-HU" sz="1400" dirty="0" smtClean="0"/>
              <a:t>. Keret: ~ 340 Millió Ft</a:t>
            </a:r>
          </a:p>
          <a:p>
            <a:r>
              <a:rPr lang="hu-HU" sz="1400" dirty="0" smtClean="0"/>
              <a:t>Működési keret: ~  60 Millió Ft</a:t>
            </a:r>
          </a:p>
          <a:p>
            <a:r>
              <a:rPr lang="hu-HU" sz="1400" dirty="0" smtClean="0"/>
              <a:t>Együttműködési keret: ~ </a:t>
            </a:r>
            <a:r>
              <a:rPr lang="hu-HU" sz="1400" dirty="0" err="1" smtClean="0"/>
              <a:t>n.a</a:t>
            </a:r>
            <a:r>
              <a:rPr lang="hu-HU" sz="1400" dirty="0" smtClean="0"/>
              <a:t>.</a:t>
            </a:r>
          </a:p>
          <a:p>
            <a:r>
              <a:rPr lang="hu-HU" sz="1400" dirty="0" smtClean="0"/>
              <a:t>Előkészítés: ~ 6,5 Millió Ft</a:t>
            </a:r>
            <a:endParaRPr lang="hu-HU" sz="1400" dirty="0"/>
          </a:p>
        </p:txBody>
      </p:sp>
    </p:spTree>
    <p:extLst>
      <p:ext uri="{BB962C8B-B14F-4D97-AF65-F5344CB8AC3E}">
        <p14:creationId xmlns:p14="http://schemas.microsoft.com/office/powerpoint/2010/main" val="3198739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85192" y="260648"/>
            <a:ext cx="8229600" cy="432048"/>
          </a:xfrm>
        </p:spPr>
        <p:txBody>
          <a:bodyPr>
            <a:normAutofit fontScale="90000"/>
          </a:bodyPr>
          <a:lstStyle/>
          <a:p>
            <a:r>
              <a:rPr lang="hu-HU" dirty="0" smtClean="0"/>
              <a:t>Vidéki térségek 6.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971600" y="692696"/>
            <a:ext cx="7056784" cy="504056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hu-HU" dirty="0" smtClean="0"/>
              <a:t>LEADER – előkészítés, HFS tervezés</a:t>
            </a:r>
            <a:endParaRPr lang="hu-HU" dirty="0"/>
          </a:p>
        </p:txBody>
      </p:sp>
      <p:sp>
        <p:nvSpPr>
          <p:cNvPr id="4" name="object 34"/>
          <p:cNvSpPr txBox="1"/>
          <p:nvPr/>
        </p:nvSpPr>
        <p:spPr>
          <a:xfrm>
            <a:off x="179512" y="1098451"/>
            <a:ext cx="8640960" cy="6591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95"/>
              </a:lnSpc>
            </a:pPr>
            <a:endParaRPr lang="hu-HU" sz="1400" dirty="0">
              <a:latin typeface="+mj-lt"/>
              <a:cs typeface="Calibri"/>
            </a:endParaRPr>
          </a:p>
          <a:p>
            <a:pPr>
              <a:lnSpc>
                <a:spcPct val="100000"/>
              </a:lnSpc>
              <a:spcBef>
                <a:spcPts val="49"/>
              </a:spcBef>
            </a:pPr>
            <a:endParaRPr sz="950" dirty="0">
              <a:latin typeface="Times New Roman"/>
              <a:cs typeface="Times New Roman"/>
            </a:endParaRPr>
          </a:p>
          <a:p>
            <a:pPr marL="12700" algn="just">
              <a:lnSpc>
                <a:spcPts val="1395"/>
              </a:lnSpc>
            </a:pPr>
            <a:endParaRPr sz="12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000" dirty="0">
              <a:latin typeface="Times New Roman"/>
              <a:cs typeface="Times New Roman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774865" cy="6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7695" y="1757606"/>
            <a:ext cx="7077075" cy="434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Lefelé nyíl 16"/>
          <p:cNvSpPr>
            <a:spLocks noChangeArrowheads="1"/>
          </p:cNvSpPr>
          <p:nvPr/>
        </p:nvSpPr>
        <p:spPr bwMode="auto">
          <a:xfrm>
            <a:off x="6444208" y="1555993"/>
            <a:ext cx="95250" cy="403225"/>
          </a:xfrm>
          <a:prstGeom prst="downArrow">
            <a:avLst>
              <a:gd name="adj1" fmla="val 50000"/>
              <a:gd name="adj2" fmla="val 37042"/>
            </a:avLst>
          </a:prstGeom>
          <a:solidFill>
            <a:srgbClr val="4F81BD"/>
          </a:solidFill>
          <a:ln w="25400" algn="ctr">
            <a:solidFill>
              <a:srgbClr val="385D8A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14770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85192" y="260648"/>
            <a:ext cx="8229600" cy="432048"/>
          </a:xfrm>
        </p:spPr>
        <p:txBody>
          <a:bodyPr>
            <a:normAutofit fontScale="90000"/>
          </a:bodyPr>
          <a:lstStyle/>
          <a:p>
            <a:r>
              <a:rPr lang="hu-HU" dirty="0" smtClean="0"/>
              <a:t>Vidéki térségek 7.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971600" y="692696"/>
            <a:ext cx="7056784" cy="504056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hu-HU" dirty="0" smtClean="0"/>
              <a:t>LEADER – térségek közötti és nemzetközi együttműködés</a:t>
            </a:r>
            <a:endParaRPr lang="hu-HU" dirty="0"/>
          </a:p>
        </p:txBody>
      </p:sp>
      <p:sp>
        <p:nvSpPr>
          <p:cNvPr id="4" name="object 34"/>
          <p:cNvSpPr txBox="1"/>
          <p:nvPr/>
        </p:nvSpPr>
        <p:spPr>
          <a:xfrm>
            <a:off x="179512" y="1098451"/>
            <a:ext cx="8640960" cy="6591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95"/>
              </a:lnSpc>
            </a:pPr>
            <a:endParaRPr lang="hu-HU" sz="1400" dirty="0">
              <a:latin typeface="+mj-lt"/>
              <a:cs typeface="Calibri"/>
            </a:endParaRPr>
          </a:p>
          <a:p>
            <a:pPr>
              <a:lnSpc>
                <a:spcPct val="100000"/>
              </a:lnSpc>
              <a:spcBef>
                <a:spcPts val="49"/>
              </a:spcBef>
            </a:pPr>
            <a:endParaRPr sz="950" dirty="0">
              <a:latin typeface="Times New Roman"/>
              <a:cs typeface="Times New Roman"/>
            </a:endParaRPr>
          </a:p>
          <a:p>
            <a:pPr marL="12700" algn="just">
              <a:lnSpc>
                <a:spcPts val="1395"/>
              </a:lnSpc>
            </a:pPr>
            <a:endParaRPr sz="12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000" dirty="0">
              <a:latin typeface="Times New Roman"/>
              <a:cs typeface="Times New Roman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774865" cy="6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1566863"/>
            <a:ext cx="8572500" cy="372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53626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85192" y="260648"/>
            <a:ext cx="8229600" cy="432048"/>
          </a:xfrm>
        </p:spPr>
        <p:txBody>
          <a:bodyPr>
            <a:normAutofit fontScale="90000"/>
          </a:bodyPr>
          <a:lstStyle/>
          <a:p>
            <a:r>
              <a:rPr lang="hu-HU" dirty="0" smtClean="0"/>
              <a:t>Vidéki térségek 7.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971600" y="692696"/>
            <a:ext cx="7056784" cy="504056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hu-HU" dirty="0" smtClean="0"/>
              <a:t>LEADER – térségek közötti és nemzetközi együttműködés</a:t>
            </a:r>
            <a:endParaRPr lang="hu-HU" dirty="0"/>
          </a:p>
        </p:txBody>
      </p:sp>
      <p:sp>
        <p:nvSpPr>
          <p:cNvPr id="4" name="object 34"/>
          <p:cNvSpPr txBox="1"/>
          <p:nvPr/>
        </p:nvSpPr>
        <p:spPr>
          <a:xfrm>
            <a:off x="179512" y="1098451"/>
            <a:ext cx="8640960" cy="6591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95"/>
              </a:lnSpc>
            </a:pPr>
            <a:endParaRPr lang="hu-HU" sz="1400" dirty="0">
              <a:latin typeface="+mj-lt"/>
              <a:cs typeface="Calibri"/>
            </a:endParaRPr>
          </a:p>
          <a:p>
            <a:pPr>
              <a:lnSpc>
                <a:spcPct val="100000"/>
              </a:lnSpc>
              <a:spcBef>
                <a:spcPts val="49"/>
              </a:spcBef>
            </a:pPr>
            <a:endParaRPr sz="950" dirty="0">
              <a:latin typeface="Times New Roman"/>
              <a:cs typeface="Times New Roman"/>
            </a:endParaRPr>
          </a:p>
          <a:p>
            <a:pPr marL="12700" algn="just">
              <a:lnSpc>
                <a:spcPts val="1395"/>
              </a:lnSpc>
            </a:pPr>
            <a:endParaRPr sz="12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000" dirty="0">
              <a:latin typeface="Times New Roman"/>
              <a:cs typeface="Times New Roman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774865" cy="6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395137"/>
            <a:ext cx="4610100" cy="193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764" y="5445224"/>
            <a:ext cx="5591175" cy="75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310056"/>
            <a:ext cx="5543550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205156"/>
            <a:ext cx="8601075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91578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85192" y="260648"/>
            <a:ext cx="8229600" cy="432048"/>
          </a:xfrm>
        </p:spPr>
        <p:txBody>
          <a:bodyPr>
            <a:normAutofit fontScale="90000"/>
          </a:bodyPr>
          <a:lstStyle/>
          <a:p>
            <a:r>
              <a:rPr lang="hu-HU" dirty="0" smtClean="0"/>
              <a:t>Vidéki térségek 8.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971600" y="692696"/>
            <a:ext cx="7056784" cy="504056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hu-HU" dirty="0" smtClean="0"/>
              <a:t>LEADER – stratégia </a:t>
            </a:r>
            <a:endParaRPr lang="hu-HU" dirty="0"/>
          </a:p>
        </p:txBody>
      </p:sp>
      <p:sp>
        <p:nvSpPr>
          <p:cNvPr id="4" name="object 34"/>
          <p:cNvSpPr txBox="1"/>
          <p:nvPr/>
        </p:nvSpPr>
        <p:spPr>
          <a:xfrm>
            <a:off x="179512" y="1098451"/>
            <a:ext cx="8640960" cy="6591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95"/>
              </a:lnSpc>
            </a:pPr>
            <a:endParaRPr lang="hu-HU" sz="1400" dirty="0">
              <a:latin typeface="+mj-lt"/>
              <a:cs typeface="Calibri"/>
            </a:endParaRPr>
          </a:p>
          <a:p>
            <a:pPr>
              <a:lnSpc>
                <a:spcPct val="100000"/>
              </a:lnSpc>
              <a:spcBef>
                <a:spcPts val="49"/>
              </a:spcBef>
            </a:pPr>
            <a:endParaRPr sz="950" dirty="0">
              <a:latin typeface="Times New Roman"/>
              <a:cs typeface="Times New Roman"/>
            </a:endParaRPr>
          </a:p>
          <a:p>
            <a:pPr marL="12700" algn="just">
              <a:lnSpc>
                <a:spcPts val="1395"/>
              </a:lnSpc>
            </a:pPr>
            <a:endParaRPr sz="12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000" dirty="0">
              <a:latin typeface="Times New Roman"/>
              <a:cs typeface="Times New Roman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774865" cy="6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Szövegdoboz 4"/>
          <p:cNvSpPr txBox="1"/>
          <p:nvPr/>
        </p:nvSpPr>
        <p:spPr>
          <a:xfrm>
            <a:off x="467544" y="1098451"/>
            <a:ext cx="7848872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600" b="1" dirty="0" smtClean="0"/>
              <a:t>Illeszkedés:</a:t>
            </a:r>
          </a:p>
          <a:p>
            <a:endParaRPr lang="hu-HU" sz="1600" b="1" dirty="0" smtClean="0"/>
          </a:p>
          <a:p>
            <a:r>
              <a:rPr lang="hu-HU" sz="1600" b="1" i="1" dirty="0" err="1" smtClean="0"/>
              <a:t>-</a:t>
            </a:r>
            <a:r>
              <a:rPr lang="hu-HU" sz="2000" b="1" i="1" dirty="0" err="1" smtClean="0"/>
              <a:t>Partnerségi</a:t>
            </a:r>
            <a:r>
              <a:rPr lang="hu-HU" sz="2000" b="1" i="1" dirty="0" smtClean="0"/>
              <a:t> megállapodás</a:t>
            </a:r>
            <a:r>
              <a:rPr lang="hu-HU" sz="1600" b="1" i="1" dirty="0" smtClean="0"/>
              <a:t>:</a:t>
            </a:r>
          </a:p>
          <a:p>
            <a:endParaRPr lang="hu-HU" sz="1600" b="1" i="1" dirty="0" smtClean="0"/>
          </a:p>
          <a:p>
            <a:r>
              <a:rPr lang="hu-HU" sz="1600" dirty="0"/>
              <a:t>1: </a:t>
            </a:r>
            <a:r>
              <a:rPr lang="hu-HU" sz="1600" b="1" dirty="0" smtClean="0"/>
              <a:t>K+F+Innováció</a:t>
            </a:r>
            <a:endParaRPr lang="hu-HU" sz="1600" b="1" dirty="0"/>
          </a:p>
          <a:p>
            <a:r>
              <a:rPr lang="hu-HU" sz="1600" dirty="0"/>
              <a:t>2: Az </a:t>
            </a:r>
            <a:r>
              <a:rPr lang="hu-HU" sz="1600" b="1" dirty="0"/>
              <a:t>információs és kommunikációs technológiák</a:t>
            </a:r>
            <a:r>
              <a:rPr lang="hu-HU" sz="1600" dirty="0"/>
              <a:t>hoz való hozzáférés, azok használatának és minőségének javítása </a:t>
            </a:r>
          </a:p>
          <a:p>
            <a:r>
              <a:rPr lang="hu-HU" sz="1600" dirty="0"/>
              <a:t>3: A kis- és középvállalkozások, a mezőgazdasági (az </a:t>
            </a:r>
            <a:r>
              <a:rPr lang="hu-HU" sz="1600" b="1" dirty="0"/>
              <a:t>EMVA</a:t>
            </a:r>
            <a:r>
              <a:rPr lang="hu-HU" sz="1600" dirty="0"/>
              <a:t> keretében), a halászati és </a:t>
            </a:r>
            <a:r>
              <a:rPr lang="hu-HU" sz="1600" dirty="0" err="1"/>
              <a:t>akvakultúra-ágazat</a:t>
            </a:r>
            <a:r>
              <a:rPr lang="hu-HU" sz="1600" dirty="0"/>
              <a:t> (az </a:t>
            </a:r>
            <a:r>
              <a:rPr lang="hu-HU" sz="1600" b="1" dirty="0"/>
              <a:t>ETHA</a:t>
            </a:r>
            <a:r>
              <a:rPr lang="hu-HU" sz="1600" dirty="0"/>
              <a:t> keretében) versenyképességének javítása </a:t>
            </a:r>
          </a:p>
          <a:p>
            <a:r>
              <a:rPr lang="hu-HU" sz="1600" dirty="0"/>
              <a:t>4: Az </a:t>
            </a:r>
            <a:r>
              <a:rPr lang="hu-HU" sz="1600" b="1" dirty="0"/>
              <a:t>alacsony szén-dioxid-kibocsátású </a:t>
            </a:r>
            <a:r>
              <a:rPr lang="hu-HU" sz="1600" dirty="0"/>
              <a:t>gazdaság </a:t>
            </a:r>
            <a:endParaRPr lang="hu-HU" sz="1600" dirty="0" smtClean="0"/>
          </a:p>
          <a:p>
            <a:r>
              <a:rPr lang="hu-HU" sz="1600" dirty="0" smtClean="0"/>
              <a:t>5</a:t>
            </a:r>
            <a:r>
              <a:rPr lang="hu-HU" sz="1600" dirty="0"/>
              <a:t>: Az </a:t>
            </a:r>
            <a:r>
              <a:rPr lang="hu-HU" sz="1600" b="1" dirty="0"/>
              <a:t>éghajlatváltozáshoz</a:t>
            </a:r>
            <a:r>
              <a:rPr lang="hu-HU" sz="1600" dirty="0"/>
              <a:t> való alkalmazkodás, </a:t>
            </a:r>
            <a:r>
              <a:rPr lang="hu-HU" sz="1600" dirty="0" err="1" smtClean="0"/>
              <a:t>kockázatmegelőzés</a:t>
            </a:r>
            <a:r>
              <a:rPr lang="hu-HU" sz="1600" dirty="0" smtClean="0"/>
              <a:t>  </a:t>
            </a:r>
            <a:r>
              <a:rPr lang="hu-HU" sz="1600" dirty="0"/>
              <a:t>–kezelés előmozdítása </a:t>
            </a:r>
          </a:p>
          <a:p>
            <a:r>
              <a:rPr lang="hu-HU" sz="1600" dirty="0"/>
              <a:t>6: A </a:t>
            </a:r>
            <a:r>
              <a:rPr lang="hu-HU" sz="1600" b="1" dirty="0"/>
              <a:t>környezetvédelem</a:t>
            </a:r>
            <a:r>
              <a:rPr lang="hu-HU" sz="1600" dirty="0"/>
              <a:t> és az erőforrás-felhasználás hatékonyságának előmozdítása </a:t>
            </a:r>
          </a:p>
          <a:p>
            <a:r>
              <a:rPr lang="hu-HU" sz="1600" dirty="0"/>
              <a:t>7: A fenntartható </a:t>
            </a:r>
            <a:r>
              <a:rPr lang="hu-HU" sz="1600" b="1" dirty="0"/>
              <a:t>közlekedés</a:t>
            </a:r>
            <a:r>
              <a:rPr lang="hu-HU" sz="1600" dirty="0"/>
              <a:t> előmozdítása és a szűk keresztmetszetek megszüntetése a főbb hálózati infrastruktúrákban </a:t>
            </a:r>
          </a:p>
          <a:p>
            <a:r>
              <a:rPr lang="hu-HU" sz="1600" dirty="0"/>
              <a:t>8: A fenntartható és minőségi </a:t>
            </a:r>
            <a:r>
              <a:rPr lang="hu-HU" sz="1600" b="1" dirty="0"/>
              <a:t>foglalkoztatás</a:t>
            </a:r>
            <a:r>
              <a:rPr lang="hu-HU" sz="1600" dirty="0"/>
              <a:t>, valamint a munkavállalói mobilitás támogatása </a:t>
            </a:r>
          </a:p>
          <a:p>
            <a:r>
              <a:rPr lang="hu-HU" sz="1600" dirty="0"/>
              <a:t>9: A társadalmi együttműködés erősítése és a szegénység, valamint a </a:t>
            </a:r>
            <a:r>
              <a:rPr lang="hu-HU" sz="1600" b="1" dirty="0"/>
              <a:t>hátrányos megkülönböztetés</a:t>
            </a:r>
            <a:r>
              <a:rPr lang="hu-HU" sz="1600" dirty="0"/>
              <a:t> elleni küzdelem </a:t>
            </a:r>
          </a:p>
          <a:p>
            <a:r>
              <a:rPr lang="hu-HU" sz="1600" dirty="0"/>
              <a:t>10: Az </a:t>
            </a:r>
            <a:r>
              <a:rPr lang="hu-HU" sz="1600" b="1" dirty="0"/>
              <a:t>oktatásba és a képzésbe</a:t>
            </a:r>
            <a:r>
              <a:rPr lang="hu-HU" sz="1600" dirty="0"/>
              <a:t>, többek között a szakképzésbe történő beruházás a készségek fejlesztése és az egész életen át tartó tanulás érdekében </a:t>
            </a:r>
          </a:p>
          <a:p>
            <a:r>
              <a:rPr lang="hu-HU" sz="1600" dirty="0"/>
              <a:t>11: A hatóságok és az érdekelt </a:t>
            </a:r>
            <a:r>
              <a:rPr lang="hu-HU" sz="1600" b="1" dirty="0"/>
              <a:t>felek intézményi kapacitásának javítása </a:t>
            </a:r>
            <a:r>
              <a:rPr lang="hu-HU" sz="1600" dirty="0"/>
              <a:t>és a hatékony közigazgatáshoz történő hozzájárulása </a:t>
            </a:r>
          </a:p>
          <a:p>
            <a:endParaRPr lang="hu-HU" dirty="0" smtClean="0"/>
          </a:p>
          <a:p>
            <a:pPr marL="285750" indent="-285750">
              <a:buFontTx/>
              <a:buChar char="-"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83162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85192" y="260648"/>
            <a:ext cx="8229600" cy="432048"/>
          </a:xfrm>
        </p:spPr>
        <p:txBody>
          <a:bodyPr>
            <a:normAutofit fontScale="90000"/>
          </a:bodyPr>
          <a:lstStyle/>
          <a:p>
            <a:r>
              <a:rPr lang="hu-HU" dirty="0" smtClean="0"/>
              <a:t>Vidéki térségek 8.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971600" y="692696"/>
            <a:ext cx="7056784" cy="504056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hu-HU" dirty="0" smtClean="0"/>
              <a:t>LEADER – stratégia </a:t>
            </a:r>
            <a:endParaRPr lang="hu-HU" dirty="0"/>
          </a:p>
        </p:txBody>
      </p:sp>
      <p:sp>
        <p:nvSpPr>
          <p:cNvPr id="4" name="object 34"/>
          <p:cNvSpPr txBox="1"/>
          <p:nvPr/>
        </p:nvSpPr>
        <p:spPr>
          <a:xfrm>
            <a:off x="179512" y="1098451"/>
            <a:ext cx="8640960" cy="6591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95"/>
              </a:lnSpc>
            </a:pPr>
            <a:endParaRPr lang="hu-HU" sz="1400" dirty="0">
              <a:latin typeface="+mj-lt"/>
              <a:cs typeface="Calibri"/>
            </a:endParaRPr>
          </a:p>
          <a:p>
            <a:pPr>
              <a:lnSpc>
                <a:spcPct val="100000"/>
              </a:lnSpc>
              <a:spcBef>
                <a:spcPts val="49"/>
              </a:spcBef>
            </a:pPr>
            <a:endParaRPr sz="950" dirty="0">
              <a:latin typeface="Times New Roman"/>
              <a:cs typeface="Times New Roman"/>
            </a:endParaRPr>
          </a:p>
          <a:p>
            <a:pPr marL="12700" algn="just">
              <a:lnSpc>
                <a:spcPts val="1395"/>
              </a:lnSpc>
            </a:pPr>
            <a:endParaRPr sz="12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000" dirty="0">
              <a:latin typeface="Times New Roman"/>
              <a:cs typeface="Times New Roman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774865" cy="6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Szövegdoboz 4"/>
          <p:cNvSpPr txBox="1"/>
          <p:nvPr/>
        </p:nvSpPr>
        <p:spPr>
          <a:xfrm>
            <a:off x="467544" y="1098451"/>
            <a:ext cx="7848872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600" b="1" dirty="0" smtClean="0"/>
              <a:t>Illeszkedés:</a:t>
            </a:r>
          </a:p>
          <a:p>
            <a:endParaRPr lang="hu-HU" sz="1600" b="1" dirty="0" smtClean="0"/>
          </a:p>
          <a:p>
            <a:r>
              <a:rPr lang="hu-HU" sz="2000" b="1" i="1" dirty="0" smtClean="0"/>
              <a:t>VP:</a:t>
            </a:r>
          </a:p>
          <a:p>
            <a:r>
              <a:rPr lang="hu-HU" sz="2000" dirty="0"/>
              <a:t>1. </a:t>
            </a:r>
            <a:r>
              <a:rPr lang="hu-HU" sz="2000" dirty="0" smtClean="0"/>
              <a:t>PRIORITÁS:A </a:t>
            </a:r>
            <a:r>
              <a:rPr lang="hu-HU" sz="2000" b="1" dirty="0"/>
              <a:t>tudásátadás és az innováció </a:t>
            </a:r>
            <a:r>
              <a:rPr lang="hu-HU" sz="2000" dirty="0"/>
              <a:t>előmozdítása a mezőgazdáságban, az erdészetben és a vidéki térségekben</a:t>
            </a:r>
            <a:br>
              <a:rPr lang="hu-HU" sz="2000" dirty="0"/>
            </a:br>
            <a:r>
              <a:rPr lang="hu-HU" sz="2000" dirty="0"/>
              <a:t>2. PRIORITÁS: A </a:t>
            </a:r>
            <a:r>
              <a:rPr lang="hu-HU" sz="2000" b="1" dirty="0"/>
              <a:t>gazdaságok</a:t>
            </a:r>
            <a:r>
              <a:rPr lang="hu-HU" sz="2000" dirty="0"/>
              <a:t> életképességének és </a:t>
            </a:r>
            <a:r>
              <a:rPr lang="hu-HU" sz="2000" b="1" dirty="0"/>
              <a:t>versenyképességének</a:t>
            </a:r>
            <a:r>
              <a:rPr lang="hu-HU" sz="2000" dirty="0"/>
              <a:t> fokozása a mezőgazdasági termelés valamennyi típusa és valamennyi régió esetében, </a:t>
            </a:r>
            <a:r>
              <a:rPr lang="hu-HU" sz="2000" dirty="0" smtClean="0"/>
              <a:t>…..</a:t>
            </a:r>
          </a:p>
          <a:p>
            <a:r>
              <a:rPr lang="hu-HU" sz="2000" dirty="0" smtClean="0"/>
              <a:t>3</a:t>
            </a:r>
            <a:r>
              <a:rPr lang="hu-HU" sz="2000" dirty="0"/>
              <a:t>. PRIORITÁS: Az </a:t>
            </a:r>
            <a:r>
              <a:rPr lang="hu-HU" sz="2000" b="1" dirty="0"/>
              <a:t>élelmiszerláncok</a:t>
            </a:r>
            <a:r>
              <a:rPr lang="hu-HU" sz="2000" dirty="0"/>
              <a:t> szervezése, </a:t>
            </a:r>
            <a:endParaRPr lang="hu-HU" sz="2000" dirty="0" smtClean="0"/>
          </a:p>
          <a:p>
            <a:r>
              <a:rPr lang="hu-HU" sz="2000" dirty="0" smtClean="0"/>
              <a:t>4</a:t>
            </a:r>
            <a:r>
              <a:rPr lang="hu-HU" sz="2000" dirty="0"/>
              <a:t>. PRIORITÁS: A mezőgazdasághoz és az erdészethez kapcsolódó </a:t>
            </a:r>
            <a:r>
              <a:rPr lang="hu-HU" sz="2000" b="1" dirty="0"/>
              <a:t>ökoszisztémák állapotának helyreállítása</a:t>
            </a:r>
            <a:r>
              <a:rPr lang="hu-HU" sz="2000" dirty="0"/>
              <a:t>, megőrzése és javítása</a:t>
            </a:r>
            <a:br>
              <a:rPr lang="hu-HU" sz="2000" dirty="0"/>
            </a:br>
            <a:r>
              <a:rPr lang="hu-HU" sz="2000" dirty="0"/>
              <a:t>5. PRIORITÁS: Az </a:t>
            </a:r>
            <a:r>
              <a:rPr lang="hu-HU" sz="2000" b="1" dirty="0"/>
              <a:t>erőforrás hatékonyság </a:t>
            </a:r>
            <a:r>
              <a:rPr lang="hu-HU" sz="2000" dirty="0" smtClean="0"/>
              <a:t>előmozdítása a </a:t>
            </a:r>
            <a:r>
              <a:rPr lang="hu-HU" sz="2000" dirty="0"/>
              <a:t>mezőgazdasági, az élelmiszer-ipari és az erdészeti ágazatokban</a:t>
            </a:r>
            <a:br>
              <a:rPr lang="hu-HU" sz="2000" dirty="0"/>
            </a:br>
            <a:endParaRPr lang="hu-HU" sz="2000" dirty="0" smtClean="0"/>
          </a:p>
          <a:p>
            <a:r>
              <a:rPr lang="hu-HU" sz="2000" dirty="0" smtClean="0"/>
              <a:t>6</a:t>
            </a:r>
            <a:r>
              <a:rPr lang="hu-HU" sz="2000" dirty="0"/>
              <a:t>. PRIORITÁS: A </a:t>
            </a:r>
            <a:r>
              <a:rPr lang="hu-HU" sz="2000" b="1" dirty="0"/>
              <a:t>társadalmi befogadás előmozdítása, a szegénység csökkentése és a gazdasági fejlődés támogatása a vidéki térségekben</a:t>
            </a:r>
          </a:p>
          <a:p>
            <a:r>
              <a:rPr lang="hu-HU" sz="2000" b="1" i="1" dirty="0" smtClean="0"/>
              <a:t>  </a:t>
            </a:r>
          </a:p>
          <a:p>
            <a:r>
              <a:rPr lang="hu-HU" sz="2000" b="1" i="1" dirty="0" smtClean="0"/>
              <a:t>+ többi OP, térségi programok</a:t>
            </a:r>
            <a:endParaRPr lang="hu-HU" sz="1600" b="1" i="1" dirty="0" smtClean="0"/>
          </a:p>
          <a:p>
            <a:endParaRPr lang="hu-HU" dirty="0" smtClean="0"/>
          </a:p>
          <a:p>
            <a:pPr marL="285750" indent="-285750">
              <a:buFontTx/>
              <a:buChar char="-"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718102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85192" y="260648"/>
            <a:ext cx="8229600" cy="432048"/>
          </a:xfrm>
        </p:spPr>
        <p:txBody>
          <a:bodyPr>
            <a:normAutofit fontScale="90000"/>
          </a:bodyPr>
          <a:lstStyle/>
          <a:p>
            <a:r>
              <a:rPr lang="hu-HU" dirty="0" smtClean="0"/>
              <a:t>Vidéki térségek 8.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971600" y="692696"/>
            <a:ext cx="7056784" cy="504056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hu-HU" dirty="0" smtClean="0"/>
              <a:t>LEADER – stratégia </a:t>
            </a:r>
            <a:endParaRPr lang="hu-HU" dirty="0"/>
          </a:p>
        </p:txBody>
      </p:sp>
      <p:sp>
        <p:nvSpPr>
          <p:cNvPr id="4" name="object 34"/>
          <p:cNvSpPr txBox="1"/>
          <p:nvPr/>
        </p:nvSpPr>
        <p:spPr>
          <a:xfrm>
            <a:off x="179512" y="1098451"/>
            <a:ext cx="8640960" cy="6591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95"/>
              </a:lnSpc>
            </a:pPr>
            <a:endParaRPr lang="hu-HU" sz="1400" dirty="0">
              <a:latin typeface="+mj-lt"/>
              <a:cs typeface="Calibri"/>
            </a:endParaRPr>
          </a:p>
          <a:p>
            <a:pPr>
              <a:lnSpc>
                <a:spcPct val="100000"/>
              </a:lnSpc>
              <a:spcBef>
                <a:spcPts val="49"/>
              </a:spcBef>
            </a:pPr>
            <a:endParaRPr sz="950" dirty="0">
              <a:latin typeface="Times New Roman"/>
              <a:cs typeface="Times New Roman"/>
            </a:endParaRPr>
          </a:p>
          <a:p>
            <a:pPr marL="12700" algn="just">
              <a:lnSpc>
                <a:spcPts val="1395"/>
              </a:lnSpc>
            </a:pPr>
            <a:endParaRPr sz="12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000" dirty="0">
              <a:latin typeface="Times New Roman"/>
              <a:cs typeface="Times New Roman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774865" cy="6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Szövegdoboz 4"/>
          <p:cNvSpPr txBox="1"/>
          <p:nvPr/>
        </p:nvSpPr>
        <p:spPr>
          <a:xfrm>
            <a:off x="467544" y="1098451"/>
            <a:ext cx="7848872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 smtClean="0"/>
              <a:t>KIEMELT: </a:t>
            </a:r>
          </a:p>
          <a:p>
            <a:endParaRPr lang="hu-HU" dirty="0" smtClean="0"/>
          </a:p>
          <a:p>
            <a:r>
              <a:rPr lang="hu-HU" dirty="0" smtClean="0"/>
              <a:t>Az </a:t>
            </a:r>
            <a:r>
              <a:rPr lang="hu-HU" b="1" dirty="0"/>
              <a:t>EFOP 1.7‐es </a:t>
            </a:r>
            <a:r>
              <a:rPr lang="hu-HU" dirty="0"/>
              <a:t>intézkedés forrása az alábbi tevékenységi körök támogatására fordítható</a:t>
            </a:r>
            <a:r>
              <a:rPr lang="hu-HU" dirty="0" smtClean="0"/>
              <a:t>:</a:t>
            </a:r>
          </a:p>
          <a:p>
            <a:endParaRPr lang="hu-HU" dirty="0"/>
          </a:p>
          <a:p>
            <a:pPr algn="just"/>
            <a:r>
              <a:rPr lang="hu-HU" dirty="0" smtClean="0"/>
              <a:t>-   Helyi </a:t>
            </a:r>
            <a:r>
              <a:rPr lang="hu-HU" dirty="0"/>
              <a:t>felzárkózást szolgáló tudás bővítése</a:t>
            </a:r>
          </a:p>
          <a:p>
            <a:pPr algn="just"/>
            <a:r>
              <a:rPr lang="hu-HU" dirty="0" smtClean="0"/>
              <a:t>-   Többfunkciós </a:t>
            </a:r>
            <a:r>
              <a:rPr lang="hu-HU" dirty="0"/>
              <a:t>közösségi szolgáltató terek működtetése</a:t>
            </a:r>
          </a:p>
          <a:p>
            <a:pPr algn="just"/>
            <a:r>
              <a:rPr lang="hu-HU" dirty="0" smtClean="0"/>
              <a:t>- Kedvezőtlen </a:t>
            </a:r>
            <a:r>
              <a:rPr lang="hu-HU" dirty="0" err="1"/>
              <a:t>szocio‐demográfiai</a:t>
            </a:r>
            <a:r>
              <a:rPr lang="hu-HU" dirty="0"/>
              <a:t> térségi folyamatok megtörése (pl. fiatalok  </a:t>
            </a:r>
            <a:r>
              <a:rPr lang="hu-HU" dirty="0" smtClean="0"/>
              <a:t>    helyben tartása, helyi </a:t>
            </a:r>
            <a:r>
              <a:rPr lang="hu-HU" dirty="0"/>
              <a:t>tudástőke növelése)</a:t>
            </a:r>
          </a:p>
          <a:p>
            <a:pPr algn="just"/>
            <a:r>
              <a:rPr lang="hu-HU" dirty="0" smtClean="0"/>
              <a:t>- Közösségépítés </a:t>
            </a:r>
            <a:r>
              <a:rPr lang="hu-HU" dirty="0"/>
              <a:t>és </a:t>
            </a:r>
            <a:r>
              <a:rPr lang="hu-HU" dirty="0" err="1"/>
              <a:t>‐megtartás</a:t>
            </a:r>
            <a:r>
              <a:rPr lang="hu-HU" dirty="0"/>
              <a:t>, építve az 1.3 intézkedésben kialakított módszertanra </a:t>
            </a:r>
            <a:r>
              <a:rPr lang="hu-HU" dirty="0" smtClean="0"/>
              <a:t>és mentorhálózatra</a:t>
            </a:r>
            <a:endParaRPr lang="hu-HU" dirty="0"/>
          </a:p>
          <a:p>
            <a:pPr marL="285750" indent="-285750" algn="just">
              <a:buFontTx/>
              <a:buChar char="-"/>
            </a:pPr>
            <a:r>
              <a:rPr lang="hu-HU" dirty="0" smtClean="0"/>
              <a:t>A </a:t>
            </a:r>
            <a:r>
              <a:rPr lang="hu-HU" dirty="0"/>
              <a:t>környezeti fenntarthatósági szempontoknak való megfelelés (kizárólag ESZA fejlesztés</a:t>
            </a:r>
            <a:r>
              <a:rPr lang="hu-HU" dirty="0" smtClean="0"/>
              <a:t>)</a:t>
            </a:r>
          </a:p>
          <a:p>
            <a:pPr marL="285750" indent="-285750">
              <a:buFontTx/>
              <a:buChar char="-"/>
            </a:pPr>
            <a:endParaRPr lang="hu-HU" dirty="0"/>
          </a:p>
          <a:p>
            <a:r>
              <a:rPr lang="hu-HU" b="1" i="1" dirty="0" smtClean="0"/>
              <a:t>Fehér foltok: </a:t>
            </a:r>
          </a:p>
          <a:p>
            <a:endParaRPr lang="hu-HU" b="1" i="1" dirty="0" smtClean="0"/>
          </a:p>
          <a:p>
            <a:r>
              <a:rPr lang="hu-HU" b="1" dirty="0" smtClean="0"/>
              <a:t>falusi turisztikai szolgáltatók , működő </a:t>
            </a:r>
            <a:r>
              <a:rPr lang="hu-HU" b="1" dirty="0" err="1" smtClean="0"/>
              <a:t>mikrovállalkozások</a:t>
            </a:r>
            <a:r>
              <a:rPr lang="hu-HU" b="1" dirty="0" smtClean="0"/>
              <a:t> (szolgáltatások) , lefedettségen belüli együttműködések szolgáltatásfejlesztés terén</a:t>
            </a:r>
          </a:p>
          <a:p>
            <a:pPr marL="285750" indent="-285750">
              <a:buFontTx/>
              <a:buChar char="-"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968227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4000" dirty="0" smtClean="0"/>
              <a:t>Közös Agrárpolitika</a:t>
            </a:r>
            <a:endParaRPr lang="hu-HU" sz="4000" dirty="0"/>
          </a:p>
        </p:txBody>
      </p:sp>
      <p:sp>
        <p:nvSpPr>
          <p:cNvPr id="9" name="Szövegdoboz 8"/>
          <p:cNvSpPr txBox="1"/>
          <p:nvPr/>
        </p:nvSpPr>
        <p:spPr>
          <a:xfrm>
            <a:off x="511457" y="1772816"/>
            <a:ext cx="4104456" cy="192103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hu-HU" b="1" spc="60" dirty="0">
                <a:cs typeface="Calibri"/>
              </a:rPr>
              <a:t>I</a:t>
            </a:r>
            <a:r>
              <a:rPr lang="hu-HU" b="1" spc="5" dirty="0">
                <a:cs typeface="Calibri"/>
              </a:rPr>
              <a:t>.</a:t>
            </a:r>
            <a:r>
              <a:rPr lang="hu-HU" b="1" dirty="0">
                <a:cs typeface="Calibri"/>
              </a:rPr>
              <a:t> </a:t>
            </a:r>
            <a:r>
              <a:rPr lang="hu-HU" b="1" spc="-130" dirty="0">
                <a:cs typeface="Calibri"/>
              </a:rPr>
              <a:t> </a:t>
            </a:r>
            <a:r>
              <a:rPr lang="hu-HU" b="1" spc="160" dirty="0">
                <a:cs typeface="Calibri"/>
              </a:rPr>
              <a:t>Pillér</a:t>
            </a:r>
            <a:r>
              <a:rPr lang="hu-HU" b="1" spc="80" dirty="0">
                <a:cs typeface="Calibri"/>
              </a:rPr>
              <a:t>:</a:t>
            </a:r>
            <a:r>
              <a:rPr lang="hu-HU" b="1" dirty="0">
                <a:cs typeface="Calibri"/>
              </a:rPr>
              <a:t> </a:t>
            </a:r>
            <a:r>
              <a:rPr lang="hu-HU" b="1" spc="-130" dirty="0">
                <a:cs typeface="Calibri"/>
              </a:rPr>
              <a:t> </a:t>
            </a:r>
            <a:r>
              <a:rPr lang="hu-HU" b="1" spc="45" dirty="0">
                <a:cs typeface="Calibri"/>
              </a:rPr>
              <a:t>8,91</a:t>
            </a:r>
            <a:r>
              <a:rPr lang="hu-HU" b="1" spc="-15" dirty="0">
                <a:cs typeface="Calibri"/>
              </a:rPr>
              <a:t>6</a:t>
            </a:r>
            <a:r>
              <a:rPr lang="hu-HU" b="1" dirty="0">
                <a:cs typeface="Calibri"/>
              </a:rPr>
              <a:t> </a:t>
            </a:r>
            <a:r>
              <a:rPr lang="hu-HU" b="1" spc="-130" dirty="0">
                <a:cs typeface="Calibri"/>
              </a:rPr>
              <a:t> </a:t>
            </a:r>
            <a:r>
              <a:rPr lang="hu-HU" b="1" spc="145" dirty="0">
                <a:cs typeface="Calibri"/>
              </a:rPr>
              <a:t>milliár</a:t>
            </a:r>
            <a:r>
              <a:rPr lang="hu-HU" b="1" spc="125" dirty="0">
                <a:cs typeface="Calibri"/>
              </a:rPr>
              <a:t>d</a:t>
            </a:r>
            <a:r>
              <a:rPr lang="hu-HU" b="1" dirty="0">
                <a:cs typeface="Calibri"/>
              </a:rPr>
              <a:t> </a:t>
            </a:r>
            <a:r>
              <a:rPr lang="hu-HU" b="1" spc="-130" dirty="0">
                <a:cs typeface="Calibri"/>
              </a:rPr>
              <a:t> </a:t>
            </a:r>
            <a:r>
              <a:rPr lang="hu-HU" b="1" spc="65" dirty="0">
                <a:cs typeface="Calibri"/>
              </a:rPr>
              <a:t>€</a:t>
            </a:r>
            <a:endParaRPr lang="hu-HU" dirty="0">
              <a:cs typeface="Calibri"/>
            </a:endParaRPr>
          </a:p>
          <a:p>
            <a:pPr marL="6985" algn="ctr"/>
            <a:r>
              <a:rPr lang="hu-HU" spc="-5" dirty="0" smtClean="0">
                <a:latin typeface="+mj-lt"/>
                <a:cs typeface="Arial"/>
              </a:rPr>
              <a:t>(EU</a:t>
            </a:r>
            <a:r>
              <a:rPr lang="hu-HU" spc="-30" dirty="0" smtClean="0">
                <a:latin typeface="+mj-lt"/>
                <a:cs typeface="Arial"/>
              </a:rPr>
              <a:t>:</a:t>
            </a:r>
            <a:r>
              <a:rPr lang="hu-HU" spc="70" dirty="0" smtClean="0">
                <a:latin typeface="+mj-lt"/>
                <a:cs typeface="Arial"/>
              </a:rPr>
              <a:t> </a:t>
            </a:r>
            <a:r>
              <a:rPr lang="hu-HU" spc="-40" dirty="0" smtClean="0">
                <a:latin typeface="+mj-lt"/>
                <a:cs typeface="Arial"/>
              </a:rPr>
              <a:t>100%)</a:t>
            </a:r>
          </a:p>
          <a:p>
            <a:pPr marL="6985"/>
            <a:r>
              <a:rPr lang="hu-HU" spc="-40" dirty="0" smtClean="0">
                <a:latin typeface="+mj-lt"/>
                <a:cs typeface="Arial"/>
              </a:rPr>
              <a:t>I/A: Közvetlen kifizetések</a:t>
            </a:r>
          </a:p>
          <a:p>
            <a:pPr marL="6985"/>
            <a:r>
              <a:rPr lang="hu-HU" spc="-40" dirty="0" smtClean="0">
                <a:latin typeface="+mj-lt"/>
                <a:cs typeface="Arial"/>
              </a:rPr>
              <a:t>I/B: Piaci intézkedések</a:t>
            </a:r>
          </a:p>
          <a:p>
            <a:pPr marL="6985"/>
            <a:endParaRPr lang="hu-HU" spc="-40" dirty="0">
              <a:latin typeface="+mj-lt"/>
              <a:cs typeface="Arial"/>
            </a:endParaRPr>
          </a:p>
          <a:p>
            <a:pPr marL="6985"/>
            <a:r>
              <a:rPr lang="hu-HU" spc="-40" dirty="0" smtClean="0">
                <a:latin typeface="+mj-lt"/>
                <a:cs typeface="Arial"/>
              </a:rPr>
              <a:t>Forráskezelő: FM</a:t>
            </a:r>
          </a:p>
          <a:p>
            <a:pPr marL="6985" algn="ctr">
              <a:lnSpc>
                <a:spcPts val="1340"/>
              </a:lnSpc>
            </a:pPr>
            <a:endParaRPr lang="hu-HU" dirty="0">
              <a:latin typeface="Arial"/>
              <a:cs typeface="Arial"/>
            </a:endParaRPr>
          </a:p>
        </p:txBody>
      </p:sp>
      <p:sp>
        <p:nvSpPr>
          <p:cNvPr id="10" name="Szövegdoboz 9"/>
          <p:cNvSpPr txBox="1"/>
          <p:nvPr/>
        </p:nvSpPr>
        <p:spPr>
          <a:xfrm>
            <a:off x="5004048" y="3068960"/>
            <a:ext cx="3528392" cy="34163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53975" algn="ctr"/>
            <a:r>
              <a:rPr lang="hu-HU" b="1" spc="70" dirty="0">
                <a:latin typeface="+mj-lt"/>
                <a:cs typeface="Calibri"/>
              </a:rPr>
              <a:t>II</a:t>
            </a:r>
            <a:r>
              <a:rPr lang="hu-HU" b="1" spc="15" dirty="0">
                <a:latin typeface="+mj-lt"/>
                <a:cs typeface="Calibri"/>
              </a:rPr>
              <a:t>.</a:t>
            </a:r>
            <a:r>
              <a:rPr lang="hu-HU" b="1" dirty="0">
                <a:latin typeface="+mj-lt"/>
                <a:cs typeface="Calibri"/>
              </a:rPr>
              <a:t> </a:t>
            </a:r>
            <a:r>
              <a:rPr lang="hu-HU" b="1" spc="-130" dirty="0">
                <a:latin typeface="+mj-lt"/>
                <a:cs typeface="Calibri"/>
              </a:rPr>
              <a:t> </a:t>
            </a:r>
            <a:r>
              <a:rPr lang="hu-HU" b="1" spc="160" dirty="0">
                <a:latin typeface="+mj-lt"/>
                <a:cs typeface="Calibri"/>
              </a:rPr>
              <a:t>Pillér</a:t>
            </a:r>
            <a:r>
              <a:rPr lang="hu-HU" b="1" spc="80" dirty="0">
                <a:latin typeface="+mj-lt"/>
                <a:cs typeface="Calibri"/>
              </a:rPr>
              <a:t>:</a:t>
            </a:r>
            <a:r>
              <a:rPr lang="hu-HU" b="1" dirty="0">
                <a:latin typeface="+mj-lt"/>
                <a:cs typeface="Calibri"/>
              </a:rPr>
              <a:t> </a:t>
            </a:r>
            <a:r>
              <a:rPr lang="hu-HU" b="1" spc="-130" dirty="0">
                <a:latin typeface="+mj-lt"/>
                <a:cs typeface="Calibri"/>
              </a:rPr>
              <a:t> </a:t>
            </a:r>
            <a:r>
              <a:rPr lang="hu-HU" b="1" spc="25" dirty="0">
                <a:latin typeface="+mj-lt"/>
                <a:cs typeface="Calibri"/>
              </a:rPr>
              <a:t>4,14</a:t>
            </a:r>
            <a:r>
              <a:rPr lang="hu-HU" b="1" spc="-35" dirty="0">
                <a:latin typeface="+mj-lt"/>
                <a:cs typeface="Calibri"/>
              </a:rPr>
              <a:t>5</a:t>
            </a:r>
            <a:r>
              <a:rPr lang="hu-HU" b="1" dirty="0">
                <a:latin typeface="+mj-lt"/>
                <a:cs typeface="Calibri"/>
              </a:rPr>
              <a:t> </a:t>
            </a:r>
            <a:r>
              <a:rPr lang="hu-HU" b="1" spc="-130" dirty="0">
                <a:latin typeface="+mj-lt"/>
                <a:cs typeface="Calibri"/>
              </a:rPr>
              <a:t> </a:t>
            </a:r>
            <a:r>
              <a:rPr lang="hu-HU" b="1" spc="145" dirty="0">
                <a:latin typeface="+mj-lt"/>
                <a:cs typeface="Calibri"/>
              </a:rPr>
              <a:t>milliár</a:t>
            </a:r>
            <a:r>
              <a:rPr lang="hu-HU" b="1" spc="125" dirty="0">
                <a:latin typeface="+mj-lt"/>
                <a:cs typeface="Calibri"/>
              </a:rPr>
              <a:t>d</a:t>
            </a:r>
            <a:r>
              <a:rPr lang="hu-HU" b="1" dirty="0">
                <a:latin typeface="+mj-lt"/>
                <a:cs typeface="Calibri"/>
              </a:rPr>
              <a:t> </a:t>
            </a:r>
            <a:r>
              <a:rPr lang="hu-HU" b="1" spc="-130" dirty="0">
                <a:latin typeface="+mj-lt"/>
                <a:cs typeface="Calibri"/>
              </a:rPr>
              <a:t> </a:t>
            </a:r>
            <a:r>
              <a:rPr lang="hu-HU" b="1" spc="65" dirty="0">
                <a:latin typeface="+mj-lt"/>
                <a:cs typeface="Calibri"/>
              </a:rPr>
              <a:t>€</a:t>
            </a:r>
            <a:endParaRPr lang="hu-HU" dirty="0">
              <a:latin typeface="+mj-lt"/>
              <a:cs typeface="Calibri"/>
            </a:endParaRPr>
          </a:p>
          <a:p>
            <a:pPr marL="60960" algn="ctr"/>
            <a:r>
              <a:rPr lang="hu-HU" spc="-5" dirty="0" smtClean="0">
                <a:latin typeface="+mj-lt"/>
                <a:cs typeface="Arial"/>
              </a:rPr>
              <a:t>(EU</a:t>
            </a:r>
            <a:r>
              <a:rPr lang="hu-HU" spc="-30" dirty="0" smtClean="0">
                <a:latin typeface="+mj-lt"/>
                <a:cs typeface="Arial"/>
              </a:rPr>
              <a:t>:</a:t>
            </a:r>
            <a:r>
              <a:rPr lang="hu-HU" spc="70" dirty="0" smtClean="0">
                <a:latin typeface="+mj-lt"/>
                <a:cs typeface="Arial"/>
              </a:rPr>
              <a:t> </a:t>
            </a:r>
            <a:r>
              <a:rPr lang="hu-HU" spc="-85" dirty="0" smtClean="0">
                <a:latin typeface="+mj-lt"/>
                <a:cs typeface="Arial"/>
              </a:rPr>
              <a:t>83%</a:t>
            </a:r>
            <a:r>
              <a:rPr lang="hu-HU" spc="-60" dirty="0" smtClean="0">
                <a:latin typeface="+mj-lt"/>
                <a:cs typeface="Arial"/>
              </a:rPr>
              <a:t>,</a:t>
            </a:r>
            <a:r>
              <a:rPr lang="hu-HU" spc="70" dirty="0" smtClean="0">
                <a:latin typeface="+mj-lt"/>
                <a:cs typeface="Arial"/>
              </a:rPr>
              <a:t> </a:t>
            </a:r>
            <a:r>
              <a:rPr lang="hu-HU" spc="65" dirty="0" smtClean="0">
                <a:latin typeface="+mj-lt"/>
                <a:cs typeface="Arial"/>
              </a:rPr>
              <a:t>HU</a:t>
            </a:r>
            <a:r>
              <a:rPr lang="hu-HU" dirty="0" smtClean="0">
                <a:latin typeface="+mj-lt"/>
                <a:cs typeface="Arial"/>
              </a:rPr>
              <a:t>:</a:t>
            </a:r>
            <a:r>
              <a:rPr lang="hu-HU" spc="70" dirty="0" smtClean="0">
                <a:latin typeface="+mj-lt"/>
                <a:cs typeface="Arial"/>
              </a:rPr>
              <a:t> </a:t>
            </a:r>
            <a:r>
              <a:rPr lang="hu-HU" spc="-185" dirty="0" smtClean="0">
                <a:latin typeface="+mj-lt"/>
                <a:cs typeface="Arial"/>
              </a:rPr>
              <a:t>1</a:t>
            </a:r>
            <a:r>
              <a:rPr lang="hu-HU" spc="-60" dirty="0" smtClean="0">
                <a:latin typeface="+mj-lt"/>
                <a:cs typeface="Arial"/>
              </a:rPr>
              <a:t>7%)</a:t>
            </a:r>
          </a:p>
          <a:p>
            <a:pPr marL="60960"/>
            <a:r>
              <a:rPr lang="hu-HU" spc="-60" dirty="0" smtClean="0">
                <a:latin typeface="+mj-lt"/>
                <a:cs typeface="Arial"/>
              </a:rPr>
              <a:t>VP:</a:t>
            </a:r>
          </a:p>
          <a:p>
            <a:pPr marL="403860" indent="-342900">
              <a:buAutoNum type="arabicPeriod"/>
            </a:pPr>
            <a:r>
              <a:rPr lang="hu-HU" spc="-60" dirty="0" smtClean="0">
                <a:latin typeface="+mj-lt"/>
                <a:cs typeface="Arial"/>
              </a:rPr>
              <a:t>Tudásátadás és innováció</a:t>
            </a:r>
          </a:p>
          <a:p>
            <a:pPr marL="403860" indent="-342900">
              <a:buAutoNum type="arabicPeriod"/>
            </a:pPr>
            <a:r>
              <a:rPr lang="hu-HU" spc="-60" dirty="0" smtClean="0">
                <a:latin typeface="+mj-lt"/>
                <a:cs typeface="Arial"/>
              </a:rPr>
              <a:t>Versenyképesség, életképesség</a:t>
            </a:r>
          </a:p>
          <a:p>
            <a:pPr marL="403860" indent="-342900">
              <a:buAutoNum type="arabicPeriod"/>
            </a:pPr>
            <a:r>
              <a:rPr lang="hu-HU" spc="-60" dirty="0" smtClean="0">
                <a:latin typeface="+mj-lt"/>
                <a:cs typeface="Arial"/>
              </a:rPr>
              <a:t>Élelmiszerlánc, kockázatkezelés</a:t>
            </a:r>
          </a:p>
          <a:p>
            <a:pPr marL="403860" indent="-342900">
              <a:buAutoNum type="arabicPeriod"/>
            </a:pPr>
            <a:r>
              <a:rPr lang="hu-HU" spc="-60" dirty="0" smtClean="0">
                <a:latin typeface="+mj-lt"/>
                <a:cs typeface="Arial"/>
              </a:rPr>
              <a:t>Ökoszisztémák helyreállítása</a:t>
            </a:r>
          </a:p>
          <a:p>
            <a:pPr marL="403860" indent="-342900">
              <a:buAutoNum type="arabicPeriod"/>
            </a:pPr>
            <a:r>
              <a:rPr lang="hu-HU" spc="-60" dirty="0" smtClean="0">
                <a:latin typeface="+mj-lt"/>
                <a:cs typeface="Arial"/>
              </a:rPr>
              <a:t>Erőforrás-hatékonyság</a:t>
            </a:r>
          </a:p>
          <a:p>
            <a:pPr marL="403860" indent="-342900">
              <a:buAutoNum type="arabicPeriod"/>
            </a:pPr>
            <a:r>
              <a:rPr lang="hu-HU" spc="-60" dirty="0" smtClean="0">
                <a:latin typeface="+mj-lt"/>
                <a:cs typeface="Arial"/>
              </a:rPr>
              <a:t>Társadalmi befogadás, vidéki gazdaságfejlesztés</a:t>
            </a:r>
          </a:p>
          <a:p>
            <a:pPr marL="60960"/>
            <a:endParaRPr lang="hu-HU" spc="-60" dirty="0">
              <a:latin typeface="+mj-lt"/>
              <a:cs typeface="Arial"/>
            </a:endParaRPr>
          </a:p>
          <a:p>
            <a:pPr marL="60960"/>
            <a:r>
              <a:rPr lang="hu-HU" spc="-60" dirty="0" smtClean="0">
                <a:latin typeface="+mj-lt"/>
                <a:cs typeface="Arial"/>
              </a:rPr>
              <a:t>Forráskezelő: ME</a:t>
            </a:r>
            <a:endParaRPr lang="hu-HU" dirty="0">
              <a:latin typeface="+mj-lt"/>
              <a:cs typeface="Arial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774865" cy="6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76229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Vidékfejlesztési Program bemutatása</a:t>
            </a:r>
            <a:endParaRPr lang="hu-HU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78970"/>
            <a:ext cx="8568952" cy="55275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zövegdoboz 3"/>
          <p:cNvSpPr txBox="1"/>
          <p:nvPr/>
        </p:nvSpPr>
        <p:spPr>
          <a:xfrm>
            <a:off x="827584" y="1968657"/>
            <a:ext cx="14401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Cél(1): Életképes élelmiszer-előállítás</a:t>
            </a:r>
            <a:endParaRPr lang="hu-HU" dirty="0"/>
          </a:p>
        </p:txBody>
      </p:sp>
      <p:sp>
        <p:nvSpPr>
          <p:cNvPr id="5" name="Szövegdoboz 4"/>
          <p:cNvSpPr txBox="1"/>
          <p:nvPr/>
        </p:nvSpPr>
        <p:spPr>
          <a:xfrm>
            <a:off x="6948264" y="2568594"/>
            <a:ext cx="1800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Cél(3): Vidéki területek kiegyensúlyozott fejlődése</a:t>
            </a:r>
            <a:endParaRPr lang="hu-HU" dirty="0"/>
          </a:p>
        </p:txBody>
      </p:sp>
      <p:sp>
        <p:nvSpPr>
          <p:cNvPr id="6" name="Szövegdoboz 5"/>
          <p:cNvSpPr txBox="1"/>
          <p:nvPr/>
        </p:nvSpPr>
        <p:spPr>
          <a:xfrm>
            <a:off x="6300192" y="5229200"/>
            <a:ext cx="158417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Cél(2): Fenntartható gazdálkodás a környezeti erőforrásokkal</a:t>
            </a:r>
            <a:endParaRPr lang="hu-HU" dirty="0"/>
          </a:p>
        </p:txBody>
      </p:sp>
      <p:sp>
        <p:nvSpPr>
          <p:cNvPr id="7" name="Szövegdoboz 6"/>
          <p:cNvSpPr txBox="1"/>
          <p:nvPr/>
        </p:nvSpPr>
        <p:spPr>
          <a:xfrm>
            <a:off x="4499992" y="2258763"/>
            <a:ext cx="14401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690 millió </a:t>
            </a:r>
            <a:r>
              <a:rPr lang="hu-HU" spc="-5" dirty="0" smtClean="0">
                <a:latin typeface="Trebuchet MS"/>
                <a:cs typeface="Trebuchet MS"/>
              </a:rPr>
              <a:t>€ </a:t>
            </a:r>
            <a:r>
              <a:rPr lang="hu-HU" spc="-5" dirty="0" smtClean="0">
                <a:latin typeface="+mj-lt"/>
                <a:cs typeface="Trebuchet MS"/>
              </a:rPr>
              <a:t>Vidéki térségek </a:t>
            </a:r>
            <a:endParaRPr lang="hu-HU" dirty="0">
              <a:latin typeface="+mj-lt"/>
            </a:endParaRPr>
          </a:p>
        </p:txBody>
      </p:sp>
      <p:sp>
        <p:nvSpPr>
          <p:cNvPr id="8" name="Szövegdoboz 7"/>
          <p:cNvSpPr txBox="1"/>
          <p:nvPr/>
        </p:nvSpPr>
        <p:spPr>
          <a:xfrm>
            <a:off x="5508104" y="3573016"/>
            <a:ext cx="10801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343 millió </a:t>
            </a:r>
            <a:r>
              <a:rPr lang="hu-HU" spc="-5" dirty="0" smtClean="0">
                <a:latin typeface="Trebuchet MS"/>
                <a:cs typeface="Trebuchet MS"/>
              </a:rPr>
              <a:t>€ </a:t>
            </a:r>
            <a:r>
              <a:rPr lang="hu-HU" spc="-5" dirty="0" smtClean="0">
                <a:latin typeface="+mj-lt"/>
                <a:cs typeface="Trebuchet MS"/>
              </a:rPr>
              <a:t>Erdő</a:t>
            </a:r>
            <a:r>
              <a:rPr lang="hu-HU" dirty="0" smtClean="0">
                <a:latin typeface="+mj-lt"/>
              </a:rPr>
              <a:t> </a:t>
            </a:r>
            <a:endParaRPr lang="hu-HU" dirty="0">
              <a:latin typeface="+mj-lt"/>
            </a:endParaRPr>
          </a:p>
        </p:txBody>
      </p:sp>
      <p:sp>
        <p:nvSpPr>
          <p:cNvPr id="9" name="Szövegdoboz 8"/>
          <p:cNvSpPr txBox="1"/>
          <p:nvPr/>
        </p:nvSpPr>
        <p:spPr>
          <a:xfrm>
            <a:off x="3854864" y="3417606"/>
            <a:ext cx="15121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139 millió </a:t>
            </a:r>
            <a:r>
              <a:rPr lang="hu-HU" spc="-5" dirty="0" smtClean="0">
                <a:latin typeface="Trebuchet MS"/>
                <a:cs typeface="Trebuchet MS"/>
              </a:rPr>
              <a:t>€ </a:t>
            </a:r>
            <a:r>
              <a:rPr lang="hu-HU" spc="-5" dirty="0" smtClean="0">
                <a:latin typeface="+mj-lt"/>
                <a:cs typeface="Trebuchet MS"/>
              </a:rPr>
              <a:t>Tudás, innováció</a:t>
            </a:r>
            <a:endParaRPr lang="hu-HU" dirty="0">
              <a:latin typeface="+mj-lt"/>
            </a:endParaRPr>
          </a:p>
        </p:txBody>
      </p:sp>
      <p:sp>
        <p:nvSpPr>
          <p:cNvPr id="10" name="Szövegdoboz 9"/>
          <p:cNvSpPr txBox="1"/>
          <p:nvPr/>
        </p:nvSpPr>
        <p:spPr>
          <a:xfrm>
            <a:off x="3635896" y="4797152"/>
            <a:ext cx="18722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>
                <a:latin typeface="+mj-lt"/>
              </a:rPr>
              <a:t>2767 </a:t>
            </a:r>
            <a:r>
              <a:rPr lang="hu-HU" spc="-5" dirty="0" smtClean="0">
                <a:latin typeface="+mj-lt"/>
              </a:rPr>
              <a:t>millió </a:t>
            </a:r>
            <a:r>
              <a:rPr lang="hu-HU" spc="-5" dirty="0" smtClean="0">
                <a:latin typeface="+mj-lt"/>
                <a:cs typeface="Trebuchet MS"/>
              </a:rPr>
              <a:t>€ Mg-i termelés, élelmiszer</a:t>
            </a:r>
            <a:endParaRPr lang="hu-HU" dirty="0">
              <a:latin typeface="+mj-lt"/>
            </a:endParaRPr>
          </a:p>
        </p:txBody>
      </p:sp>
      <p:sp>
        <p:nvSpPr>
          <p:cNvPr id="13" name="Szövegdoboz 12"/>
          <p:cNvSpPr txBox="1"/>
          <p:nvPr/>
        </p:nvSpPr>
        <p:spPr>
          <a:xfrm>
            <a:off x="3423977" y="2961392"/>
            <a:ext cx="430887" cy="1835759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r>
              <a:rPr lang="hu-HU" sz="1600" dirty="0" smtClean="0"/>
              <a:t>Együttműködések</a:t>
            </a:r>
            <a:endParaRPr lang="hu-HU" sz="1600" dirty="0"/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774865" cy="6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64244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hu-HU" dirty="0" smtClean="0"/>
              <a:t>Eljárásrend változás</a:t>
            </a:r>
            <a:endParaRPr lang="hu-HU" dirty="0"/>
          </a:p>
        </p:txBody>
      </p:sp>
      <p:sp>
        <p:nvSpPr>
          <p:cNvPr id="4" name="Szövegdoboz 3"/>
          <p:cNvSpPr txBox="1"/>
          <p:nvPr/>
        </p:nvSpPr>
        <p:spPr>
          <a:xfrm>
            <a:off x="755576" y="1484784"/>
            <a:ext cx="7560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err="1" smtClean="0"/>
              <a:t>Ket</a:t>
            </a:r>
            <a:r>
              <a:rPr lang="hu-HU" dirty="0" smtClean="0"/>
              <a:t>. alapú eljárásból </a:t>
            </a:r>
            <a:r>
              <a:rPr lang="hu-HU" dirty="0" err="1" smtClean="0"/>
              <a:t>Ptk</a:t>
            </a:r>
            <a:r>
              <a:rPr lang="hu-HU" dirty="0" smtClean="0"/>
              <a:t> (mint az előző időszak más </a:t>
            </a:r>
            <a:r>
              <a:rPr lang="hu-HU" dirty="0" err="1" smtClean="0"/>
              <a:t>OP-jainál</a:t>
            </a:r>
            <a:r>
              <a:rPr lang="hu-HU" dirty="0" smtClean="0"/>
              <a:t>)</a:t>
            </a:r>
            <a:endParaRPr lang="hu-HU" dirty="0"/>
          </a:p>
        </p:txBody>
      </p:sp>
      <p:sp>
        <p:nvSpPr>
          <p:cNvPr id="5" name="Szövegdoboz 4"/>
          <p:cNvSpPr txBox="1"/>
          <p:nvPr/>
        </p:nvSpPr>
        <p:spPr>
          <a:xfrm>
            <a:off x="611560" y="2204864"/>
            <a:ext cx="734481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Eljárások: </a:t>
            </a:r>
          </a:p>
          <a:p>
            <a:pPr marL="285750" indent="-285750" fontAlgn="t">
              <a:buFontTx/>
              <a:buChar char="-"/>
            </a:pPr>
            <a:r>
              <a:rPr lang="hu-HU" b="1" dirty="0" smtClean="0"/>
              <a:t>Standard</a:t>
            </a:r>
            <a:r>
              <a:rPr lang="hu-HU" dirty="0" smtClean="0"/>
              <a:t> (mérlegelést is igénylő szempontok vizsgálata, pl. beruházási és fejlesztési célú támogatások, helyi fejlesztési stratégiák támogatása helyi akciócsoport által meghirdetett helyi pályázatok)</a:t>
            </a:r>
          </a:p>
          <a:p>
            <a:pPr marL="285750" indent="-285750" fontAlgn="t">
              <a:buFontTx/>
              <a:buChar char="-"/>
            </a:pPr>
            <a:r>
              <a:rPr lang="hu-HU" b="1" dirty="0" smtClean="0"/>
              <a:t>Egyszerűsített </a:t>
            </a:r>
            <a:r>
              <a:rPr lang="hu-HU" dirty="0" smtClean="0"/>
              <a:t>(objektív, számszerűsíthető szempontok vizsgálata terület­, illetve állatlétszám alapú támogatások)</a:t>
            </a:r>
          </a:p>
          <a:p>
            <a:pPr marL="285750" indent="-285750" fontAlgn="t">
              <a:buFontTx/>
              <a:buChar char="-"/>
            </a:pPr>
            <a:endParaRPr lang="hu-HU" dirty="0"/>
          </a:p>
          <a:p>
            <a:pPr fontAlgn="t"/>
            <a:r>
              <a:rPr lang="hu-HU" dirty="0" smtClean="0"/>
              <a:t>Szervezet: </a:t>
            </a:r>
          </a:p>
          <a:p>
            <a:pPr marL="285750" indent="-285750" fontAlgn="t">
              <a:buFontTx/>
              <a:buChar char="-"/>
            </a:pPr>
            <a:r>
              <a:rPr lang="hu-HU" dirty="0" smtClean="0"/>
              <a:t>IH (közzététel, döntés)</a:t>
            </a:r>
          </a:p>
          <a:p>
            <a:pPr marL="285750" indent="-285750" fontAlgn="t">
              <a:buFontTx/>
              <a:buChar char="-"/>
            </a:pPr>
            <a:r>
              <a:rPr lang="hu-HU" dirty="0" smtClean="0"/>
              <a:t>MVH (befogadás, bírálat, kifizetés)</a:t>
            </a:r>
          </a:p>
          <a:p>
            <a:pPr marL="285750" indent="-285750" fontAlgn="t">
              <a:buFontTx/>
              <a:buChar char="-"/>
            </a:pPr>
            <a:r>
              <a:rPr lang="hu-HU" dirty="0" smtClean="0"/>
              <a:t>ME </a:t>
            </a:r>
            <a:r>
              <a:rPr lang="hu-HU" dirty="0" err="1" smtClean="0"/>
              <a:t>Főoszt</a:t>
            </a:r>
            <a:r>
              <a:rPr lang="hu-HU" dirty="0" smtClean="0"/>
              <a:t>. (kifogáskezelés)</a:t>
            </a:r>
          </a:p>
          <a:p>
            <a:pPr marL="285750" indent="-285750" fontAlgn="t">
              <a:buFontTx/>
              <a:buChar char="-"/>
            </a:pPr>
            <a:r>
              <a:rPr lang="hu-HU" dirty="0" smtClean="0"/>
              <a:t>FM (szakmai együttműködés)</a:t>
            </a:r>
          </a:p>
          <a:p>
            <a:endParaRPr lang="hu-HU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774865" cy="6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0682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85192" y="260648"/>
            <a:ext cx="8229600" cy="432048"/>
          </a:xfrm>
        </p:spPr>
        <p:txBody>
          <a:bodyPr>
            <a:normAutofit fontScale="90000"/>
          </a:bodyPr>
          <a:lstStyle/>
          <a:p>
            <a:r>
              <a:rPr lang="hu-HU" dirty="0" smtClean="0"/>
              <a:t>Vidéki térségek 1.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971600" y="692696"/>
            <a:ext cx="7056784" cy="504056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hu-HU" dirty="0" smtClean="0"/>
              <a:t>Mezőgazdasági kisüzemek fejlesztése (6.3.1.)</a:t>
            </a:r>
          </a:p>
          <a:p>
            <a:pPr marL="0" indent="0">
              <a:buNone/>
            </a:pPr>
            <a:endParaRPr lang="hu-HU" dirty="0"/>
          </a:p>
        </p:txBody>
      </p:sp>
      <p:sp>
        <p:nvSpPr>
          <p:cNvPr id="4" name="object 34"/>
          <p:cNvSpPr txBox="1"/>
          <p:nvPr/>
        </p:nvSpPr>
        <p:spPr>
          <a:xfrm>
            <a:off x="179512" y="1124744"/>
            <a:ext cx="8640960" cy="576055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just">
              <a:lnSpc>
                <a:spcPts val="1395"/>
              </a:lnSpc>
            </a:pPr>
            <a:r>
              <a:rPr sz="1200" b="1" spc="150" dirty="0">
                <a:solidFill>
                  <a:srgbClr val="275BA7"/>
                </a:solidFill>
                <a:latin typeface="Calibri"/>
                <a:cs typeface="Calibri"/>
              </a:rPr>
              <a:t>MI</a:t>
            </a:r>
            <a:r>
              <a:rPr sz="1200" b="1" spc="80" dirty="0">
                <a:solidFill>
                  <a:srgbClr val="275BA7"/>
                </a:solidFill>
                <a:latin typeface="Calibri"/>
                <a:cs typeface="Calibri"/>
              </a:rPr>
              <a:t>T</a:t>
            </a:r>
            <a:r>
              <a:rPr sz="1200" b="1" spc="45" dirty="0">
                <a:solidFill>
                  <a:srgbClr val="275BA7"/>
                </a:solidFill>
                <a:latin typeface="Calibri"/>
                <a:cs typeface="Calibri"/>
              </a:rPr>
              <a:t> </a:t>
            </a:r>
            <a:r>
              <a:rPr sz="1200" b="1" spc="110" dirty="0">
                <a:solidFill>
                  <a:srgbClr val="275BA7"/>
                </a:solidFill>
                <a:latin typeface="Calibri"/>
                <a:cs typeface="Calibri"/>
              </a:rPr>
              <a:t>T</a:t>
            </a:r>
            <a:r>
              <a:rPr sz="1200" b="1" spc="114" dirty="0">
                <a:solidFill>
                  <a:srgbClr val="275BA7"/>
                </a:solidFill>
                <a:latin typeface="Calibri"/>
                <a:cs typeface="Calibri"/>
              </a:rPr>
              <a:t>Á</a:t>
            </a:r>
            <a:r>
              <a:rPr sz="1200" b="1" spc="125" dirty="0">
                <a:solidFill>
                  <a:srgbClr val="275BA7"/>
                </a:solidFill>
                <a:latin typeface="Calibri"/>
                <a:cs typeface="Calibri"/>
              </a:rPr>
              <a:t>M</a:t>
            </a:r>
            <a:r>
              <a:rPr sz="1200" b="1" spc="100" dirty="0">
                <a:solidFill>
                  <a:srgbClr val="275BA7"/>
                </a:solidFill>
                <a:latin typeface="Calibri"/>
                <a:cs typeface="Calibri"/>
              </a:rPr>
              <a:t>O</a:t>
            </a:r>
            <a:r>
              <a:rPr sz="1200" b="1" spc="75" dirty="0">
                <a:solidFill>
                  <a:srgbClr val="275BA7"/>
                </a:solidFill>
                <a:latin typeface="Calibri"/>
                <a:cs typeface="Calibri"/>
              </a:rPr>
              <a:t>G</a:t>
            </a:r>
            <a:r>
              <a:rPr sz="1200" b="1" spc="90" dirty="0">
                <a:solidFill>
                  <a:srgbClr val="275BA7"/>
                </a:solidFill>
                <a:latin typeface="Calibri"/>
                <a:cs typeface="Calibri"/>
              </a:rPr>
              <a:t>A</a:t>
            </a:r>
            <a:r>
              <a:rPr sz="1200" b="1" spc="70" dirty="0">
                <a:solidFill>
                  <a:srgbClr val="275BA7"/>
                </a:solidFill>
                <a:latin typeface="Calibri"/>
                <a:cs typeface="Calibri"/>
              </a:rPr>
              <a:t>T</a:t>
            </a:r>
            <a:r>
              <a:rPr sz="1200" b="1" spc="70" dirty="0" smtClean="0">
                <a:solidFill>
                  <a:srgbClr val="275BA7"/>
                </a:solidFill>
                <a:latin typeface="Calibri"/>
                <a:cs typeface="Calibri"/>
              </a:rPr>
              <a:t>?</a:t>
            </a:r>
            <a:endParaRPr lang="hu-HU" sz="1200" b="1" spc="70" dirty="0" smtClean="0">
              <a:solidFill>
                <a:srgbClr val="275BA7"/>
              </a:solidFill>
              <a:latin typeface="Calibri"/>
              <a:cs typeface="Calibri"/>
            </a:endParaRPr>
          </a:p>
          <a:p>
            <a:pPr marL="12700" algn="just">
              <a:lnSpc>
                <a:spcPts val="1395"/>
              </a:lnSpc>
            </a:pPr>
            <a:endParaRPr sz="1200" dirty="0">
              <a:latin typeface="Calibri"/>
              <a:cs typeface="Calibri"/>
            </a:endParaRPr>
          </a:p>
          <a:p>
            <a:pPr marL="12700" marR="5080" algn="just">
              <a:lnSpc>
                <a:spcPts val="1300"/>
              </a:lnSpc>
              <a:spcBef>
                <a:spcPts val="65"/>
              </a:spcBef>
            </a:pPr>
            <a:r>
              <a:rPr sz="1600" spc="-60" dirty="0">
                <a:latin typeface="+mj-lt"/>
                <a:cs typeface="Arial"/>
              </a:rPr>
              <a:t>A</a:t>
            </a:r>
            <a:r>
              <a:rPr sz="1600" spc="-80" dirty="0">
                <a:latin typeface="+mj-lt"/>
                <a:cs typeface="Arial"/>
              </a:rPr>
              <a:t> </a:t>
            </a:r>
            <a:r>
              <a:rPr sz="1600" spc="45" dirty="0" err="1" smtClean="0">
                <a:latin typeface="+mj-lt"/>
                <a:cs typeface="Arial"/>
              </a:rPr>
              <a:t>f</a:t>
            </a:r>
            <a:r>
              <a:rPr sz="1600" spc="-25" dirty="0" err="1" smtClean="0">
                <a:latin typeface="+mj-lt"/>
                <a:cs typeface="Arial"/>
              </a:rPr>
              <a:t>ejlődő</a:t>
            </a:r>
            <a:r>
              <a:rPr sz="1600" spc="-55" dirty="0" err="1" smtClean="0">
                <a:latin typeface="+mj-lt"/>
                <a:cs typeface="Arial"/>
              </a:rPr>
              <a:t>k</a:t>
            </a:r>
            <a:r>
              <a:rPr sz="1600" spc="-80" dirty="0" err="1" smtClean="0">
                <a:latin typeface="+mj-lt"/>
                <a:cs typeface="Arial"/>
              </a:rPr>
              <a:t>épes</a:t>
            </a:r>
            <a:r>
              <a:rPr sz="1600" spc="-80" dirty="0" smtClean="0">
                <a:latin typeface="+mj-lt"/>
                <a:cs typeface="Arial"/>
              </a:rPr>
              <a:t> </a:t>
            </a:r>
            <a:r>
              <a:rPr lang="hu-HU" sz="1600" spc="-80" dirty="0" smtClean="0">
                <a:latin typeface="+mj-lt"/>
                <a:cs typeface="Arial"/>
              </a:rPr>
              <a:t> </a:t>
            </a:r>
            <a:r>
              <a:rPr sz="1600" b="1" spc="15" dirty="0" err="1" smtClean="0">
                <a:latin typeface="+mj-lt"/>
                <a:cs typeface="Calibri"/>
              </a:rPr>
              <a:t>me</a:t>
            </a:r>
            <a:r>
              <a:rPr sz="1600" b="1" dirty="0" err="1" smtClean="0">
                <a:latin typeface="+mj-lt"/>
                <a:cs typeface="Calibri"/>
              </a:rPr>
              <a:t>z</a:t>
            </a:r>
            <a:r>
              <a:rPr sz="1600" b="1" spc="30" dirty="0" err="1" smtClean="0">
                <a:latin typeface="+mj-lt"/>
                <a:cs typeface="Calibri"/>
              </a:rPr>
              <a:t>őga</a:t>
            </a:r>
            <a:r>
              <a:rPr sz="1600" b="1" spc="20" dirty="0" err="1" smtClean="0">
                <a:latin typeface="+mj-lt"/>
                <a:cs typeface="Calibri"/>
              </a:rPr>
              <a:t>z</a:t>
            </a:r>
            <a:r>
              <a:rPr sz="1600" b="1" spc="10" dirty="0" err="1" smtClean="0">
                <a:latin typeface="+mj-lt"/>
                <a:cs typeface="Calibri"/>
              </a:rPr>
              <a:t>dasági</a:t>
            </a:r>
            <a:r>
              <a:rPr sz="1600" b="1" spc="-20" dirty="0" smtClean="0">
                <a:latin typeface="+mj-lt"/>
                <a:cs typeface="Calibri"/>
              </a:rPr>
              <a:t> </a:t>
            </a:r>
            <a:r>
              <a:rPr sz="1600" b="1" spc="25" dirty="0">
                <a:latin typeface="+mj-lt"/>
                <a:cs typeface="Calibri"/>
              </a:rPr>
              <a:t>kisü</a:t>
            </a:r>
            <a:r>
              <a:rPr sz="1600" b="1" spc="10" dirty="0">
                <a:latin typeface="+mj-lt"/>
                <a:cs typeface="Calibri"/>
              </a:rPr>
              <a:t>z</a:t>
            </a:r>
            <a:r>
              <a:rPr sz="1600" b="1" spc="5" dirty="0">
                <a:latin typeface="+mj-lt"/>
                <a:cs typeface="Calibri"/>
              </a:rPr>
              <a:t>emek</a:t>
            </a:r>
            <a:r>
              <a:rPr sz="1600" b="1" spc="-20" dirty="0">
                <a:latin typeface="+mj-lt"/>
                <a:cs typeface="Calibri"/>
              </a:rPr>
              <a:t> </a:t>
            </a:r>
            <a:r>
              <a:rPr sz="1600" spc="-40" dirty="0">
                <a:latin typeface="+mj-lt"/>
                <a:cs typeface="Arial"/>
              </a:rPr>
              <a:t>–</a:t>
            </a:r>
            <a:r>
              <a:rPr sz="1600" spc="-80" dirty="0">
                <a:latin typeface="+mj-lt"/>
                <a:cs typeface="Arial"/>
              </a:rPr>
              <a:t> </a:t>
            </a:r>
            <a:r>
              <a:rPr sz="1600" spc="-80" dirty="0" err="1" smtClean="0">
                <a:latin typeface="+mj-lt"/>
                <a:cs typeface="Arial"/>
              </a:rPr>
              <a:t>egys</a:t>
            </a:r>
            <a:r>
              <a:rPr sz="1600" spc="-85" dirty="0" err="1" smtClean="0">
                <a:latin typeface="+mj-lt"/>
                <a:cs typeface="Arial"/>
              </a:rPr>
              <a:t>z</a:t>
            </a:r>
            <a:r>
              <a:rPr sz="1600" spc="-45" dirty="0" err="1" smtClean="0">
                <a:latin typeface="+mj-lt"/>
                <a:cs typeface="Arial"/>
              </a:rPr>
              <a:t>erű</a:t>
            </a:r>
            <a:r>
              <a:rPr sz="1600" spc="-80" dirty="0" smtClean="0">
                <a:latin typeface="+mj-lt"/>
                <a:cs typeface="Arial"/>
              </a:rPr>
              <a:t> </a:t>
            </a:r>
            <a:r>
              <a:rPr sz="1600" spc="-15" dirty="0" err="1" smtClean="0">
                <a:latin typeface="+mj-lt"/>
                <a:cs typeface="Arial"/>
              </a:rPr>
              <a:t>üzleti</a:t>
            </a:r>
            <a:r>
              <a:rPr sz="1600" spc="-5" dirty="0" smtClean="0">
                <a:latin typeface="+mj-lt"/>
                <a:cs typeface="Arial"/>
              </a:rPr>
              <a:t> </a:t>
            </a:r>
            <a:r>
              <a:rPr sz="1600" spc="-10" dirty="0">
                <a:latin typeface="+mj-lt"/>
                <a:cs typeface="Arial"/>
              </a:rPr>
              <a:t>terv</a:t>
            </a:r>
            <a:r>
              <a:rPr sz="1600" spc="-5" dirty="0">
                <a:latin typeface="+mj-lt"/>
                <a:cs typeface="Arial"/>
              </a:rPr>
              <a:t> </a:t>
            </a:r>
            <a:r>
              <a:rPr sz="1600" spc="-55" dirty="0">
                <a:latin typeface="+mj-lt"/>
                <a:cs typeface="Arial"/>
              </a:rPr>
              <a:t>alapján</a:t>
            </a:r>
            <a:r>
              <a:rPr sz="1600" spc="-5" dirty="0">
                <a:latin typeface="+mj-lt"/>
                <a:cs typeface="Arial"/>
              </a:rPr>
              <a:t> </a:t>
            </a:r>
            <a:r>
              <a:rPr sz="1600" dirty="0">
                <a:latin typeface="+mj-lt"/>
                <a:cs typeface="Arial"/>
              </a:rPr>
              <a:t>történő</a:t>
            </a:r>
            <a:r>
              <a:rPr sz="1600" spc="-5" dirty="0">
                <a:latin typeface="+mj-lt"/>
                <a:cs typeface="Arial"/>
              </a:rPr>
              <a:t> </a:t>
            </a:r>
            <a:r>
              <a:rPr sz="1600" spc="-40" dirty="0">
                <a:latin typeface="+mj-lt"/>
                <a:cs typeface="Arial"/>
              </a:rPr>
              <a:t>–</a:t>
            </a:r>
            <a:r>
              <a:rPr sz="1600" spc="-5" dirty="0">
                <a:latin typeface="+mj-lt"/>
                <a:cs typeface="Arial"/>
              </a:rPr>
              <a:t> </a:t>
            </a:r>
            <a:r>
              <a:rPr sz="1600" b="1" spc="35" dirty="0" err="1" smtClean="0">
                <a:latin typeface="+mj-lt"/>
                <a:cs typeface="Calibri"/>
              </a:rPr>
              <a:t>f</a:t>
            </a:r>
            <a:r>
              <a:rPr sz="1600" b="1" spc="10" dirty="0" err="1" smtClean="0">
                <a:latin typeface="+mj-lt"/>
                <a:cs typeface="Calibri"/>
              </a:rPr>
              <a:t>ejlesztését</a:t>
            </a:r>
            <a:r>
              <a:rPr lang="hu-HU" sz="1600" b="1" spc="10" dirty="0" smtClean="0">
                <a:latin typeface="+mj-lt"/>
                <a:cs typeface="Calibri"/>
              </a:rPr>
              <a:t>.</a:t>
            </a:r>
          </a:p>
          <a:p>
            <a:pPr marL="12700" marR="5080" algn="just">
              <a:lnSpc>
                <a:spcPts val="1300"/>
              </a:lnSpc>
              <a:spcBef>
                <a:spcPts val="65"/>
              </a:spcBef>
            </a:pPr>
            <a:endParaRPr sz="1400" dirty="0">
              <a:latin typeface="+mj-lt"/>
              <a:cs typeface="Times New Roman"/>
            </a:endParaRPr>
          </a:p>
          <a:p>
            <a:pPr marL="12700" algn="just">
              <a:lnSpc>
                <a:spcPts val="1395"/>
              </a:lnSpc>
            </a:pPr>
            <a:r>
              <a:rPr sz="1200" b="1" spc="175" dirty="0">
                <a:solidFill>
                  <a:srgbClr val="275BA7"/>
                </a:solidFill>
                <a:latin typeface="Calibri"/>
                <a:cs typeface="Calibri"/>
              </a:rPr>
              <a:t>KI</a:t>
            </a:r>
            <a:r>
              <a:rPr sz="1200" b="1" spc="150" dirty="0">
                <a:solidFill>
                  <a:srgbClr val="275BA7"/>
                </a:solidFill>
                <a:latin typeface="Calibri"/>
                <a:cs typeface="Calibri"/>
              </a:rPr>
              <a:t>T</a:t>
            </a:r>
            <a:r>
              <a:rPr sz="1200" b="1" spc="45" dirty="0">
                <a:solidFill>
                  <a:srgbClr val="275BA7"/>
                </a:solidFill>
                <a:latin typeface="Calibri"/>
                <a:cs typeface="Calibri"/>
              </a:rPr>
              <a:t> </a:t>
            </a:r>
            <a:r>
              <a:rPr sz="1200" b="1" spc="110" dirty="0">
                <a:solidFill>
                  <a:srgbClr val="275BA7"/>
                </a:solidFill>
                <a:latin typeface="Calibri"/>
                <a:cs typeface="Calibri"/>
              </a:rPr>
              <a:t>T</a:t>
            </a:r>
            <a:r>
              <a:rPr sz="1200" b="1" spc="114" dirty="0">
                <a:solidFill>
                  <a:srgbClr val="275BA7"/>
                </a:solidFill>
                <a:latin typeface="Calibri"/>
                <a:cs typeface="Calibri"/>
              </a:rPr>
              <a:t>Á</a:t>
            </a:r>
            <a:r>
              <a:rPr sz="1200" b="1" spc="125" dirty="0">
                <a:solidFill>
                  <a:srgbClr val="275BA7"/>
                </a:solidFill>
                <a:latin typeface="Calibri"/>
                <a:cs typeface="Calibri"/>
              </a:rPr>
              <a:t>M</a:t>
            </a:r>
            <a:r>
              <a:rPr sz="1200" b="1" spc="100" dirty="0">
                <a:solidFill>
                  <a:srgbClr val="275BA7"/>
                </a:solidFill>
                <a:latin typeface="Calibri"/>
                <a:cs typeface="Calibri"/>
              </a:rPr>
              <a:t>O</a:t>
            </a:r>
            <a:r>
              <a:rPr sz="1200" b="1" spc="75" dirty="0">
                <a:solidFill>
                  <a:srgbClr val="275BA7"/>
                </a:solidFill>
                <a:latin typeface="Calibri"/>
                <a:cs typeface="Calibri"/>
              </a:rPr>
              <a:t>G</a:t>
            </a:r>
            <a:r>
              <a:rPr sz="1200" b="1" spc="90" dirty="0">
                <a:solidFill>
                  <a:srgbClr val="275BA7"/>
                </a:solidFill>
                <a:latin typeface="Calibri"/>
                <a:cs typeface="Calibri"/>
              </a:rPr>
              <a:t>A</a:t>
            </a:r>
            <a:r>
              <a:rPr sz="1200" b="1" spc="70" dirty="0">
                <a:solidFill>
                  <a:srgbClr val="275BA7"/>
                </a:solidFill>
                <a:latin typeface="Calibri"/>
                <a:cs typeface="Calibri"/>
              </a:rPr>
              <a:t>T</a:t>
            </a:r>
            <a:r>
              <a:rPr sz="1200" b="1" spc="70" dirty="0" smtClean="0">
                <a:solidFill>
                  <a:srgbClr val="275BA7"/>
                </a:solidFill>
                <a:latin typeface="Calibri"/>
                <a:cs typeface="Calibri"/>
              </a:rPr>
              <a:t>?</a:t>
            </a:r>
            <a:endParaRPr lang="hu-HU" sz="1200" b="1" spc="70" dirty="0" smtClean="0">
              <a:solidFill>
                <a:srgbClr val="275BA7"/>
              </a:solidFill>
              <a:latin typeface="Calibri"/>
              <a:cs typeface="Calibri"/>
            </a:endParaRPr>
          </a:p>
          <a:p>
            <a:pPr marL="12700" algn="just">
              <a:lnSpc>
                <a:spcPts val="1395"/>
              </a:lnSpc>
            </a:pPr>
            <a:endParaRPr sz="1200" dirty="0">
              <a:latin typeface="Calibri"/>
              <a:cs typeface="Calibri"/>
            </a:endParaRPr>
          </a:p>
          <a:p>
            <a:pPr marL="12700" algn="just"/>
            <a:r>
              <a:rPr sz="1600" spc="-60" dirty="0">
                <a:latin typeface="+mj-lt"/>
                <a:cs typeface="Arial"/>
              </a:rPr>
              <a:t>A</a:t>
            </a:r>
            <a:r>
              <a:rPr sz="1600" spc="-45" dirty="0">
                <a:latin typeface="+mj-lt"/>
                <a:cs typeface="Arial"/>
              </a:rPr>
              <a:t> </a:t>
            </a:r>
            <a:r>
              <a:rPr sz="1600" b="1" spc="15" dirty="0">
                <a:latin typeface="+mj-lt"/>
                <a:cs typeface="Calibri"/>
              </a:rPr>
              <a:t>mik</a:t>
            </a:r>
            <a:r>
              <a:rPr sz="1600" b="1" dirty="0">
                <a:latin typeface="+mj-lt"/>
                <a:cs typeface="Calibri"/>
              </a:rPr>
              <a:t>r</a:t>
            </a:r>
            <a:r>
              <a:rPr sz="1600" b="1" spc="45" dirty="0">
                <a:latin typeface="+mj-lt"/>
                <a:cs typeface="Calibri"/>
              </a:rPr>
              <a:t>o-</a:t>
            </a:r>
            <a:r>
              <a:rPr sz="1600" b="1" spc="15" dirty="0">
                <a:latin typeface="+mj-lt"/>
                <a:cs typeface="Calibri"/>
              </a:rPr>
              <a:t> </a:t>
            </a:r>
            <a:r>
              <a:rPr sz="1600" b="1" spc="10" dirty="0">
                <a:latin typeface="+mj-lt"/>
                <a:cs typeface="Calibri"/>
              </a:rPr>
              <a:t>vagy</a:t>
            </a:r>
            <a:r>
              <a:rPr sz="1600" b="1" spc="15" dirty="0">
                <a:latin typeface="+mj-lt"/>
                <a:cs typeface="Calibri"/>
              </a:rPr>
              <a:t> </a:t>
            </a:r>
            <a:r>
              <a:rPr sz="1600" b="1" spc="10" dirty="0">
                <a:latin typeface="+mj-lt"/>
                <a:cs typeface="Calibri"/>
              </a:rPr>
              <a:t>kisvállal</a:t>
            </a:r>
            <a:r>
              <a:rPr sz="1600" b="1" spc="-10" dirty="0">
                <a:latin typeface="+mj-lt"/>
                <a:cs typeface="Calibri"/>
              </a:rPr>
              <a:t>k</a:t>
            </a:r>
            <a:r>
              <a:rPr sz="1600" b="1" spc="10" dirty="0">
                <a:latin typeface="+mj-lt"/>
                <a:cs typeface="Calibri"/>
              </a:rPr>
              <a:t>o</a:t>
            </a:r>
            <a:r>
              <a:rPr sz="1600" b="1" spc="15" dirty="0">
                <a:latin typeface="+mj-lt"/>
                <a:cs typeface="Calibri"/>
              </a:rPr>
              <a:t>zásnak </a:t>
            </a:r>
            <a:r>
              <a:rPr sz="1600" b="1" spc="5" dirty="0">
                <a:latin typeface="+mj-lt"/>
                <a:cs typeface="Calibri"/>
              </a:rPr>
              <a:t>minősülő</a:t>
            </a:r>
            <a:r>
              <a:rPr sz="1600" b="1" spc="15" dirty="0">
                <a:latin typeface="+mj-lt"/>
                <a:cs typeface="Calibri"/>
              </a:rPr>
              <a:t> me</a:t>
            </a:r>
            <a:r>
              <a:rPr sz="1600" b="1" dirty="0">
                <a:latin typeface="+mj-lt"/>
                <a:cs typeface="Calibri"/>
              </a:rPr>
              <a:t>z</a:t>
            </a:r>
            <a:r>
              <a:rPr sz="1600" b="1" spc="30" dirty="0">
                <a:latin typeface="+mj-lt"/>
                <a:cs typeface="Calibri"/>
              </a:rPr>
              <a:t>őga</a:t>
            </a:r>
            <a:r>
              <a:rPr sz="1600" b="1" spc="20" dirty="0">
                <a:latin typeface="+mj-lt"/>
                <a:cs typeface="Calibri"/>
              </a:rPr>
              <a:t>z</a:t>
            </a:r>
            <a:r>
              <a:rPr sz="1600" b="1" spc="10" dirty="0">
                <a:latin typeface="+mj-lt"/>
                <a:cs typeface="Calibri"/>
              </a:rPr>
              <a:t>daság</a:t>
            </a:r>
            <a:r>
              <a:rPr sz="1600" b="1" spc="15" dirty="0">
                <a:latin typeface="+mj-lt"/>
                <a:cs typeface="Calibri"/>
              </a:rPr>
              <a:t> termelőt </a:t>
            </a:r>
            <a:r>
              <a:rPr sz="1600" spc="-45" dirty="0">
                <a:latin typeface="+mj-lt"/>
                <a:cs typeface="Arial"/>
              </a:rPr>
              <a:t>amennyiben:</a:t>
            </a:r>
            <a:endParaRPr sz="1600" dirty="0">
              <a:latin typeface="+mj-lt"/>
              <a:cs typeface="Arial"/>
            </a:endParaRPr>
          </a:p>
          <a:p>
            <a:pPr marL="174625" indent="-107950" algn="just">
              <a:buFont typeface="Wingdings"/>
              <a:buChar char=""/>
              <a:tabLst>
                <a:tab pos="175260" algn="l"/>
              </a:tabLst>
            </a:pPr>
            <a:r>
              <a:rPr sz="1600" spc="-100" dirty="0">
                <a:latin typeface="+mj-lt"/>
                <a:cs typeface="Arial"/>
              </a:rPr>
              <a:t>a</a:t>
            </a:r>
            <a:r>
              <a:rPr sz="1600" spc="-45" dirty="0">
                <a:latin typeface="+mj-lt"/>
                <a:cs typeface="Arial"/>
              </a:rPr>
              <a:t> </a:t>
            </a:r>
            <a:r>
              <a:rPr sz="1600" spc="-70" dirty="0">
                <a:latin typeface="+mj-lt"/>
                <a:cs typeface="Arial"/>
              </a:rPr>
              <a:t>me</a:t>
            </a:r>
            <a:r>
              <a:rPr sz="1600" spc="-60" dirty="0">
                <a:latin typeface="+mj-lt"/>
                <a:cs typeface="Arial"/>
              </a:rPr>
              <a:t>z</a:t>
            </a:r>
            <a:r>
              <a:rPr sz="1600" spc="-70" dirty="0">
                <a:latin typeface="+mj-lt"/>
                <a:cs typeface="Arial"/>
              </a:rPr>
              <a:t>őgazdasági</a:t>
            </a:r>
            <a:r>
              <a:rPr sz="1600" spc="-45" dirty="0">
                <a:latin typeface="+mj-lt"/>
                <a:cs typeface="Arial"/>
              </a:rPr>
              <a:t> </a:t>
            </a:r>
            <a:r>
              <a:rPr sz="1600" spc="-35" dirty="0">
                <a:latin typeface="+mj-lt"/>
                <a:cs typeface="Arial"/>
              </a:rPr>
              <a:t>termelési</a:t>
            </a:r>
            <a:r>
              <a:rPr sz="1600" spc="-45" dirty="0">
                <a:latin typeface="+mj-lt"/>
                <a:cs typeface="Arial"/>
              </a:rPr>
              <a:t> </a:t>
            </a:r>
            <a:r>
              <a:rPr sz="1600" spc="-30" dirty="0">
                <a:latin typeface="+mj-lt"/>
                <a:cs typeface="Arial"/>
              </a:rPr>
              <a:t>potenciálja:</a:t>
            </a:r>
            <a:r>
              <a:rPr sz="1600" spc="-45" dirty="0">
                <a:latin typeface="+mj-lt"/>
                <a:cs typeface="Arial"/>
              </a:rPr>
              <a:t> </a:t>
            </a:r>
            <a:r>
              <a:rPr sz="1600" b="1" spc="15" dirty="0">
                <a:latin typeface="+mj-lt"/>
                <a:cs typeface="Calibri"/>
              </a:rPr>
              <a:t>3000 </a:t>
            </a:r>
            <a:r>
              <a:rPr sz="1600" b="1" spc="65" dirty="0">
                <a:latin typeface="+mj-lt"/>
                <a:cs typeface="Calibri"/>
              </a:rPr>
              <a:t>€</a:t>
            </a:r>
            <a:r>
              <a:rPr sz="1600" b="1" spc="15" dirty="0">
                <a:latin typeface="+mj-lt"/>
                <a:cs typeface="Calibri"/>
              </a:rPr>
              <a:t> </a:t>
            </a:r>
            <a:r>
              <a:rPr sz="1600" b="1" spc="25" dirty="0">
                <a:latin typeface="+mj-lt"/>
                <a:cs typeface="Calibri"/>
              </a:rPr>
              <a:t>≤</a:t>
            </a:r>
            <a:r>
              <a:rPr sz="1600" b="1" spc="15" dirty="0">
                <a:latin typeface="+mj-lt"/>
                <a:cs typeface="Calibri"/>
              </a:rPr>
              <a:t> </a:t>
            </a:r>
            <a:r>
              <a:rPr sz="1600" b="1" spc="80" dirty="0">
                <a:latin typeface="+mj-lt"/>
                <a:cs typeface="Calibri"/>
              </a:rPr>
              <a:t>STÉ</a:t>
            </a:r>
            <a:r>
              <a:rPr sz="1600" b="1" spc="15" dirty="0">
                <a:latin typeface="+mj-lt"/>
                <a:cs typeface="Calibri"/>
              </a:rPr>
              <a:t> </a:t>
            </a:r>
            <a:r>
              <a:rPr sz="1600" b="1" spc="25" dirty="0">
                <a:latin typeface="+mj-lt"/>
                <a:cs typeface="Calibri"/>
              </a:rPr>
              <a:t>≤</a:t>
            </a:r>
            <a:r>
              <a:rPr sz="1600" b="1" spc="15" dirty="0">
                <a:latin typeface="+mj-lt"/>
                <a:cs typeface="Calibri"/>
              </a:rPr>
              <a:t> </a:t>
            </a:r>
            <a:r>
              <a:rPr sz="1600" b="1" spc="50" dirty="0">
                <a:latin typeface="+mj-lt"/>
                <a:cs typeface="Calibri"/>
              </a:rPr>
              <a:t>6000</a:t>
            </a:r>
            <a:r>
              <a:rPr sz="1600" b="1" spc="15" dirty="0">
                <a:latin typeface="+mj-lt"/>
                <a:cs typeface="Calibri"/>
              </a:rPr>
              <a:t> </a:t>
            </a:r>
            <a:r>
              <a:rPr sz="1600" b="1" spc="65" dirty="0">
                <a:latin typeface="+mj-lt"/>
                <a:cs typeface="Calibri"/>
              </a:rPr>
              <a:t>€</a:t>
            </a:r>
            <a:r>
              <a:rPr sz="1600" spc="-15" dirty="0">
                <a:latin typeface="+mj-lt"/>
                <a:cs typeface="Arial"/>
              </a:rPr>
              <a:t>;</a:t>
            </a:r>
            <a:r>
              <a:rPr sz="1600" spc="-45" dirty="0">
                <a:latin typeface="+mj-lt"/>
                <a:cs typeface="Arial"/>
              </a:rPr>
              <a:t> </a:t>
            </a:r>
            <a:r>
              <a:rPr sz="1600" spc="-70" dirty="0">
                <a:latin typeface="+mj-lt"/>
                <a:cs typeface="Arial"/>
              </a:rPr>
              <a:t>vagy</a:t>
            </a:r>
            <a:endParaRPr sz="1600" dirty="0">
              <a:latin typeface="+mj-lt"/>
              <a:cs typeface="Arial"/>
            </a:endParaRPr>
          </a:p>
          <a:p>
            <a:pPr marL="174625" marR="5080" indent="-107950">
              <a:spcBef>
                <a:spcPts val="70"/>
              </a:spcBef>
              <a:buFont typeface="Wingdings"/>
              <a:buChar char=""/>
              <a:tabLst>
                <a:tab pos="175260" algn="l"/>
              </a:tabLst>
            </a:pPr>
            <a:r>
              <a:rPr sz="1600" spc="-80" dirty="0">
                <a:latin typeface="+mj-lt"/>
                <a:cs typeface="Arial"/>
              </a:rPr>
              <a:t>ez</a:t>
            </a:r>
            <a:r>
              <a:rPr sz="1600" spc="-85" dirty="0">
                <a:latin typeface="+mj-lt"/>
                <a:cs typeface="Arial"/>
              </a:rPr>
              <a:t>z</a:t>
            </a:r>
            <a:r>
              <a:rPr sz="1600" spc="-35" dirty="0">
                <a:latin typeface="+mj-lt"/>
                <a:cs typeface="Arial"/>
              </a:rPr>
              <a:t>el</a:t>
            </a:r>
            <a:r>
              <a:rPr sz="1600" spc="-15" dirty="0">
                <a:latin typeface="+mj-lt"/>
                <a:cs typeface="Arial"/>
              </a:rPr>
              <a:t> </a:t>
            </a:r>
            <a:r>
              <a:rPr sz="1600" b="1" spc="10" dirty="0">
                <a:latin typeface="+mj-lt"/>
                <a:cs typeface="Calibri"/>
              </a:rPr>
              <a:t>megeg</a:t>
            </a:r>
            <a:r>
              <a:rPr sz="1600" b="1" dirty="0">
                <a:latin typeface="+mj-lt"/>
                <a:cs typeface="Calibri"/>
              </a:rPr>
              <a:t>y</a:t>
            </a:r>
            <a:r>
              <a:rPr sz="1600" b="1" spc="25" dirty="0">
                <a:latin typeface="+mj-lt"/>
                <a:cs typeface="Calibri"/>
              </a:rPr>
              <a:t>e</a:t>
            </a:r>
            <a:r>
              <a:rPr sz="1600" b="1" spc="10" dirty="0">
                <a:latin typeface="+mj-lt"/>
                <a:cs typeface="Calibri"/>
              </a:rPr>
              <a:t>z</a:t>
            </a:r>
            <a:r>
              <a:rPr sz="1600" b="1" spc="20" dirty="0">
                <a:latin typeface="+mj-lt"/>
                <a:cs typeface="Calibri"/>
              </a:rPr>
              <a:t>ő</a:t>
            </a:r>
            <a:r>
              <a:rPr sz="1600" b="1" spc="45" dirty="0">
                <a:latin typeface="+mj-lt"/>
                <a:cs typeface="Calibri"/>
              </a:rPr>
              <a:t> </a:t>
            </a:r>
            <a:r>
              <a:rPr sz="1600" b="1" spc="5" dirty="0">
                <a:latin typeface="+mj-lt"/>
                <a:cs typeface="Calibri"/>
              </a:rPr>
              <a:t>tényleges</a:t>
            </a:r>
            <a:r>
              <a:rPr sz="1600" b="1" spc="45" dirty="0">
                <a:latin typeface="+mj-lt"/>
                <a:cs typeface="Calibri"/>
              </a:rPr>
              <a:t> </a:t>
            </a:r>
            <a:r>
              <a:rPr sz="1600" b="1" spc="-5" dirty="0">
                <a:latin typeface="+mj-lt"/>
                <a:cs typeface="Calibri"/>
              </a:rPr>
              <a:t>árbe</a:t>
            </a:r>
            <a:r>
              <a:rPr sz="1600" b="1" spc="-10" dirty="0">
                <a:latin typeface="+mj-lt"/>
                <a:cs typeface="Calibri"/>
              </a:rPr>
              <a:t>v</a:t>
            </a:r>
            <a:r>
              <a:rPr sz="1600" b="1" spc="10" dirty="0">
                <a:latin typeface="+mj-lt"/>
                <a:cs typeface="Calibri"/>
              </a:rPr>
              <a:t>étel</a:t>
            </a:r>
            <a:r>
              <a:rPr sz="1600" spc="95" dirty="0">
                <a:latin typeface="+mj-lt"/>
                <a:cs typeface="Arial"/>
              </a:rPr>
              <a:t>t</a:t>
            </a:r>
            <a:r>
              <a:rPr sz="1600" spc="-15" dirty="0">
                <a:latin typeface="+mj-lt"/>
                <a:cs typeface="Arial"/>
              </a:rPr>
              <a:t> </a:t>
            </a:r>
            <a:r>
              <a:rPr sz="1600" spc="-40" dirty="0">
                <a:latin typeface="+mj-lt"/>
                <a:cs typeface="Arial"/>
              </a:rPr>
              <a:t>ér</a:t>
            </a:r>
            <a:r>
              <a:rPr sz="1600" spc="-15" dirty="0">
                <a:latin typeface="+mj-lt"/>
                <a:cs typeface="Arial"/>
              </a:rPr>
              <a:t> </a:t>
            </a:r>
            <a:r>
              <a:rPr sz="1600" spc="-35" dirty="0">
                <a:latin typeface="+mj-lt"/>
                <a:cs typeface="Arial"/>
              </a:rPr>
              <a:t>el</a:t>
            </a:r>
            <a:r>
              <a:rPr sz="1600" spc="-15" dirty="0">
                <a:latin typeface="+mj-lt"/>
                <a:cs typeface="Arial"/>
              </a:rPr>
              <a:t> </a:t>
            </a:r>
            <a:r>
              <a:rPr sz="1600" spc="-70" dirty="0">
                <a:latin typeface="+mj-lt"/>
                <a:cs typeface="Arial"/>
              </a:rPr>
              <a:t>me</a:t>
            </a:r>
            <a:r>
              <a:rPr sz="1600" spc="-60" dirty="0">
                <a:latin typeface="+mj-lt"/>
                <a:cs typeface="Arial"/>
              </a:rPr>
              <a:t>z</a:t>
            </a:r>
            <a:r>
              <a:rPr sz="1600" spc="-70" dirty="0">
                <a:latin typeface="+mj-lt"/>
                <a:cs typeface="Arial"/>
              </a:rPr>
              <a:t>őgazdasági</a:t>
            </a:r>
            <a:r>
              <a:rPr sz="1600" spc="-15" dirty="0">
                <a:latin typeface="+mj-lt"/>
                <a:cs typeface="Arial"/>
              </a:rPr>
              <a:t> </a:t>
            </a:r>
            <a:r>
              <a:rPr sz="1600" spc="-35" dirty="0">
                <a:latin typeface="+mj-lt"/>
                <a:cs typeface="Arial"/>
              </a:rPr>
              <a:t>termelésből</a:t>
            </a:r>
            <a:r>
              <a:rPr sz="1600" spc="-15" dirty="0">
                <a:latin typeface="+mj-lt"/>
                <a:cs typeface="Arial"/>
              </a:rPr>
              <a:t> </a:t>
            </a:r>
            <a:r>
              <a:rPr sz="1600" spc="-70" dirty="0">
                <a:latin typeface="+mj-lt"/>
                <a:cs typeface="Arial"/>
              </a:rPr>
              <a:t>vagy</a:t>
            </a:r>
            <a:r>
              <a:rPr sz="1600" spc="-15" dirty="0">
                <a:latin typeface="+mj-lt"/>
                <a:cs typeface="Arial"/>
              </a:rPr>
              <a:t> </a:t>
            </a:r>
            <a:r>
              <a:rPr sz="1600" spc="-70" dirty="0">
                <a:latin typeface="+mj-lt"/>
                <a:cs typeface="Arial"/>
              </a:rPr>
              <a:t>me</a:t>
            </a:r>
            <a:r>
              <a:rPr sz="1600" spc="-60" dirty="0">
                <a:latin typeface="+mj-lt"/>
                <a:cs typeface="Arial"/>
              </a:rPr>
              <a:t>z</a:t>
            </a:r>
            <a:r>
              <a:rPr sz="1600" spc="-70" dirty="0">
                <a:latin typeface="+mj-lt"/>
                <a:cs typeface="Arial"/>
              </a:rPr>
              <a:t>őgazdasági</a:t>
            </a:r>
            <a:r>
              <a:rPr sz="1600" spc="-15" dirty="0">
                <a:latin typeface="+mj-lt"/>
                <a:cs typeface="Arial"/>
              </a:rPr>
              <a:t> </a:t>
            </a:r>
            <a:r>
              <a:rPr sz="1600" spc="-35" dirty="0">
                <a:latin typeface="+mj-lt"/>
                <a:cs typeface="Arial"/>
              </a:rPr>
              <a:t>termelésből</a:t>
            </a:r>
            <a:r>
              <a:rPr sz="1600" spc="-15" dirty="0">
                <a:latin typeface="+mj-lt"/>
                <a:cs typeface="Arial"/>
              </a:rPr>
              <a:t> </a:t>
            </a:r>
            <a:r>
              <a:rPr sz="1600" spc="-105" dirty="0" err="1">
                <a:latin typeface="+mj-lt"/>
                <a:cs typeface="Arial"/>
              </a:rPr>
              <a:t>és</a:t>
            </a:r>
            <a:r>
              <a:rPr sz="1600" spc="-55" dirty="0">
                <a:latin typeface="+mj-lt"/>
                <a:cs typeface="Arial"/>
              </a:rPr>
              <a:t> </a:t>
            </a:r>
            <a:r>
              <a:rPr lang="hu-HU" sz="1600" spc="-55" dirty="0" smtClean="0">
                <a:latin typeface="+mj-lt"/>
                <a:cs typeface="Arial"/>
              </a:rPr>
              <a:t> </a:t>
            </a:r>
            <a:r>
              <a:rPr sz="1600" spc="-55" dirty="0" smtClean="0">
                <a:latin typeface="+mj-lt"/>
                <a:cs typeface="Arial"/>
              </a:rPr>
              <a:t>Annex</a:t>
            </a:r>
            <a:r>
              <a:rPr sz="1600" spc="-45" dirty="0" smtClean="0">
                <a:latin typeface="+mj-lt"/>
                <a:cs typeface="Arial"/>
              </a:rPr>
              <a:t> </a:t>
            </a:r>
            <a:r>
              <a:rPr sz="1600" spc="-225" dirty="0">
                <a:latin typeface="+mj-lt"/>
                <a:cs typeface="Arial"/>
              </a:rPr>
              <a:t>1</a:t>
            </a:r>
            <a:r>
              <a:rPr sz="1600" spc="-45" dirty="0">
                <a:latin typeface="+mj-lt"/>
                <a:cs typeface="Arial"/>
              </a:rPr>
              <a:t> </a:t>
            </a:r>
            <a:r>
              <a:rPr sz="1600" spc="-25" dirty="0">
                <a:latin typeface="+mj-lt"/>
                <a:cs typeface="Arial"/>
              </a:rPr>
              <a:t>termék</a:t>
            </a:r>
            <a:r>
              <a:rPr sz="1600" spc="-45" dirty="0">
                <a:latin typeface="+mj-lt"/>
                <a:cs typeface="Arial"/>
              </a:rPr>
              <a:t> </a:t>
            </a:r>
            <a:r>
              <a:rPr sz="1600" spc="45" dirty="0">
                <a:latin typeface="+mj-lt"/>
                <a:cs typeface="Arial"/>
              </a:rPr>
              <a:t>f</a:t>
            </a:r>
            <a:r>
              <a:rPr sz="1600" spc="-30" dirty="0">
                <a:latin typeface="+mj-lt"/>
                <a:cs typeface="Arial"/>
              </a:rPr>
              <a:t>eldolg</a:t>
            </a:r>
            <a:r>
              <a:rPr sz="1600" spc="-50" dirty="0">
                <a:latin typeface="+mj-lt"/>
                <a:cs typeface="Arial"/>
              </a:rPr>
              <a:t>o</a:t>
            </a:r>
            <a:r>
              <a:rPr sz="1600" spc="-70" dirty="0">
                <a:latin typeface="+mj-lt"/>
                <a:cs typeface="Arial"/>
              </a:rPr>
              <a:t>zásából</a:t>
            </a:r>
            <a:r>
              <a:rPr sz="1600" spc="-45" dirty="0">
                <a:latin typeface="+mj-lt"/>
                <a:cs typeface="Arial"/>
              </a:rPr>
              <a:t> </a:t>
            </a:r>
            <a:r>
              <a:rPr sz="1600" spc="-90" dirty="0">
                <a:latin typeface="+mj-lt"/>
                <a:cs typeface="Arial"/>
              </a:rPr>
              <a:t>az</a:t>
            </a:r>
            <a:r>
              <a:rPr sz="1600" spc="-45" dirty="0">
                <a:latin typeface="+mj-lt"/>
                <a:cs typeface="Arial"/>
              </a:rPr>
              <a:t> </a:t>
            </a:r>
            <a:r>
              <a:rPr sz="1600" spc="-30" dirty="0">
                <a:latin typeface="+mj-lt"/>
                <a:cs typeface="Arial"/>
              </a:rPr>
              <a:t>el</a:t>
            </a:r>
            <a:r>
              <a:rPr sz="1600" spc="-55" dirty="0">
                <a:latin typeface="+mj-lt"/>
                <a:cs typeface="Arial"/>
              </a:rPr>
              <a:t>ő</a:t>
            </a:r>
            <a:r>
              <a:rPr sz="1600" spc="-90" dirty="0">
                <a:latin typeface="+mj-lt"/>
                <a:cs typeface="Arial"/>
              </a:rPr>
              <a:t>z</a:t>
            </a:r>
            <a:r>
              <a:rPr sz="1600" spc="-30" dirty="0">
                <a:latin typeface="+mj-lt"/>
                <a:cs typeface="Arial"/>
              </a:rPr>
              <a:t>ő</a:t>
            </a:r>
            <a:r>
              <a:rPr sz="1600" spc="-45" dirty="0">
                <a:latin typeface="+mj-lt"/>
                <a:cs typeface="Arial"/>
              </a:rPr>
              <a:t> </a:t>
            </a:r>
            <a:r>
              <a:rPr sz="1600" spc="-25" dirty="0">
                <a:latin typeface="+mj-lt"/>
                <a:cs typeface="Arial"/>
              </a:rPr>
              <a:t>naptári</a:t>
            </a:r>
            <a:r>
              <a:rPr sz="1600" spc="-45" dirty="0">
                <a:latin typeface="+mj-lt"/>
                <a:cs typeface="Arial"/>
              </a:rPr>
              <a:t> </a:t>
            </a:r>
            <a:r>
              <a:rPr sz="1600" spc="-60" dirty="0">
                <a:latin typeface="+mj-lt"/>
                <a:cs typeface="Arial"/>
              </a:rPr>
              <a:t>évben,</a:t>
            </a:r>
            <a:r>
              <a:rPr sz="1600" spc="-45" dirty="0">
                <a:latin typeface="+mj-lt"/>
                <a:cs typeface="Arial"/>
              </a:rPr>
              <a:t> </a:t>
            </a:r>
            <a:r>
              <a:rPr sz="1600" spc="-70" dirty="0">
                <a:latin typeface="+mj-lt"/>
                <a:cs typeface="Arial"/>
              </a:rPr>
              <a:t>vagy</a:t>
            </a:r>
            <a:r>
              <a:rPr sz="1600" spc="-45" dirty="0">
                <a:latin typeface="+mj-lt"/>
                <a:cs typeface="Arial"/>
              </a:rPr>
              <a:t> </a:t>
            </a:r>
            <a:r>
              <a:rPr sz="1600" spc="-100" dirty="0">
                <a:latin typeface="+mj-lt"/>
                <a:cs typeface="Arial"/>
              </a:rPr>
              <a:t>a</a:t>
            </a:r>
            <a:r>
              <a:rPr sz="1600" spc="-45" dirty="0">
                <a:latin typeface="+mj-lt"/>
                <a:cs typeface="Arial"/>
              </a:rPr>
              <a:t> </a:t>
            </a:r>
            <a:r>
              <a:rPr sz="1600" spc="-50" dirty="0">
                <a:latin typeface="+mj-lt"/>
                <a:cs typeface="Arial"/>
              </a:rPr>
              <a:t>megel</a:t>
            </a:r>
            <a:r>
              <a:rPr sz="1600" spc="-60" dirty="0">
                <a:latin typeface="+mj-lt"/>
                <a:cs typeface="Arial"/>
              </a:rPr>
              <a:t>ő</a:t>
            </a:r>
            <a:r>
              <a:rPr sz="1600" spc="-90" dirty="0">
                <a:latin typeface="+mj-lt"/>
                <a:cs typeface="Arial"/>
              </a:rPr>
              <a:t>z</a:t>
            </a:r>
            <a:r>
              <a:rPr sz="1600" spc="-30" dirty="0">
                <a:latin typeface="+mj-lt"/>
                <a:cs typeface="Arial"/>
              </a:rPr>
              <a:t>ő</a:t>
            </a:r>
            <a:r>
              <a:rPr sz="1600" spc="-45" dirty="0">
                <a:latin typeface="+mj-lt"/>
                <a:cs typeface="Arial"/>
              </a:rPr>
              <a:t> </a:t>
            </a:r>
            <a:r>
              <a:rPr sz="1600" spc="-185" dirty="0">
                <a:latin typeface="+mj-lt"/>
                <a:cs typeface="Arial"/>
              </a:rPr>
              <a:t>3</a:t>
            </a:r>
            <a:r>
              <a:rPr sz="1600" spc="-45" dirty="0">
                <a:latin typeface="+mj-lt"/>
                <a:cs typeface="Arial"/>
              </a:rPr>
              <a:t> </a:t>
            </a:r>
            <a:r>
              <a:rPr sz="1600" spc="-65" dirty="0">
                <a:latin typeface="+mj-lt"/>
                <a:cs typeface="Arial"/>
              </a:rPr>
              <a:t>év</a:t>
            </a:r>
            <a:r>
              <a:rPr sz="1600" spc="-45" dirty="0">
                <a:latin typeface="+mj-lt"/>
                <a:cs typeface="Arial"/>
              </a:rPr>
              <a:t> </a:t>
            </a:r>
            <a:r>
              <a:rPr sz="1600" spc="-105" dirty="0" err="1">
                <a:latin typeface="+mj-lt"/>
                <a:cs typeface="Arial"/>
              </a:rPr>
              <a:t>á</a:t>
            </a:r>
            <a:r>
              <a:rPr sz="1600" spc="-45" dirty="0" err="1">
                <a:latin typeface="+mj-lt"/>
                <a:cs typeface="Arial"/>
              </a:rPr>
              <a:t>tlagában</a:t>
            </a:r>
            <a:r>
              <a:rPr sz="1600" spc="-45" dirty="0" smtClean="0">
                <a:latin typeface="+mj-lt"/>
                <a:cs typeface="Arial"/>
              </a:rPr>
              <a:t>.</a:t>
            </a:r>
            <a:endParaRPr sz="1600" dirty="0">
              <a:latin typeface="+mj-lt"/>
              <a:cs typeface="Times New Roman"/>
            </a:endParaRPr>
          </a:p>
          <a:p>
            <a:pPr marL="12700" marR="5715">
              <a:lnSpc>
                <a:spcPts val="1300"/>
              </a:lnSpc>
              <a:spcBef>
                <a:spcPts val="70"/>
              </a:spcBef>
            </a:pPr>
            <a:endParaRPr sz="950" dirty="0">
              <a:latin typeface="Times New Roman"/>
              <a:cs typeface="Times New Roman"/>
            </a:endParaRPr>
          </a:p>
          <a:p>
            <a:pPr marL="12700" algn="just">
              <a:lnSpc>
                <a:spcPts val="1395"/>
              </a:lnSpc>
            </a:pPr>
            <a:r>
              <a:rPr sz="1200" b="1" spc="200" dirty="0">
                <a:solidFill>
                  <a:srgbClr val="275BA7"/>
                </a:solidFill>
                <a:latin typeface="Calibri"/>
                <a:cs typeface="Calibri"/>
              </a:rPr>
              <a:t>H</a:t>
            </a:r>
            <a:r>
              <a:rPr sz="1200" b="1" spc="100" dirty="0">
                <a:solidFill>
                  <a:srgbClr val="275BA7"/>
                </a:solidFill>
                <a:latin typeface="Calibri"/>
                <a:cs typeface="Calibri"/>
              </a:rPr>
              <a:t>O</a:t>
            </a:r>
            <a:r>
              <a:rPr sz="1200" b="1" spc="85" dirty="0">
                <a:solidFill>
                  <a:srgbClr val="275BA7"/>
                </a:solidFill>
                <a:latin typeface="Calibri"/>
                <a:cs typeface="Calibri"/>
              </a:rPr>
              <a:t>G</a:t>
            </a:r>
            <a:r>
              <a:rPr sz="1200" b="1" spc="120" dirty="0">
                <a:solidFill>
                  <a:srgbClr val="275BA7"/>
                </a:solidFill>
                <a:latin typeface="Calibri"/>
                <a:cs typeface="Calibri"/>
              </a:rPr>
              <a:t>Y</a:t>
            </a:r>
            <a:r>
              <a:rPr sz="1200" b="1" spc="160" dirty="0">
                <a:solidFill>
                  <a:srgbClr val="275BA7"/>
                </a:solidFill>
                <a:latin typeface="Calibri"/>
                <a:cs typeface="Calibri"/>
              </a:rPr>
              <a:t>A</a:t>
            </a:r>
            <a:r>
              <a:rPr sz="1200" b="1" spc="105" dirty="0">
                <a:solidFill>
                  <a:srgbClr val="275BA7"/>
                </a:solidFill>
                <a:latin typeface="Calibri"/>
                <a:cs typeface="Calibri"/>
              </a:rPr>
              <a:t>N</a:t>
            </a:r>
            <a:r>
              <a:rPr sz="1200" b="1" spc="75" dirty="0">
                <a:solidFill>
                  <a:srgbClr val="275BA7"/>
                </a:solidFill>
                <a:latin typeface="Calibri"/>
                <a:cs typeface="Calibri"/>
              </a:rPr>
              <a:t> </a:t>
            </a:r>
            <a:r>
              <a:rPr sz="1200" b="1" spc="110" dirty="0">
                <a:solidFill>
                  <a:srgbClr val="275BA7"/>
                </a:solidFill>
                <a:latin typeface="Calibri"/>
                <a:cs typeface="Calibri"/>
              </a:rPr>
              <a:t>T</a:t>
            </a:r>
            <a:r>
              <a:rPr sz="1200" b="1" spc="114" dirty="0">
                <a:solidFill>
                  <a:srgbClr val="275BA7"/>
                </a:solidFill>
                <a:latin typeface="Calibri"/>
                <a:cs typeface="Calibri"/>
              </a:rPr>
              <a:t>Á</a:t>
            </a:r>
            <a:r>
              <a:rPr sz="1200" b="1" spc="125" dirty="0">
                <a:solidFill>
                  <a:srgbClr val="275BA7"/>
                </a:solidFill>
                <a:latin typeface="Calibri"/>
                <a:cs typeface="Calibri"/>
              </a:rPr>
              <a:t>M</a:t>
            </a:r>
            <a:r>
              <a:rPr sz="1200" b="1" spc="100" dirty="0">
                <a:solidFill>
                  <a:srgbClr val="275BA7"/>
                </a:solidFill>
                <a:latin typeface="Calibri"/>
                <a:cs typeface="Calibri"/>
              </a:rPr>
              <a:t>O</a:t>
            </a:r>
            <a:r>
              <a:rPr sz="1200" b="1" spc="75" dirty="0">
                <a:solidFill>
                  <a:srgbClr val="275BA7"/>
                </a:solidFill>
                <a:latin typeface="Calibri"/>
                <a:cs typeface="Calibri"/>
              </a:rPr>
              <a:t>G</a:t>
            </a:r>
            <a:r>
              <a:rPr sz="1200" b="1" spc="90" dirty="0">
                <a:solidFill>
                  <a:srgbClr val="275BA7"/>
                </a:solidFill>
                <a:latin typeface="Calibri"/>
                <a:cs typeface="Calibri"/>
              </a:rPr>
              <a:t>A</a:t>
            </a:r>
            <a:r>
              <a:rPr sz="1200" b="1" spc="70" dirty="0">
                <a:solidFill>
                  <a:srgbClr val="275BA7"/>
                </a:solidFill>
                <a:latin typeface="Calibri"/>
                <a:cs typeface="Calibri"/>
              </a:rPr>
              <a:t>T</a:t>
            </a:r>
            <a:r>
              <a:rPr sz="1200" b="1" spc="70" dirty="0" smtClean="0">
                <a:solidFill>
                  <a:srgbClr val="275BA7"/>
                </a:solidFill>
                <a:latin typeface="Calibri"/>
                <a:cs typeface="Calibri"/>
              </a:rPr>
              <a:t>?</a:t>
            </a:r>
            <a:endParaRPr lang="hu-HU" sz="1200" b="1" spc="70" dirty="0" smtClean="0">
              <a:solidFill>
                <a:srgbClr val="275BA7"/>
              </a:solidFill>
              <a:latin typeface="Calibri"/>
              <a:cs typeface="Calibri"/>
            </a:endParaRPr>
          </a:p>
          <a:p>
            <a:pPr marL="12700" algn="just">
              <a:lnSpc>
                <a:spcPts val="1395"/>
              </a:lnSpc>
            </a:pPr>
            <a:endParaRPr sz="1600" dirty="0">
              <a:cs typeface="Calibri"/>
            </a:endParaRPr>
          </a:p>
          <a:p>
            <a:pPr marL="12700" algn="just"/>
            <a:r>
              <a:rPr sz="1600" b="1" spc="15" dirty="0">
                <a:cs typeface="Calibri"/>
              </a:rPr>
              <a:t>Vissza </a:t>
            </a:r>
            <a:r>
              <a:rPr sz="1600" b="1" spc="-5" dirty="0">
                <a:cs typeface="Calibri"/>
              </a:rPr>
              <a:t>nem</a:t>
            </a:r>
            <a:r>
              <a:rPr sz="1600" b="1" spc="15" dirty="0">
                <a:cs typeface="Calibri"/>
              </a:rPr>
              <a:t> </a:t>
            </a:r>
            <a:r>
              <a:rPr sz="1600" b="1" spc="15" dirty="0" err="1">
                <a:cs typeface="Calibri"/>
              </a:rPr>
              <a:t>térítendő</a:t>
            </a:r>
            <a:r>
              <a:rPr sz="1600" b="1" spc="15" dirty="0">
                <a:cs typeface="Calibri"/>
              </a:rPr>
              <a:t> </a:t>
            </a:r>
            <a:r>
              <a:rPr sz="1600" spc="-105" dirty="0" err="1" smtClean="0">
                <a:cs typeface="Arial"/>
              </a:rPr>
              <a:t>á</a:t>
            </a:r>
            <a:r>
              <a:rPr sz="1600" spc="-35" dirty="0" err="1" smtClean="0">
                <a:cs typeface="Arial"/>
              </a:rPr>
              <a:t>talány</a:t>
            </a:r>
            <a:r>
              <a:rPr lang="hu-HU" sz="1600" spc="-35" dirty="0" smtClean="0">
                <a:cs typeface="Arial"/>
              </a:rPr>
              <a:t> </a:t>
            </a:r>
            <a:r>
              <a:rPr sz="1600" spc="-35" dirty="0" err="1" smtClean="0">
                <a:cs typeface="Arial"/>
              </a:rPr>
              <a:t>támog</a:t>
            </a:r>
            <a:r>
              <a:rPr sz="1600" spc="-45" dirty="0" err="1" smtClean="0">
                <a:cs typeface="Arial"/>
              </a:rPr>
              <a:t>atás</a:t>
            </a:r>
            <a:r>
              <a:rPr sz="1600" spc="-45" dirty="0" smtClean="0">
                <a:cs typeface="Arial"/>
              </a:rPr>
              <a:t>.</a:t>
            </a:r>
            <a:endParaRPr sz="1600" dirty="0">
              <a:cs typeface="Times New Roman"/>
            </a:endParaRPr>
          </a:p>
          <a:p>
            <a:pPr marL="12700" algn="just"/>
            <a:r>
              <a:rPr sz="1600" spc="-125" dirty="0">
                <a:cs typeface="Arial"/>
              </a:rPr>
              <a:t>K</a:t>
            </a:r>
            <a:r>
              <a:rPr sz="1600" spc="80" dirty="0">
                <a:cs typeface="Arial"/>
              </a:rPr>
              <a:t>ö</a:t>
            </a:r>
            <a:r>
              <a:rPr sz="1600" spc="40" dirty="0">
                <a:cs typeface="Arial"/>
              </a:rPr>
              <a:t>telez</a:t>
            </a:r>
            <a:r>
              <a:rPr sz="1600" spc="15" dirty="0">
                <a:cs typeface="Arial"/>
              </a:rPr>
              <a:t>ően</a:t>
            </a:r>
            <a:r>
              <a:rPr sz="1600" spc="-45" dirty="0">
                <a:cs typeface="Arial"/>
              </a:rPr>
              <a:t> </a:t>
            </a:r>
            <a:r>
              <a:rPr sz="1600" spc="40" dirty="0">
                <a:cs typeface="Arial"/>
              </a:rPr>
              <a:t>teljesítendő</a:t>
            </a:r>
            <a:r>
              <a:rPr sz="1600" spc="-45" dirty="0">
                <a:cs typeface="Arial"/>
              </a:rPr>
              <a:t> </a:t>
            </a:r>
            <a:r>
              <a:rPr sz="1600" spc="-100" dirty="0">
                <a:cs typeface="Arial"/>
              </a:rPr>
              <a:t>a</a:t>
            </a:r>
            <a:r>
              <a:rPr sz="1600" spc="-45" dirty="0">
                <a:cs typeface="Arial"/>
              </a:rPr>
              <a:t> </a:t>
            </a:r>
            <a:r>
              <a:rPr sz="1600" spc="-40" dirty="0">
                <a:cs typeface="Arial"/>
              </a:rPr>
              <a:t>támog</a:t>
            </a:r>
            <a:r>
              <a:rPr sz="1600" spc="-45" dirty="0">
                <a:cs typeface="Arial"/>
              </a:rPr>
              <a:t>a</a:t>
            </a:r>
            <a:r>
              <a:rPr sz="1600" spc="-40" dirty="0">
                <a:cs typeface="Arial"/>
              </a:rPr>
              <a:t>tásh</a:t>
            </a:r>
            <a:r>
              <a:rPr sz="1600" spc="-55" dirty="0">
                <a:cs typeface="Arial"/>
              </a:rPr>
              <a:t>o</a:t>
            </a:r>
            <a:r>
              <a:rPr sz="1600" spc="-45" dirty="0">
                <a:cs typeface="Arial"/>
              </a:rPr>
              <a:t>z:</a:t>
            </a:r>
            <a:endParaRPr sz="1600" dirty="0">
              <a:cs typeface="Arial"/>
            </a:endParaRPr>
          </a:p>
          <a:p>
            <a:pPr marL="174625" indent="-107950" algn="just">
              <a:buFont typeface="Wingdings"/>
              <a:buChar char=""/>
              <a:tabLst>
                <a:tab pos="175260" algn="l"/>
              </a:tabLst>
            </a:pPr>
            <a:r>
              <a:rPr sz="1600" spc="-100" dirty="0">
                <a:cs typeface="Arial"/>
              </a:rPr>
              <a:t>a</a:t>
            </a:r>
            <a:r>
              <a:rPr sz="1600" spc="-45" dirty="0">
                <a:cs typeface="Arial"/>
              </a:rPr>
              <a:t> </a:t>
            </a:r>
            <a:r>
              <a:rPr sz="1600" spc="-40" dirty="0">
                <a:cs typeface="Arial"/>
              </a:rPr>
              <a:t>támog</a:t>
            </a:r>
            <a:r>
              <a:rPr sz="1600" spc="-45" dirty="0">
                <a:cs typeface="Arial"/>
              </a:rPr>
              <a:t>a</a:t>
            </a:r>
            <a:r>
              <a:rPr sz="1600" spc="-30" dirty="0">
                <a:cs typeface="Arial"/>
              </a:rPr>
              <a:t>tási</a:t>
            </a:r>
            <a:r>
              <a:rPr sz="1600" spc="-45" dirty="0">
                <a:cs typeface="Arial"/>
              </a:rPr>
              <a:t> </a:t>
            </a:r>
            <a:r>
              <a:rPr sz="1600" spc="-15" dirty="0">
                <a:cs typeface="Arial"/>
              </a:rPr>
              <a:t>döntéstől</a:t>
            </a:r>
            <a:r>
              <a:rPr sz="1600" spc="-45" dirty="0">
                <a:cs typeface="Arial"/>
              </a:rPr>
              <a:t> </a:t>
            </a:r>
            <a:r>
              <a:rPr sz="1600" spc="-15" dirty="0">
                <a:cs typeface="Arial"/>
              </a:rPr>
              <a:t>számított</a:t>
            </a:r>
            <a:r>
              <a:rPr sz="1600" spc="-45" dirty="0">
                <a:cs typeface="Arial"/>
              </a:rPr>
              <a:t> </a:t>
            </a:r>
            <a:r>
              <a:rPr sz="1600" spc="-60" dirty="0">
                <a:cs typeface="Arial"/>
              </a:rPr>
              <a:t>max.</a:t>
            </a:r>
            <a:r>
              <a:rPr sz="1600" spc="-45" dirty="0">
                <a:cs typeface="Arial"/>
              </a:rPr>
              <a:t> </a:t>
            </a:r>
            <a:r>
              <a:rPr sz="1600" spc="-60" dirty="0">
                <a:cs typeface="Arial"/>
              </a:rPr>
              <a:t>9</a:t>
            </a:r>
            <a:r>
              <a:rPr sz="1600" spc="-45" dirty="0">
                <a:cs typeface="Arial"/>
              </a:rPr>
              <a:t> hónapon </a:t>
            </a:r>
            <a:r>
              <a:rPr sz="1600" spc="-30" dirty="0">
                <a:cs typeface="Arial"/>
              </a:rPr>
              <a:t>belül</a:t>
            </a:r>
            <a:r>
              <a:rPr sz="1600" spc="-45" dirty="0">
                <a:cs typeface="Arial"/>
              </a:rPr>
              <a:t> </a:t>
            </a:r>
            <a:r>
              <a:rPr sz="1600" spc="-60" dirty="0">
                <a:cs typeface="Arial"/>
              </a:rPr>
              <a:t>meg</a:t>
            </a:r>
            <a:r>
              <a:rPr sz="1600" spc="-45" dirty="0">
                <a:cs typeface="Arial"/>
              </a:rPr>
              <a:t> </a:t>
            </a:r>
            <a:r>
              <a:rPr sz="1600" spc="-60" dirty="0">
                <a:cs typeface="Arial"/>
              </a:rPr>
              <a:t>k</a:t>
            </a:r>
            <a:r>
              <a:rPr sz="1600" spc="-25" dirty="0">
                <a:cs typeface="Arial"/>
              </a:rPr>
              <a:t>ell</a:t>
            </a:r>
            <a:r>
              <a:rPr sz="1600" spc="-45" dirty="0">
                <a:cs typeface="Arial"/>
              </a:rPr>
              <a:t> </a:t>
            </a:r>
            <a:r>
              <a:rPr sz="1600" spc="-60" dirty="0">
                <a:cs typeface="Arial"/>
              </a:rPr>
              <a:t>k</a:t>
            </a:r>
            <a:r>
              <a:rPr sz="1600" spc="-85" dirty="0">
                <a:cs typeface="Arial"/>
              </a:rPr>
              <a:t>e</a:t>
            </a:r>
            <a:r>
              <a:rPr sz="1600" spc="-80" dirty="0">
                <a:cs typeface="Arial"/>
              </a:rPr>
              <a:t>z</a:t>
            </a:r>
            <a:r>
              <a:rPr sz="1600" spc="-35" dirty="0">
                <a:cs typeface="Arial"/>
              </a:rPr>
              <a:t>deni</a:t>
            </a:r>
            <a:r>
              <a:rPr sz="1600" spc="-45" dirty="0">
                <a:cs typeface="Arial"/>
              </a:rPr>
              <a:t> </a:t>
            </a:r>
            <a:r>
              <a:rPr sz="1600" spc="-90" dirty="0">
                <a:cs typeface="Arial"/>
              </a:rPr>
              <a:t>az</a:t>
            </a:r>
            <a:r>
              <a:rPr sz="1600" spc="-45" dirty="0">
                <a:cs typeface="Arial"/>
              </a:rPr>
              <a:t> </a:t>
            </a:r>
            <a:r>
              <a:rPr sz="1600" spc="-15" dirty="0">
                <a:cs typeface="Arial"/>
              </a:rPr>
              <a:t>üzleti</a:t>
            </a:r>
            <a:r>
              <a:rPr sz="1600" spc="-45" dirty="0">
                <a:cs typeface="Arial"/>
              </a:rPr>
              <a:t> </a:t>
            </a:r>
            <a:r>
              <a:rPr sz="1600" spc="-10" dirty="0">
                <a:cs typeface="Arial"/>
              </a:rPr>
              <a:t>terv</a:t>
            </a:r>
            <a:r>
              <a:rPr sz="1600" spc="-45" dirty="0">
                <a:cs typeface="Arial"/>
              </a:rPr>
              <a:t> </a:t>
            </a:r>
            <a:r>
              <a:rPr sz="1600" spc="-60" dirty="0">
                <a:cs typeface="Arial"/>
              </a:rPr>
              <a:t>v</a:t>
            </a:r>
            <a:r>
              <a:rPr sz="1600" spc="-55" dirty="0">
                <a:cs typeface="Arial"/>
              </a:rPr>
              <a:t>ég</a:t>
            </a:r>
            <a:r>
              <a:rPr sz="1600" spc="-45" dirty="0">
                <a:cs typeface="Arial"/>
              </a:rPr>
              <a:t>r</a:t>
            </a:r>
            <a:r>
              <a:rPr sz="1600" spc="-55" dirty="0">
                <a:cs typeface="Arial"/>
              </a:rPr>
              <a:t>ehajtás</a:t>
            </a:r>
            <a:r>
              <a:rPr sz="1600" spc="-70" dirty="0">
                <a:cs typeface="Arial"/>
              </a:rPr>
              <a:t>á</a:t>
            </a:r>
            <a:r>
              <a:rPr sz="1600" spc="40" dirty="0">
                <a:cs typeface="Arial"/>
              </a:rPr>
              <a:t>t;</a:t>
            </a:r>
            <a:endParaRPr sz="1600" dirty="0">
              <a:cs typeface="Arial"/>
            </a:endParaRPr>
          </a:p>
          <a:p>
            <a:pPr marL="174625" indent="-107950" algn="just">
              <a:buFont typeface="Wingdings"/>
              <a:buChar char=""/>
              <a:tabLst>
                <a:tab pos="175260" algn="l"/>
              </a:tabLst>
            </a:pPr>
            <a:r>
              <a:rPr sz="1600" spc="-45" dirty="0">
                <a:cs typeface="Arial"/>
              </a:rPr>
              <a:t>leg</a:t>
            </a:r>
            <a:r>
              <a:rPr sz="1600" spc="-75" dirty="0">
                <a:cs typeface="Arial"/>
              </a:rPr>
              <a:t>k</a:t>
            </a:r>
            <a:r>
              <a:rPr sz="1600" spc="-65" dirty="0">
                <a:cs typeface="Arial"/>
              </a:rPr>
              <a:t>ésőbb</a:t>
            </a:r>
            <a:r>
              <a:rPr sz="1600" spc="-45" dirty="0">
                <a:cs typeface="Arial"/>
              </a:rPr>
              <a:t> </a:t>
            </a:r>
            <a:r>
              <a:rPr sz="1600" spc="-100" dirty="0">
                <a:cs typeface="Arial"/>
              </a:rPr>
              <a:t>a</a:t>
            </a:r>
            <a:r>
              <a:rPr sz="1600" spc="-45" dirty="0">
                <a:cs typeface="Arial"/>
              </a:rPr>
              <a:t> 4. </a:t>
            </a:r>
            <a:r>
              <a:rPr sz="1600" spc="-25" dirty="0">
                <a:cs typeface="Arial"/>
              </a:rPr>
              <a:t>naptári</a:t>
            </a:r>
            <a:r>
              <a:rPr sz="1600" spc="-45" dirty="0">
                <a:cs typeface="Arial"/>
              </a:rPr>
              <a:t> </a:t>
            </a:r>
            <a:r>
              <a:rPr sz="1600" spc="-65" dirty="0">
                <a:cs typeface="Arial"/>
              </a:rPr>
              <a:t>év</a:t>
            </a:r>
            <a:r>
              <a:rPr sz="1600" spc="-45" dirty="0">
                <a:cs typeface="Arial"/>
              </a:rPr>
              <a:t> </a:t>
            </a:r>
            <a:r>
              <a:rPr sz="1600" spc="-60" dirty="0">
                <a:cs typeface="Arial"/>
              </a:rPr>
              <a:t>v</a:t>
            </a:r>
            <a:r>
              <a:rPr sz="1600" spc="-65" dirty="0">
                <a:cs typeface="Arial"/>
              </a:rPr>
              <a:t>égé</a:t>
            </a:r>
            <a:r>
              <a:rPr sz="1600" spc="-50" dirty="0">
                <a:cs typeface="Arial"/>
              </a:rPr>
              <a:t>r</a:t>
            </a:r>
            <a:r>
              <a:rPr sz="1600" spc="-80" dirty="0">
                <a:cs typeface="Arial"/>
              </a:rPr>
              <a:t>e</a:t>
            </a:r>
            <a:r>
              <a:rPr sz="1600" spc="-45" dirty="0">
                <a:cs typeface="Arial"/>
              </a:rPr>
              <a:t> </a:t>
            </a:r>
            <a:r>
              <a:rPr sz="1600" spc="-25" dirty="0">
                <a:cs typeface="Arial"/>
              </a:rPr>
              <a:t>teljesíteni</a:t>
            </a:r>
            <a:r>
              <a:rPr sz="1600" spc="-45" dirty="0">
                <a:cs typeface="Arial"/>
              </a:rPr>
              <a:t> </a:t>
            </a:r>
            <a:r>
              <a:rPr sz="1600" spc="-60" dirty="0">
                <a:cs typeface="Arial"/>
              </a:rPr>
              <a:t>k</a:t>
            </a:r>
            <a:r>
              <a:rPr sz="1600" spc="-25" dirty="0">
                <a:cs typeface="Arial"/>
              </a:rPr>
              <a:t>ell</a:t>
            </a:r>
            <a:r>
              <a:rPr sz="1600" spc="-45" dirty="0">
                <a:cs typeface="Arial"/>
              </a:rPr>
              <a:t> </a:t>
            </a:r>
            <a:r>
              <a:rPr sz="1600" spc="-90" dirty="0">
                <a:cs typeface="Arial"/>
              </a:rPr>
              <a:t>az</a:t>
            </a:r>
            <a:r>
              <a:rPr sz="1600" spc="-45" dirty="0">
                <a:cs typeface="Arial"/>
              </a:rPr>
              <a:t> </a:t>
            </a:r>
            <a:r>
              <a:rPr sz="1600" spc="-15" dirty="0">
                <a:cs typeface="Arial"/>
              </a:rPr>
              <a:t>üzleti</a:t>
            </a:r>
            <a:r>
              <a:rPr sz="1600" spc="-45" dirty="0">
                <a:cs typeface="Arial"/>
              </a:rPr>
              <a:t> </a:t>
            </a:r>
            <a:r>
              <a:rPr sz="1600" spc="-30" dirty="0">
                <a:cs typeface="Arial"/>
              </a:rPr>
              <a:t>tervben</a:t>
            </a:r>
            <a:r>
              <a:rPr sz="1600" spc="-45" dirty="0">
                <a:cs typeface="Arial"/>
              </a:rPr>
              <a:t> </a:t>
            </a:r>
            <a:r>
              <a:rPr sz="1600" spc="-20" dirty="0">
                <a:cs typeface="Arial"/>
              </a:rPr>
              <a:t>vállalt</a:t>
            </a:r>
            <a:r>
              <a:rPr sz="1600" spc="-45" dirty="0">
                <a:cs typeface="Arial"/>
              </a:rPr>
              <a:t> </a:t>
            </a:r>
            <a:r>
              <a:rPr sz="1600" spc="-60" dirty="0">
                <a:cs typeface="Arial"/>
              </a:rPr>
              <a:t>k</a:t>
            </a:r>
            <a:r>
              <a:rPr sz="1600" spc="-30" dirty="0">
                <a:cs typeface="Arial"/>
              </a:rPr>
              <a:t>ötele</a:t>
            </a:r>
            <a:r>
              <a:rPr sz="1600" spc="-40" dirty="0">
                <a:cs typeface="Arial"/>
              </a:rPr>
              <a:t>z</a:t>
            </a:r>
            <a:r>
              <a:rPr sz="1600" spc="-35" dirty="0">
                <a:cs typeface="Arial"/>
              </a:rPr>
              <a:t>ettsége</a:t>
            </a:r>
            <a:r>
              <a:rPr sz="1600" spc="-60" dirty="0">
                <a:cs typeface="Arial"/>
              </a:rPr>
              <a:t>k</a:t>
            </a:r>
            <a:r>
              <a:rPr sz="1600" dirty="0">
                <a:cs typeface="Arial"/>
              </a:rPr>
              <a:t>et;</a:t>
            </a:r>
          </a:p>
          <a:p>
            <a:pPr marL="174625" marR="5715" indent="-107950" algn="just">
              <a:spcBef>
                <a:spcPts val="70"/>
              </a:spcBef>
              <a:buFont typeface="Wingdings"/>
              <a:buChar char=""/>
              <a:tabLst>
                <a:tab pos="175260" algn="l"/>
              </a:tabLst>
            </a:pPr>
            <a:r>
              <a:rPr sz="1600" spc="-90" dirty="0">
                <a:cs typeface="Arial"/>
              </a:rPr>
              <a:t>az</a:t>
            </a:r>
            <a:r>
              <a:rPr sz="1600" spc="-80" dirty="0">
                <a:cs typeface="Arial"/>
              </a:rPr>
              <a:t> </a:t>
            </a:r>
            <a:r>
              <a:rPr sz="1600" spc="-15" dirty="0">
                <a:cs typeface="Arial"/>
              </a:rPr>
              <a:t>üzleti</a:t>
            </a:r>
            <a:r>
              <a:rPr sz="1600" spc="-80" dirty="0">
                <a:cs typeface="Arial"/>
              </a:rPr>
              <a:t> </a:t>
            </a:r>
            <a:r>
              <a:rPr sz="1600" spc="-30" dirty="0">
                <a:cs typeface="Arial"/>
              </a:rPr>
              <a:t>tervben</a:t>
            </a:r>
            <a:r>
              <a:rPr sz="1600" spc="-80" dirty="0">
                <a:cs typeface="Arial"/>
              </a:rPr>
              <a:t> </a:t>
            </a:r>
            <a:r>
              <a:rPr sz="1600" spc="-20" dirty="0">
                <a:cs typeface="Arial"/>
              </a:rPr>
              <a:t>vállalt</a:t>
            </a:r>
            <a:r>
              <a:rPr sz="1600" spc="-80" dirty="0">
                <a:cs typeface="Arial"/>
              </a:rPr>
              <a:t> </a:t>
            </a:r>
            <a:r>
              <a:rPr sz="1600" spc="-25" dirty="0">
                <a:cs typeface="Arial"/>
              </a:rPr>
              <a:t>legf</a:t>
            </a:r>
            <a:r>
              <a:rPr sz="1600" spc="-40" dirty="0">
                <a:cs typeface="Arial"/>
              </a:rPr>
              <a:t>eljebb</a:t>
            </a:r>
            <a:r>
              <a:rPr sz="1600" spc="-80" dirty="0">
                <a:cs typeface="Arial"/>
              </a:rPr>
              <a:t> </a:t>
            </a:r>
            <a:r>
              <a:rPr sz="1600" spc="-60" dirty="0">
                <a:cs typeface="Arial"/>
              </a:rPr>
              <a:t>nég</a:t>
            </a:r>
            <a:r>
              <a:rPr sz="1600" spc="-65" dirty="0">
                <a:cs typeface="Arial"/>
              </a:rPr>
              <a:t>y</a:t>
            </a:r>
            <a:r>
              <a:rPr sz="1600" spc="-70" dirty="0">
                <a:cs typeface="Arial"/>
              </a:rPr>
              <a:t>év</a:t>
            </a:r>
            <a:r>
              <a:rPr sz="1600" spc="-105" dirty="0">
                <a:cs typeface="Arial"/>
              </a:rPr>
              <a:t>es</a:t>
            </a:r>
            <a:r>
              <a:rPr sz="1600" spc="-80" dirty="0">
                <a:cs typeface="Arial"/>
              </a:rPr>
              <a:t> </a:t>
            </a:r>
            <a:r>
              <a:rPr sz="1600" spc="-55" dirty="0">
                <a:cs typeface="Arial"/>
              </a:rPr>
              <a:t>időszak</a:t>
            </a:r>
            <a:r>
              <a:rPr sz="1600" spc="-80" dirty="0">
                <a:cs typeface="Arial"/>
              </a:rPr>
              <a:t> </a:t>
            </a:r>
            <a:r>
              <a:rPr sz="1600" spc="-10" dirty="0">
                <a:cs typeface="Arial"/>
              </a:rPr>
              <a:t>eltelté</a:t>
            </a:r>
            <a:r>
              <a:rPr sz="1600" spc="-20" dirty="0">
                <a:cs typeface="Arial"/>
              </a:rPr>
              <a:t>v</a:t>
            </a:r>
            <a:r>
              <a:rPr sz="1600" spc="-35" dirty="0">
                <a:cs typeface="Arial"/>
              </a:rPr>
              <a:t>el</a:t>
            </a:r>
            <a:r>
              <a:rPr sz="1600" spc="-80" dirty="0">
                <a:cs typeface="Arial"/>
              </a:rPr>
              <a:t> </a:t>
            </a:r>
            <a:r>
              <a:rPr sz="1600" spc="-100" dirty="0">
                <a:cs typeface="Arial"/>
              </a:rPr>
              <a:t>a</a:t>
            </a:r>
            <a:r>
              <a:rPr sz="1600" spc="-80" dirty="0">
                <a:cs typeface="Arial"/>
              </a:rPr>
              <a:t> </a:t>
            </a:r>
            <a:r>
              <a:rPr sz="1600" spc="-70" dirty="0">
                <a:cs typeface="Arial"/>
              </a:rPr>
              <a:t>me</a:t>
            </a:r>
            <a:r>
              <a:rPr sz="1600" spc="-60" dirty="0">
                <a:cs typeface="Arial"/>
              </a:rPr>
              <a:t>z</a:t>
            </a:r>
            <a:r>
              <a:rPr sz="1600" spc="-70" dirty="0">
                <a:cs typeface="Arial"/>
              </a:rPr>
              <a:t>őgazdasági</a:t>
            </a:r>
            <a:r>
              <a:rPr sz="1600" spc="-80" dirty="0">
                <a:cs typeface="Arial"/>
              </a:rPr>
              <a:t> </a:t>
            </a:r>
            <a:r>
              <a:rPr sz="1600" spc="-20" dirty="0">
                <a:cs typeface="Arial"/>
              </a:rPr>
              <a:t>termelő</a:t>
            </a:r>
            <a:r>
              <a:rPr sz="1600" spc="-80" dirty="0">
                <a:cs typeface="Arial"/>
              </a:rPr>
              <a:t> </a:t>
            </a:r>
            <a:r>
              <a:rPr sz="1600" spc="-15" dirty="0" err="1">
                <a:cs typeface="Arial"/>
              </a:rPr>
              <a:t>te</a:t>
            </a:r>
            <a:r>
              <a:rPr sz="1600" spc="-20" dirty="0" err="1">
                <a:cs typeface="Arial"/>
              </a:rPr>
              <a:t>v</a:t>
            </a:r>
            <a:r>
              <a:rPr sz="1600" spc="-60" dirty="0" err="1">
                <a:cs typeface="Arial"/>
              </a:rPr>
              <a:t>é</a:t>
            </a:r>
            <a:r>
              <a:rPr sz="1600" spc="-80" dirty="0" err="1">
                <a:cs typeface="Arial"/>
              </a:rPr>
              <a:t>k</a:t>
            </a:r>
            <a:r>
              <a:rPr sz="1600" spc="-60" dirty="0" err="1">
                <a:cs typeface="Arial"/>
              </a:rPr>
              <a:t>enységéből</a:t>
            </a:r>
            <a:r>
              <a:rPr sz="1600" spc="-80" dirty="0">
                <a:cs typeface="Arial"/>
              </a:rPr>
              <a:t> </a:t>
            </a:r>
            <a:r>
              <a:rPr sz="1600" spc="-85" dirty="0" err="1" smtClean="0">
                <a:cs typeface="Arial"/>
              </a:rPr>
              <a:t>szá</a:t>
            </a:r>
            <a:r>
              <a:rPr sz="1600" spc="-95" dirty="0" err="1" smtClean="0">
                <a:cs typeface="Arial"/>
              </a:rPr>
              <a:t>r</a:t>
            </a:r>
            <a:r>
              <a:rPr sz="1600" spc="5" dirty="0" err="1" smtClean="0">
                <a:cs typeface="Arial"/>
              </a:rPr>
              <a:t>­</a:t>
            </a:r>
            <a:r>
              <a:rPr sz="1600" spc="-95" dirty="0" err="1" smtClean="0">
                <a:cs typeface="Arial"/>
              </a:rPr>
              <a:t>ma</a:t>
            </a:r>
            <a:r>
              <a:rPr sz="1600" spc="-80" dirty="0" err="1" smtClean="0">
                <a:cs typeface="Arial"/>
              </a:rPr>
              <a:t>z</a:t>
            </a:r>
            <a:r>
              <a:rPr sz="1600" spc="-30" dirty="0" err="1" smtClean="0">
                <a:cs typeface="Arial"/>
              </a:rPr>
              <a:t>ó</a:t>
            </a:r>
            <a:r>
              <a:rPr sz="1600" spc="-105" dirty="0" smtClean="0">
                <a:cs typeface="Arial"/>
              </a:rPr>
              <a:t> </a:t>
            </a:r>
            <a:r>
              <a:rPr sz="1600" spc="-80" dirty="0">
                <a:cs typeface="Arial"/>
              </a:rPr>
              <a:t>ü</a:t>
            </a:r>
            <a:r>
              <a:rPr sz="1600" spc="-75" dirty="0">
                <a:cs typeface="Arial"/>
              </a:rPr>
              <a:t>z</a:t>
            </a:r>
            <a:r>
              <a:rPr sz="1600" spc="-65" dirty="0">
                <a:cs typeface="Arial"/>
              </a:rPr>
              <a:t>emmé</a:t>
            </a:r>
            <a:r>
              <a:rPr sz="1600" spc="-50" dirty="0">
                <a:cs typeface="Arial"/>
              </a:rPr>
              <a:t>r</a:t>
            </a:r>
            <a:r>
              <a:rPr sz="1600" spc="-35" dirty="0">
                <a:cs typeface="Arial"/>
              </a:rPr>
              <a:t>et</a:t>
            </a:r>
            <a:r>
              <a:rPr sz="1600" spc="-25" dirty="0">
                <a:cs typeface="Arial"/>
              </a:rPr>
              <a:t>e</a:t>
            </a:r>
            <a:r>
              <a:rPr sz="1600" spc="-105" dirty="0">
                <a:cs typeface="Arial"/>
              </a:rPr>
              <a:t> </a:t>
            </a:r>
            <a:r>
              <a:rPr sz="1600" spc="-100" dirty="0">
                <a:cs typeface="Arial"/>
              </a:rPr>
              <a:t>(STÉ)</a:t>
            </a:r>
            <a:r>
              <a:rPr sz="1600" spc="-45" dirty="0">
                <a:cs typeface="Arial"/>
              </a:rPr>
              <a:t>;</a:t>
            </a:r>
            <a:r>
              <a:rPr sz="1600" spc="-105" dirty="0">
                <a:cs typeface="Arial"/>
              </a:rPr>
              <a:t> </a:t>
            </a:r>
            <a:r>
              <a:rPr sz="1600" spc="-85" dirty="0">
                <a:cs typeface="Arial"/>
              </a:rPr>
              <a:t>vag</a:t>
            </a:r>
            <a:r>
              <a:rPr sz="1600" spc="-65" dirty="0">
                <a:cs typeface="Arial"/>
              </a:rPr>
              <a:t>y</a:t>
            </a:r>
            <a:r>
              <a:rPr sz="1600" spc="-105" dirty="0">
                <a:cs typeface="Arial"/>
              </a:rPr>
              <a:t> </a:t>
            </a:r>
            <a:r>
              <a:rPr sz="1600" spc="-100" dirty="0">
                <a:cs typeface="Arial"/>
              </a:rPr>
              <a:t>a</a:t>
            </a:r>
            <a:r>
              <a:rPr sz="1600" spc="-105" dirty="0">
                <a:cs typeface="Arial"/>
              </a:rPr>
              <a:t> </a:t>
            </a:r>
            <a:r>
              <a:rPr sz="1600" spc="-85" dirty="0">
                <a:cs typeface="Arial"/>
              </a:rPr>
              <a:t>me</a:t>
            </a:r>
            <a:r>
              <a:rPr sz="1600" spc="-70" dirty="0">
                <a:cs typeface="Arial"/>
              </a:rPr>
              <a:t>z</a:t>
            </a:r>
            <a:r>
              <a:rPr sz="1600" spc="-85" dirty="0">
                <a:cs typeface="Arial"/>
              </a:rPr>
              <a:t>őgaz</a:t>
            </a:r>
            <a:r>
              <a:rPr sz="1600" spc="-90" dirty="0">
                <a:cs typeface="Arial"/>
              </a:rPr>
              <a:t>daság</a:t>
            </a:r>
            <a:r>
              <a:rPr sz="1600" spc="-35" dirty="0">
                <a:cs typeface="Arial"/>
              </a:rPr>
              <a:t>i</a:t>
            </a:r>
            <a:r>
              <a:rPr sz="1600" spc="-105" dirty="0">
                <a:cs typeface="Arial"/>
              </a:rPr>
              <a:t> </a:t>
            </a:r>
            <a:r>
              <a:rPr sz="1600" spc="-50" dirty="0">
                <a:cs typeface="Arial"/>
              </a:rPr>
              <a:t>termelésbő</a:t>
            </a:r>
            <a:r>
              <a:rPr sz="1600" spc="-15" dirty="0">
                <a:cs typeface="Arial"/>
              </a:rPr>
              <a:t>l</a:t>
            </a:r>
            <a:r>
              <a:rPr sz="1600" spc="-105" dirty="0">
                <a:cs typeface="Arial"/>
              </a:rPr>
              <a:t> </a:t>
            </a:r>
            <a:r>
              <a:rPr sz="1600" spc="-125" dirty="0">
                <a:cs typeface="Arial"/>
              </a:rPr>
              <a:t>é</a:t>
            </a:r>
            <a:r>
              <a:rPr sz="1600" spc="-100" dirty="0">
                <a:cs typeface="Arial"/>
              </a:rPr>
              <a:t>s</a:t>
            </a:r>
            <a:r>
              <a:rPr sz="1600" spc="-105" dirty="0">
                <a:cs typeface="Arial"/>
              </a:rPr>
              <a:t> </a:t>
            </a:r>
            <a:r>
              <a:rPr sz="1600" spc="-60" dirty="0">
                <a:cs typeface="Arial"/>
              </a:rPr>
              <a:t>élelmis</a:t>
            </a:r>
            <a:r>
              <a:rPr sz="1600" spc="-75" dirty="0">
                <a:cs typeface="Arial"/>
              </a:rPr>
              <a:t>z</a:t>
            </a:r>
            <a:r>
              <a:rPr sz="1600" spc="-65" dirty="0">
                <a:cs typeface="Arial"/>
              </a:rPr>
              <a:t>e</a:t>
            </a:r>
            <a:r>
              <a:rPr sz="1600" spc="-30" dirty="0">
                <a:cs typeface="Arial"/>
              </a:rPr>
              <a:t>r</a:t>
            </a:r>
            <a:r>
              <a:rPr sz="1600" spc="-105" dirty="0">
                <a:cs typeface="Arial"/>
              </a:rPr>
              <a:t> </a:t>
            </a:r>
            <a:r>
              <a:rPr sz="1600" spc="35" dirty="0">
                <a:cs typeface="Arial"/>
              </a:rPr>
              <a:t>f</a:t>
            </a:r>
            <a:r>
              <a:rPr sz="1600" spc="-45" dirty="0">
                <a:cs typeface="Arial"/>
              </a:rPr>
              <a:t>eldolg</a:t>
            </a:r>
            <a:r>
              <a:rPr sz="1600" spc="-60" dirty="0">
                <a:cs typeface="Arial"/>
              </a:rPr>
              <a:t>o</a:t>
            </a:r>
            <a:r>
              <a:rPr sz="1600" spc="-100" dirty="0">
                <a:cs typeface="Arial"/>
              </a:rPr>
              <a:t>zás</a:t>
            </a:r>
            <a:r>
              <a:rPr sz="1600" spc="-40" dirty="0">
                <a:cs typeface="Arial"/>
              </a:rPr>
              <a:t>i</a:t>
            </a:r>
            <a:r>
              <a:rPr sz="1600" spc="-105" dirty="0">
                <a:cs typeface="Arial"/>
              </a:rPr>
              <a:t> </a:t>
            </a:r>
            <a:r>
              <a:rPr sz="1600" spc="-30" dirty="0">
                <a:cs typeface="Arial"/>
              </a:rPr>
              <a:t>te</a:t>
            </a:r>
            <a:r>
              <a:rPr sz="1600" spc="-35" dirty="0">
                <a:cs typeface="Arial"/>
              </a:rPr>
              <a:t>v</a:t>
            </a:r>
            <a:r>
              <a:rPr sz="1600" spc="-75" dirty="0">
                <a:cs typeface="Arial"/>
              </a:rPr>
              <a:t>é</a:t>
            </a:r>
            <a:r>
              <a:rPr sz="1600" spc="-90" dirty="0">
                <a:cs typeface="Arial"/>
              </a:rPr>
              <a:t>k</a:t>
            </a:r>
            <a:r>
              <a:rPr sz="1600" spc="-75" dirty="0">
                <a:cs typeface="Arial"/>
              </a:rPr>
              <a:t>enységbő</a:t>
            </a:r>
            <a:r>
              <a:rPr sz="1600" spc="-25" dirty="0">
                <a:cs typeface="Arial"/>
              </a:rPr>
              <a:t>l</a:t>
            </a:r>
            <a:r>
              <a:rPr sz="1600" spc="-105" dirty="0">
                <a:cs typeface="Arial"/>
              </a:rPr>
              <a:t> </a:t>
            </a:r>
            <a:r>
              <a:rPr sz="1600" spc="-90" dirty="0">
                <a:cs typeface="Arial"/>
              </a:rPr>
              <a:t>származ</a:t>
            </a:r>
            <a:r>
              <a:rPr sz="1600" spc="-30" dirty="0">
                <a:cs typeface="Arial"/>
              </a:rPr>
              <a:t>ó</a:t>
            </a:r>
            <a:r>
              <a:rPr sz="1600" spc="-15" dirty="0">
                <a:cs typeface="Arial"/>
              </a:rPr>
              <a:t> </a:t>
            </a:r>
            <a:r>
              <a:rPr sz="1600" spc="-20" dirty="0">
                <a:cs typeface="Arial"/>
              </a:rPr>
              <a:t>érté</a:t>
            </a:r>
            <a:r>
              <a:rPr sz="1600" spc="-50" dirty="0">
                <a:cs typeface="Arial"/>
              </a:rPr>
              <a:t>k</a:t>
            </a:r>
            <a:r>
              <a:rPr sz="1600" spc="-65" dirty="0">
                <a:cs typeface="Arial"/>
              </a:rPr>
              <a:t>esítés</a:t>
            </a:r>
            <a:r>
              <a:rPr sz="1600" spc="-45" dirty="0">
                <a:cs typeface="Arial"/>
              </a:rPr>
              <a:t> </a:t>
            </a:r>
            <a:r>
              <a:rPr sz="1600" spc="10" dirty="0">
                <a:cs typeface="Arial"/>
              </a:rPr>
              <a:t>nettó</a:t>
            </a:r>
            <a:r>
              <a:rPr sz="1600" spc="-45" dirty="0">
                <a:cs typeface="Arial"/>
              </a:rPr>
              <a:t> </a:t>
            </a:r>
            <a:r>
              <a:rPr sz="1600" spc="-55" dirty="0">
                <a:cs typeface="Arial"/>
              </a:rPr>
              <a:t>árbe</a:t>
            </a:r>
            <a:r>
              <a:rPr sz="1600" spc="-60" dirty="0">
                <a:cs typeface="Arial"/>
              </a:rPr>
              <a:t>v</a:t>
            </a:r>
            <a:r>
              <a:rPr sz="1600" spc="-30" dirty="0">
                <a:cs typeface="Arial"/>
              </a:rPr>
              <a:t>étele</a:t>
            </a:r>
            <a:r>
              <a:rPr sz="1600" spc="-45" dirty="0">
                <a:cs typeface="Arial"/>
              </a:rPr>
              <a:t> </a:t>
            </a:r>
            <a:r>
              <a:rPr sz="1600" spc="-60" dirty="0">
                <a:cs typeface="Arial"/>
              </a:rPr>
              <a:t>meg</a:t>
            </a:r>
            <a:r>
              <a:rPr sz="1600" spc="-45" dirty="0">
                <a:cs typeface="Arial"/>
              </a:rPr>
              <a:t> </a:t>
            </a:r>
            <a:r>
              <a:rPr sz="1600" spc="-60" dirty="0">
                <a:cs typeface="Arial"/>
              </a:rPr>
              <a:t>k</a:t>
            </a:r>
            <a:r>
              <a:rPr sz="1600" spc="-30" dirty="0">
                <a:cs typeface="Arial"/>
              </a:rPr>
              <a:t>ell,</a:t>
            </a:r>
            <a:r>
              <a:rPr sz="1600" spc="-45" dirty="0">
                <a:cs typeface="Arial"/>
              </a:rPr>
              <a:t> hogy </a:t>
            </a:r>
            <a:r>
              <a:rPr sz="1600" spc="-50" dirty="0">
                <a:cs typeface="Arial"/>
              </a:rPr>
              <a:t>haladja</a:t>
            </a:r>
            <a:r>
              <a:rPr sz="1600" spc="-45" dirty="0">
                <a:cs typeface="Arial"/>
              </a:rPr>
              <a:t> </a:t>
            </a:r>
            <a:r>
              <a:rPr sz="1600" spc="-100" dirty="0">
                <a:cs typeface="Arial"/>
              </a:rPr>
              <a:t>a</a:t>
            </a:r>
            <a:r>
              <a:rPr sz="1600" spc="-45" dirty="0">
                <a:cs typeface="Arial"/>
              </a:rPr>
              <a:t> </a:t>
            </a:r>
            <a:r>
              <a:rPr sz="1600" spc="-60" dirty="0">
                <a:cs typeface="Arial"/>
              </a:rPr>
              <a:t>6</a:t>
            </a:r>
            <a:r>
              <a:rPr sz="1600" spc="-45" dirty="0">
                <a:cs typeface="Arial"/>
              </a:rPr>
              <a:t> </a:t>
            </a:r>
            <a:r>
              <a:rPr sz="1600" spc="-10" dirty="0">
                <a:cs typeface="Arial"/>
              </a:rPr>
              <a:t>000</a:t>
            </a:r>
            <a:r>
              <a:rPr sz="1600" spc="-45" dirty="0">
                <a:cs typeface="Arial"/>
              </a:rPr>
              <a:t> </a:t>
            </a:r>
            <a:r>
              <a:rPr sz="1600" dirty="0" smtClean="0">
                <a:cs typeface="Arial"/>
              </a:rPr>
              <a:t>€</a:t>
            </a:r>
            <a:r>
              <a:rPr lang="hu-HU" sz="1600" dirty="0" smtClean="0">
                <a:cs typeface="Arial"/>
              </a:rPr>
              <a:t>-</a:t>
            </a:r>
            <a:r>
              <a:rPr sz="1600" spc="-10" dirty="0" smtClean="0">
                <a:cs typeface="Arial"/>
              </a:rPr>
              <a:t>­</a:t>
            </a:r>
            <a:r>
              <a:rPr sz="1600" spc="25" dirty="0">
                <a:cs typeface="Arial"/>
              </a:rPr>
              <a:t>t.</a:t>
            </a:r>
            <a:endParaRPr sz="1600" dirty="0">
              <a:cs typeface="Arial"/>
            </a:endParaRPr>
          </a:p>
          <a:p>
            <a:pPr>
              <a:lnSpc>
                <a:spcPct val="100000"/>
              </a:lnSpc>
              <a:spcBef>
                <a:spcPts val="49"/>
              </a:spcBef>
            </a:pPr>
            <a:endParaRPr sz="950" dirty="0">
              <a:latin typeface="Times New Roman"/>
              <a:cs typeface="Times New Roman"/>
            </a:endParaRPr>
          </a:p>
          <a:p>
            <a:pPr marL="12700" algn="just">
              <a:lnSpc>
                <a:spcPts val="1395"/>
              </a:lnSpc>
            </a:pPr>
            <a:r>
              <a:rPr sz="1200" b="1" spc="175" dirty="0">
                <a:solidFill>
                  <a:srgbClr val="275BA7"/>
                </a:solidFill>
                <a:latin typeface="Calibri"/>
                <a:cs typeface="Calibri"/>
              </a:rPr>
              <a:t>MENNYIVE</a:t>
            </a:r>
            <a:r>
              <a:rPr sz="1200" b="1" spc="85" dirty="0">
                <a:solidFill>
                  <a:srgbClr val="275BA7"/>
                </a:solidFill>
                <a:latin typeface="Calibri"/>
                <a:cs typeface="Calibri"/>
              </a:rPr>
              <a:t>L</a:t>
            </a:r>
            <a:r>
              <a:rPr sz="1200" b="1" spc="45" dirty="0">
                <a:solidFill>
                  <a:srgbClr val="275BA7"/>
                </a:solidFill>
                <a:latin typeface="Calibri"/>
                <a:cs typeface="Calibri"/>
              </a:rPr>
              <a:t> </a:t>
            </a:r>
            <a:r>
              <a:rPr sz="1200" b="1" spc="110" dirty="0">
                <a:solidFill>
                  <a:srgbClr val="275BA7"/>
                </a:solidFill>
                <a:latin typeface="Calibri"/>
                <a:cs typeface="Calibri"/>
              </a:rPr>
              <a:t>T</a:t>
            </a:r>
            <a:r>
              <a:rPr sz="1200" b="1" spc="114" dirty="0">
                <a:solidFill>
                  <a:srgbClr val="275BA7"/>
                </a:solidFill>
                <a:latin typeface="Calibri"/>
                <a:cs typeface="Calibri"/>
              </a:rPr>
              <a:t>Á</a:t>
            </a:r>
            <a:r>
              <a:rPr sz="1200" b="1" spc="125" dirty="0">
                <a:solidFill>
                  <a:srgbClr val="275BA7"/>
                </a:solidFill>
                <a:latin typeface="Calibri"/>
                <a:cs typeface="Calibri"/>
              </a:rPr>
              <a:t>M</a:t>
            </a:r>
            <a:r>
              <a:rPr sz="1200" b="1" spc="100" dirty="0">
                <a:solidFill>
                  <a:srgbClr val="275BA7"/>
                </a:solidFill>
                <a:latin typeface="Calibri"/>
                <a:cs typeface="Calibri"/>
              </a:rPr>
              <a:t>O</a:t>
            </a:r>
            <a:r>
              <a:rPr sz="1200" b="1" spc="75" dirty="0">
                <a:solidFill>
                  <a:srgbClr val="275BA7"/>
                </a:solidFill>
                <a:latin typeface="Calibri"/>
                <a:cs typeface="Calibri"/>
              </a:rPr>
              <a:t>G</a:t>
            </a:r>
            <a:r>
              <a:rPr sz="1200" b="1" spc="90" dirty="0">
                <a:solidFill>
                  <a:srgbClr val="275BA7"/>
                </a:solidFill>
                <a:latin typeface="Calibri"/>
                <a:cs typeface="Calibri"/>
              </a:rPr>
              <a:t>A</a:t>
            </a:r>
            <a:r>
              <a:rPr sz="1200" b="1" spc="70" dirty="0">
                <a:solidFill>
                  <a:srgbClr val="275BA7"/>
                </a:solidFill>
                <a:latin typeface="Calibri"/>
                <a:cs typeface="Calibri"/>
              </a:rPr>
              <a:t>T</a:t>
            </a:r>
            <a:r>
              <a:rPr sz="1200" b="1" spc="70" dirty="0" smtClean="0">
                <a:solidFill>
                  <a:srgbClr val="275BA7"/>
                </a:solidFill>
                <a:latin typeface="Calibri"/>
                <a:cs typeface="Calibri"/>
              </a:rPr>
              <a:t>?</a:t>
            </a:r>
            <a:endParaRPr lang="hu-HU" sz="1200" b="1" spc="70" dirty="0" smtClean="0">
              <a:solidFill>
                <a:srgbClr val="275BA7"/>
              </a:solidFill>
              <a:latin typeface="Calibri"/>
              <a:cs typeface="Calibri"/>
            </a:endParaRPr>
          </a:p>
          <a:p>
            <a:pPr marL="12700" algn="just">
              <a:lnSpc>
                <a:spcPts val="1395"/>
              </a:lnSpc>
            </a:pPr>
            <a:endParaRPr sz="1200" dirty="0">
              <a:latin typeface="Calibri"/>
              <a:cs typeface="Calibri"/>
            </a:endParaRPr>
          </a:p>
          <a:p>
            <a:pPr marL="12700" algn="just"/>
            <a:r>
              <a:rPr sz="1600" spc="-20" dirty="0">
                <a:latin typeface="+mj-lt"/>
                <a:cs typeface="Arial"/>
              </a:rPr>
              <a:t>I</a:t>
            </a:r>
            <a:r>
              <a:rPr sz="1600" spc="-60" dirty="0">
                <a:latin typeface="+mj-lt"/>
                <a:cs typeface="Arial"/>
              </a:rPr>
              <a:t>gén</a:t>
            </a:r>
            <a:r>
              <a:rPr sz="1600" spc="-65" dirty="0">
                <a:latin typeface="+mj-lt"/>
                <a:cs typeface="Arial"/>
              </a:rPr>
              <a:t>y</a:t>
            </a:r>
            <a:r>
              <a:rPr sz="1600" spc="-20" dirty="0">
                <a:latin typeface="+mj-lt"/>
                <a:cs typeface="Arial"/>
              </a:rPr>
              <a:t>elhető</a:t>
            </a:r>
            <a:r>
              <a:rPr sz="1600" spc="-45" dirty="0">
                <a:latin typeface="+mj-lt"/>
                <a:cs typeface="Arial"/>
              </a:rPr>
              <a:t> </a:t>
            </a:r>
            <a:r>
              <a:rPr sz="1600" spc="-40" dirty="0">
                <a:latin typeface="+mj-lt"/>
                <a:cs typeface="Arial"/>
              </a:rPr>
              <a:t>támog</a:t>
            </a:r>
            <a:r>
              <a:rPr sz="1600" spc="-45" dirty="0">
                <a:latin typeface="+mj-lt"/>
                <a:cs typeface="Arial"/>
              </a:rPr>
              <a:t>a</a:t>
            </a:r>
            <a:r>
              <a:rPr sz="1600" spc="-35" dirty="0">
                <a:latin typeface="+mj-lt"/>
                <a:cs typeface="Arial"/>
              </a:rPr>
              <a:t>tás:</a:t>
            </a:r>
            <a:r>
              <a:rPr sz="1600" spc="-45" dirty="0">
                <a:latin typeface="+mj-lt"/>
                <a:cs typeface="Arial"/>
              </a:rPr>
              <a:t> </a:t>
            </a:r>
            <a:r>
              <a:rPr sz="1600" b="1" spc="-105" dirty="0">
                <a:latin typeface="+mj-lt"/>
                <a:cs typeface="Calibri"/>
              </a:rPr>
              <a:t>15</a:t>
            </a:r>
            <a:r>
              <a:rPr sz="1600" b="1" spc="15" dirty="0">
                <a:latin typeface="+mj-lt"/>
                <a:cs typeface="Calibri"/>
              </a:rPr>
              <a:t> </a:t>
            </a:r>
            <a:r>
              <a:rPr sz="1600" b="1" spc="60" dirty="0">
                <a:latin typeface="+mj-lt"/>
                <a:cs typeface="Calibri"/>
              </a:rPr>
              <a:t>000</a:t>
            </a:r>
            <a:r>
              <a:rPr sz="1600" b="1" spc="15" dirty="0">
                <a:latin typeface="+mj-lt"/>
                <a:cs typeface="Calibri"/>
              </a:rPr>
              <a:t> </a:t>
            </a:r>
            <a:r>
              <a:rPr sz="1600" b="1" spc="-5" dirty="0">
                <a:latin typeface="+mj-lt"/>
                <a:cs typeface="Calibri"/>
              </a:rPr>
              <a:t>€/5</a:t>
            </a:r>
            <a:r>
              <a:rPr sz="1600" b="1" spc="15" dirty="0">
                <a:latin typeface="+mj-lt"/>
                <a:cs typeface="Calibri"/>
              </a:rPr>
              <a:t> </a:t>
            </a:r>
            <a:r>
              <a:rPr sz="1600" b="1" spc="-5" dirty="0">
                <a:latin typeface="+mj-lt"/>
                <a:cs typeface="Calibri"/>
              </a:rPr>
              <a:t>év</a:t>
            </a:r>
            <a:r>
              <a:rPr sz="1600" spc="-50" dirty="0">
                <a:latin typeface="+mj-lt"/>
                <a:cs typeface="Arial"/>
              </a:rPr>
              <a:t>.</a:t>
            </a:r>
            <a:endParaRPr sz="1600" dirty="0">
              <a:latin typeface="+mj-lt"/>
              <a:cs typeface="Arial"/>
            </a:endParaRPr>
          </a:p>
          <a:p>
            <a:pPr marL="12700" marR="5080">
              <a:spcBef>
                <a:spcPts val="70"/>
              </a:spcBef>
            </a:pPr>
            <a:r>
              <a:rPr sz="1600" spc="-60" dirty="0">
                <a:latin typeface="+mj-lt"/>
                <a:cs typeface="Arial"/>
              </a:rPr>
              <a:t>A</a:t>
            </a:r>
            <a:r>
              <a:rPr sz="1600" spc="55" dirty="0">
                <a:latin typeface="+mj-lt"/>
                <a:cs typeface="Arial"/>
              </a:rPr>
              <a:t> </a:t>
            </a:r>
            <a:r>
              <a:rPr sz="1600" spc="-40" dirty="0">
                <a:latin typeface="+mj-lt"/>
                <a:cs typeface="Arial"/>
              </a:rPr>
              <a:t>támog</a:t>
            </a:r>
            <a:r>
              <a:rPr sz="1600" spc="-45" dirty="0">
                <a:latin typeface="+mj-lt"/>
                <a:cs typeface="Arial"/>
              </a:rPr>
              <a:t>atás</a:t>
            </a:r>
            <a:r>
              <a:rPr sz="1600" spc="55" dirty="0">
                <a:latin typeface="+mj-lt"/>
                <a:cs typeface="Arial"/>
              </a:rPr>
              <a:t> </a:t>
            </a:r>
            <a:r>
              <a:rPr sz="1600" b="1" spc="20" dirty="0">
                <a:latin typeface="+mj-lt"/>
                <a:cs typeface="Calibri"/>
              </a:rPr>
              <a:t>két</a:t>
            </a:r>
            <a:r>
              <a:rPr sz="1600" b="1" spc="114" dirty="0">
                <a:latin typeface="+mj-lt"/>
                <a:cs typeface="Calibri"/>
              </a:rPr>
              <a:t> </a:t>
            </a:r>
            <a:r>
              <a:rPr sz="1600" b="1" dirty="0">
                <a:latin typeface="+mj-lt"/>
                <a:cs typeface="Calibri"/>
              </a:rPr>
              <a:t>r</a:t>
            </a:r>
            <a:r>
              <a:rPr sz="1600" b="1" spc="10" dirty="0">
                <a:latin typeface="+mj-lt"/>
                <a:cs typeface="Calibri"/>
              </a:rPr>
              <a:t>észletben</a:t>
            </a:r>
            <a:r>
              <a:rPr sz="1600" b="1" spc="114" dirty="0">
                <a:latin typeface="+mj-lt"/>
                <a:cs typeface="Calibri"/>
              </a:rPr>
              <a:t> </a:t>
            </a:r>
            <a:r>
              <a:rPr sz="1600" b="1" spc="-60" dirty="0">
                <a:latin typeface="+mj-lt"/>
                <a:cs typeface="Calibri"/>
              </a:rPr>
              <a:t>(75</a:t>
            </a:r>
            <a:r>
              <a:rPr sz="1600" b="1" spc="114" dirty="0">
                <a:latin typeface="+mj-lt"/>
                <a:cs typeface="Calibri"/>
              </a:rPr>
              <a:t> </a:t>
            </a:r>
            <a:r>
              <a:rPr sz="1600" b="1" spc="40" dirty="0">
                <a:latin typeface="+mj-lt"/>
                <a:cs typeface="Calibri"/>
              </a:rPr>
              <a:t>%</a:t>
            </a:r>
            <a:r>
              <a:rPr sz="1600" b="1" spc="114" dirty="0">
                <a:latin typeface="+mj-lt"/>
                <a:cs typeface="Calibri"/>
              </a:rPr>
              <a:t> </a:t>
            </a:r>
            <a:r>
              <a:rPr sz="1600" b="1" spc="15" dirty="0">
                <a:latin typeface="+mj-lt"/>
                <a:cs typeface="Calibri"/>
              </a:rPr>
              <a:t>–</a:t>
            </a:r>
            <a:r>
              <a:rPr sz="1600" b="1" spc="114" dirty="0">
                <a:latin typeface="+mj-lt"/>
                <a:cs typeface="Calibri"/>
              </a:rPr>
              <a:t> </a:t>
            </a:r>
            <a:r>
              <a:rPr sz="1600" b="1" spc="-80" dirty="0">
                <a:latin typeface="+mj-lt"/>
                <a:cs typeface="Calibri"/>
              </a:rPr>
              <a:t>25</a:t>
            </a:r>
            <a:r>
              <a:rPr sz="1600" b="1" spc="114" dirty="0">
                <a:latin typeface="+mj-lt"/>
                <a:cs typeface="Calibri"/>
              </a:rPr>
              <a:t> </a:t>
            </a:r>
            <a:r>
              <a:rPr sz="1600" b="1" spc="10" dirty="0">
                <a:latin typeface="+mj-lt"/>
                <a:cs typeface="Calibri"/>
              </a:rPr>
              <a:t>%)</a:t>
            </a:r>
            <a:r>
              <a:rPr sz="1600" b="1" spc="114" dirty="0">
                <a:latin typeface="+mj-lt"/>
                <a:cs typeface="Calibri"/>
              </a:rPr>
              <a:t> </a:t>
            </a:r>
            <a:r>
              <a:rPr sz="1600" spc="-45" dirty="0">
                <a:latin typeface="+mj-lt"/>
                <a:cs typeface="Arial"/>
              </a:rPr>
              <a:t>igén</a:t>
            </a:r>
            <a:r>
              <a:rPr sz="1600" spc="-60" dirty="0">
                <a:latin typeface="+mj-lt"/>
                <a:cs typeface="Arial"/>
              </a:rPr>
              <a:t>y</a:t>
            </a:r>
            <a:r>
              <a:rPr sz="1600" spc="-25" dirty="0">
                <a:latin typeface="+mj-lt"/>
                <a:cs typeface="Arial"/>
              </a:rPr>
              <a:t>elhető.</a:t>
            </a:r>
            <a:r>
              <a:rPr sz="1600" spc="55" dirty="0">
                <a:latin typeface="+mj-lt"/>
                <a:cs typeface="Arial"/>
              </a:rPr>
              <a:t> </a:t>
            </a:r>
            <a:r>
              <a:rPr sz="1600" spc="-60" dirty="0">
                <a:latin typeface="+mj-lt"/>
                <a:cs typeface="Arial"/>
              </a:rPr>
              <a:t>A</a:t>
            </a:r>
            <a:r>
              <a:rPr sz="1600" spc="55" dirty="0">
                <a:latin typeface="+mj-lt"/>
                <a:cs typeface="Arial"/>
              </a:rPr>
              <a:t> </a:t>
            </a:r>
            <a:r>
              <a:rPr sz="1600" spc="-50" dirty="0">
                <a:latin typeface="+mj-lt"/>
                <a:cs typeface="Arial"/>
              </a:rPr>
              <a:t>második</a:t>
            </a:r>
            <a:r>
              <a:rPr sz="1600" spc="55" dirty="0">
                <a:latin typeface="+mj-lt"/>
                <a:cs typeface="Arial"/>
              </a:rPr>
              <a:t> </a:t>
            </a:r>
            <a:r>
              <a:rPr sz="1600" spc="-10" dirty="0">
                <a:latin typeface="+mj-lt"/>
                <a:cs typeface="Arial"/>
              </a:rPr>
              <a:t>r</a:t>
            </a:r>
            <a:r>
              <a:rPr sz="1600" spc="-45" dirty="0">
                <a:latin typeface="+mj-lt"/>
                <a:cs typeface="Arial"/>
              </a:rPr>
              <a:t>észlet</a:t>
            </a:r>
            <a:r>
              <a:rPr sz="1600" spc="55" dirty="0">
                <a:latin typeface="+mj-lt"/>
                <a:cs typeface="Arial"/>
              </a:rPr>
              <a:t> </a:t>
            </a:r>
            <a:r>
              <a:rPr sz="1600" spc="-55" dirty="0">
                <a:latin typeface="+mj-lt"/>
                <a:cs typeface="Arial"/>
              </a:rPr>
              <a:t>igénylése</a:t>
            </a:r>
            <a:r>
              <a:rPr sz="1600" spc="55" dirty="0">
                <a:latin typeface="+mj-lt"/>
                <a:cs typeface="Arial"/>
              </a:rPr>
              <a:t> </a:t>
            </a:r>
            <a:r>
              <a:rPr sz="1600" spc="-90" dirty="0">
                <a:latin typeface="+mj-lt"/>
                <a:cs typeface="Arial"/>
              </a:rPr>
              <a:t>az</a:t>
            </a:r>
            <a:r>
              <a:rPr sz="1600" spc="55" dirty="0">
                <a:latin typeface="+mj-lt"/>
                <a:cs typeface="Arial"/>
              </a:rPr>
              <a:t> </a:t>
            </a:r>
            <a:r>
              <a:rPr sz="1600" spc="-55" dirty="0">
                <a:latin typeface="+mj-lt"/>
                <a:cs typeface="Arial"/>
              </a:rPr>
              <a:t>első</a:t>
            </a:r>
            <a:r>
              <a:rPr sz="1600" spc="55" dirty="0">
                <a:latin typeface="+mj-lt"/>
                <a:cs typeface="Arial"/>
              </a:rPr>
              <a:t> </a:t>
            </a:r>
            <a:r>
              <a:rPr sz="1600" spc="-10" dirty="0">
                <a:latin typeface="+mj-lt"/>
                <a:cs typeface="Arial"/>
              </a:rPr>
              <a:t>r</a:t>
            </a:r>
            <a:r>
              <a:rPr sz="1600" spc="-45" dirty="0">
                <a:latin typeface="+mj-lt"/>
                <a:cs typeface="Arial"/>
              </a:rPr>
              <a:t>észlet</a:t>
            </a:r>
            <a:r>
              <a:rPr sz="1600" spc="55" dirty="0">
                <a:latin typeface="+mj-lt"/>
                <a:cs typeface="Arial"/>
              </a:rPr>
              <a:t> </a:t>
            </a:r>
            <a:r>
              <a:rPr sz="1600" spc="-40" dirty="0">
                <a:latin typeface="+mj-lt"/>
                <a:cs typeface="Arial"/>
              </a:rPr>
              <a:t>igénylését</a:t>
            </a:r>
            <a:r>
              <a:rPr sz="1600" spc="-25" dirty="0">
                <a:latin typeface="+mj-lt"/>
                <a:cs typeface="Arial"/>
              </a:rPr>
              <a:t> </a:t>
            </a:r>
            <a:r>
              <a:rPr sz="1600" spc="-60" dirty="0">
                <a:latin typeface="+mj-lt"/>
                <a:cs typeface="Arial"/>
              </a:rPr>
              <a:t>k</a:t>
            </a:r>
            <a:r>
              <a:rPr sz="1600" spc="-45" dirty="0">
                <a:latin typeface="+mj-lt"/>
                <a:cs typeface="Arial"/>
              </a:rPr>
              <a:t>öv</a:t>
            </a:r>
            <a:r>
              <a:rPr sz="1600" spc="-5" dirty="0">
                <a:latin typeface="+mj-lt"/>
                <a:cs typeface="Arial"/>
              </a:rPr>
              <a:t>ető</a:t>
            </a:r>
            <a:r>
              <a:rPr sz="1600" spc="-45" dirty="0">
                <a:latin typeface="+mj-lt"/>
                <a:cs typeface="Arial"/>
              </a:rPr>
              <a:t> </a:t>
            </a:r>
            <a:r>
              <a:rPr sz="1600" spc="-120" dirty="0">
                <a:latin typeface="+mj-lt"/>
                <a:cs typeface="Arial"/>
              </a:rPr>
              <a:t>36</a:t>
            </a:r>
            <a:r>
              <a:rPr sz="1600" spc="-45" dirty="0">
                <a:latin typeface="+mj-lt"/>
                <a:cs typeface="Arial"/>
              </a:rPr>
              <a:t> </a:t>
            </a:r>
            <a:r>
              <a:rPr sz="1600" spc="-50" dirty="0">
                <a:latin typeface="+mj-lt"/>
                <a:cs typeface="Arial"/>
              </a:rPr>
              <a:t>hónap</a:t>
            </a:r>
            <a:r>
              <a:rPr sz="1600" spc="-45" dirty="0">
                <a:latin typeface="+mj-lt"/>
                <a:cs typeface="Arial"/>
              </a:rPr>
              <a:t> </a:t>
            </a:r>
            <a:r>
              <a:rPr sz="1600" spc="-20" dirty="0">
                <a:latin typeface="+mj-lt"/>
                <a:cs typeface="Arial"/>
              </a:rPr>
              <a:t>után</a:t>
            </a:r>
            <a:r>
              <a:rPr sz="1600" spc="-45" dirty="0">
                <a:latin typeface="+mj-lt"/>
                <a:cs typeface="Arial"/>
              </a:rPr>
              <a:t> </a:t>
            </a:r>
            <a:r>
              <a:rPr sz="1600" spc="-60" dirty="0">
                <a:latin typeface="+mj-lt"/>
                <a:cs typeface="Arial"/>
              </a:rPr>
              <a:t>lehetséges,</a:t>
            </a:r>
            <a:r>
              <a:rPr sz="1600" spc="-45" dirty="0">
                <a:latin typeface="+mj-lt"/>
                <a:cs typeface="Arial"/>
              </a:rPr>
              <a:t> </a:t>
            </a:r>
            <a:r>
              <a:rPr sz="1600" spc="-90" dirty="0">
                <a:latin typeface="+mj-lt"/>
                <a:cs typeface="Arial"/>
              </a:rPr>
              <a:t>az</a:t>
            </a:r>
            <a:r>
              <a:rPr sz="1600" spc="-45" dirty="0">
                <a:latin typeface="+mj-lt"/>
                <a:cs typeface="Arial"/>
              </a:rPr>
              <a:t> </a:t>
            </a:r>
            <a:r>
              <a:rPr sz="1600" spc="-15" dirty="0">
                <a:latin typeface="+mj-lt"/>
                <a:cs typeface="Arial"/>
              </a:rPr>
              <a:t>üzleti</a:t>
            </a:r>
            <a:r>
              <a:rPr sz="1600" spc="-45" dirty="0">
                <a:latin typeface="+mj-lt"/>
                <a:cs typeface="Arial"/>
              </a:rPr>
              <a:t> </a:t>
            </a:r>
            <a:r>
              <a:rPr sz="1600" spc="-30" dirty="0">
                <a:latin typeface="+mj-lt"/>
                <a:cs typeface="Arial"/>
              </a:rPr>
              <a:t>tervnek</a:t>
            </a:r>
            <a:r>
              <a:rPr sz="1600" spc="-45" dirty="0">
                <a:latin typeface="+mj-lt"/>
                <a:cs typeface="Arial"/>
              </a:rPr>
              <a:t> </a:t>
            </a:r>
            <a:r>
              <a:rPr sz="1600" spc="-35" dirty="0">
                <a:latin typeface="+mj-lt"/>
                <a:cs typeface="Arial"/>
              </a:rPr>
              <a:t>meg</a:t>
            </a:r>
            <a:r>
              <a:rPr sz="1600" spc="-25" dirty="0">
                <a:latin typeface="+mj-lt"/>
                <a:cs typeface="Arial"/>
              </a:rPr>
              <a:t>f</a:t>
            </a:r>
            <a:r>
              <a:rPr sz="1600" spc="-35" dirty="0">
                <a:latin typeface="+mj-lt"/>
                <a:cs typeface="Arial"/>
              </a:rPr>
              <a:t>elelő</a:t>
            </a:r>
            <a:r>
              <a:rPr sz="1600" spc="-45" dirty="0">
                <a:latin typeface="+mj-lt"/>
                <a:cs typeface="Arial"/>
              </a:rPr>
              <a:t> </a:t>
            </a:r>
            <a:r>
              <a:rPr sz="1600" spc="-35" dirty="0">
                <a:latin typeface="+mj-lt"/>
                <a:cs typeface="Arial"/>
              </a:rPr>
              <a:t>teljesítés</a:t>
            </a:r>
            <a:r>
              <a:rPr sz="1600" spc="-45" dirty="0">
                <a:latin typeface="+mj-lt"/>
                <a:cs typeface="Arial"/>
              </a:rPr>
              <a:t> </a:t>
            </a:r>
            <a:r>
              <a:rPr sz="1600" spc="-50" dirty="0">
                <a:latin typeface="+mj-lt"/>
                <a:cs typeface="Arial"/>
              </a:rPr>
              <a:t>alapján.</a:t>
            </a:r>
            <a:endParaRPr sz="1600" dirty="0">
              <a:latin typeface="+mj-lt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000" dirty="0">
              <a:latin typeface="Times New Roman"/>
              <a:cs typeface="Times New Roman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774865" cy="6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09392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85192" y="260648"/>
            <a:ext cx="8229600" cy="432048"/>
          </a:xfrm>
        </p:spPr>
        <p:txBody>
          <a:bodyPr>
            <a:normAutofit fontScale="90000"/>
          </a:bodyPr>
          <a:lstStyle/>
          <a:p>
            <a:r>
              <a:rPr lang="hu-HU" dirty="0" smtClean="0"/>
              <a:t>Vidéki térségek 2.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971600" y="692696"/>
            <a:ext cx="7056784" cy="50405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hu-HU" dirty="0" smtClean="0"/>
              <a:t>Nem mezőgazdasági tevékenység elindítása (6.2.1.)</a:t>
            </a:r>
          </a:p>
          <a:p>
            <a:pPr marL="0" indent="0">
              <a:buNone/>
            </a:pPr>
            <a:endParaRPr lang="hu-HU" dirty="0"/>
          </a:p>
        </p:txBody>
      </p:sp>
      <p:sp>
        <p:nvSpPr>
          <p:cNvPr id="4" name="object 34"/>
          <p:cNvSpPr txBox="1"/>
          <p:nvPr/>
        </p:nvSpPr>
        <p:spPr>
          <a:xfrm>
            <a:off x="179512" y="1098451"/>
            <a:ext cx="8640960" cy="54476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just">
              <a:lnSpc>
                <a:spcPts val="1395"/>
              </a:lnSpc>
            </a:pPr>
            <a:r>
              <a:rPr sz="1200" b="1" spc="150" dirty="0">
                <a:solidFill>
                  <a:srgbClr val="275BA7"/>
                </a:solidFill>
                <a:latin typeface="Calibri"/>
                <a:cs typeface="Calibri"/>
              </a:rPr>
              <a:t>MI</a:t>
            </a:r>
            <a:r>
              <a:rPr sz="1200" b="1" spc="80" dirty="0">
                <a:solidFill>
                  <a:srgbClr val="275BA7"/>
                </a:solidFill>
                <a:latin typeface="Calibri"/>
                <a:cs typeface="Calibri"/>
              </a:rPr>
              <a:t>T</a:t>
            </a:r>
            <a:r>
              <a:rPr sz="1200" b="1" spc="45" dirty="0">
                <a:solidFill>
                  <a:srgbClr val="275BA7"/>
                </a:solidFill>
                <a:latin typeface="Calibri"/>
                <a:cs typeface="Calibri"/>
              </a:rPr>
              <a:t> </a:t>
            </a:r>
            <a:r>
              <a:rPr sz="1200" b="1" spc="110" dirty="0">
                <a:solidFill>
                  <a:srgbClr val="275BA7"/>
                </a:solidFill>
                <a:latin typeface="Calibri"/>
                <a:cs typeface="Calibri"/>
              </a:rPr>
              <a:t>T</a:t>
            </a:r>
            <a:r>
              <a:rPr sz="1200" b="1" spc="114" dirty="0">
                <a:solidFill>
                  <a:srgbClr val="275BA7"/>
                </a:solidFill>
                <a:latin typeface="Calibri"/>
                <a:cs typeface="Calibri"/>
              </a:rPr>
              <a:t>Á</a:t>
            </a:r>
            <a:r>
              <a:rPr sz="1200" b="1" spc="125" dirty="0">
                <a:solidFill>
                  <a:srgbClr val="275BA7"/>
                </a:solidFill>
                <a:latin typeface="Calibri"/>
                <a:cs typeface="Calibri"/>
              </a:rPr>
              <a:t>M</a:t>
            </a:r>
            <a:r>
              <a:rPr sz="1200" b="1" spc="100" dirty="0">
                <a:solidFill>
                  <a:srgbClr val="275BA7"/>
                </a:solidFill>
                <a:latin typeface="Calibri"/>
                <a:cs typeface="Calibri"/>
              </a:rPr>
              <a:t>O</a:t>
            </a:r>
            <a:r>
              <a:rPr sz="1200" b="1" spc="75" dirty="0">
                <a:solidFill>
                  <a:srgbClr val="275BA7"/>
                </a:solidFill>
                <a:latin typeface="Calibri"/>
                <a:cs typeface="Calibri"/>
              </a:rPr>
              <a:t>G</a:t>
            </a:r>
            <a:r>
              <a:rPr sz="1200" b="1" spc="90" dirty="0">
                <a:solidFill>
                  <a:srgbClr val="275BA7"/>
                </a:solidFill>
                <a:latin typeface="Calibri"/>
                <a:cs typeface="Calibri"/>
              </a:rPr>
              <a:t>A</a:t>
            </a:r>
            <a:r>
              <a:rPr sz="1200" b="1" spc="70" dirty="0">
                <a:solidFill>
                  <a:srgbClr val="275BA7"/>
                </a:solidFill>
                <a:latin typeface="Calibri"/>
                <a:cs typeface="Calibri"/>
              </a:rPr>
              <a:t>T</a:t>
            </a:r>
            <a:r>
              <a:rPr sz="1200" b="1" spc="70" dirty="0" smtClean="0">
                <a:solidFill>
                  <a:srgbClr val="275BA7"/>
                </a:solidFill>
                <a:latin typeface="Calibri"/>
                <a:cs typeface="Calibri"/>
              </a:rPr>
              <a:t>?</a:t>
            </a:r>
            <a:endParaRPr lang="hu-HU" sz="1200" b="1" spc="70" dirty="0" smtClean="0">
              <a:solidFill>
                <a:srgbClr val="275BA7"/>
              </a:solidFill>
              <a:latin typeface="Calibri"/>
              <a:cs typeface="Calibri"/>
            </a:endParaRPr>
          </a:p>
          <a:p>
            <a:pPr marL="12700" algn="just">
              <a:lnSpc>
                <a:spcPts val="1395"/>
              </a:lnSpc>
            </a:pPr>
            <a:endParaRPr lang="hu-HU" sz="1200" b="1" spc="70" dirty="0" smtClean="0">
              <a:solidFill>
                <a:srgbClr val="275BA7"/>
              </a:solidFill>
              <a:latin typeface="Calibri"/>
              <a:cs typeface="Calibri"/>
            </a:endParaRPr>
          </a:p>
          <a:p>
            <a:pPr marL="12700"/>
            <a:r>
              <a:rPr lang="hu-HU" sz="1600" spc="-60" dirty="0" smtClean="0">
                <a:latin typeface="+mj-lt"/>
                <a:cs typeface="Arial"/>
              </a:rPr>
              <a:t>A</a:t>
            </a:r>
            <a:r>
              <a:rPr lang="hu-HU" sz="1600" spc="-45" dirty="0" smtClean="0">
                <a:latin typeface="+mj-lt"/>
                <a:cs typeface="Arial"/>
              </a:rPr>
              <a:t> </a:t>
            </a:r>
            <a:r>
              <a:rPr lang="hu-HU" sz="1600" b="1" spc="5" dirty="0">
                <a:latin typeface="+mj-lt"/>
                <a:cs typeface="Calibri"/>
              </a:rPr>
              <a:t>vidéki</a:t>
            </a:r>
            <a:r>
              <a:rPr lang="hu-HU" sz="1600" b="1" spc="15" dirty="0">
                <a:latin typeface="+mj-lt"/>
                <a:cs typeface="Calibri"/>
              </a:rPr>
              <a:t> </a:t>
            </a:r>
            <a:r>
              <a:rPr lang="hu-HU" sz="1600" b="1" spc="10" dirty="0" smtClean="0">
                <a:latin typeface="+mj-lt"/>
                <a:cs typeface="Calibri"/>
              </a:rPr>
              <a:t>térségekben </a:t>
            </a:r>
            <a:r>
              <a:rPr lang="hu-HU" sz="1600" spc="-40" dirty="0" smtClean="0">
                <a:latin typeface="+mj-lt"/>
                <a:cs typeface="Arial"/>
              </a:rPr>
              <a:t>mű</a:t>
            </a:r>
            <a:r>
              <a:rPr lang="hu-HU" sz="1600" spc="-55" dirty="0" smtClean="0">
                <a:latin typeface="+mj-lt"/>
                <a:cs typeface="Arial"/>
              </a:rPr>
              <a:t>k</a:t>
            </a:r>
            <a:r>
              <a:rPr lang="hu-HU" sz="1600" spc="-30" dirty="0" smtClean="0">
                <a:latin typeface="+mj-lt"/>
                <a:cs typeface="Arial"/>
              </a:rPr>
              <a:t>ödő</a:t>
            </a:r>
            <a:r>
              <a:rPr lang="hu-HU" sz="1600" spc="-85" dirty="0" smtClean="0">
                <a:latin typeface="+mj-lt"/>
                <a:cs typeface="Arial"/>
              </a:rPr>
              <a:t> </a:t>
            </a:r>
            <a:r>
              <a:rPr lang="hu-HU" sz="1600" spc="-70" dirty="0" smtClean="0">
                <a:latin typeface="+mj-lt"/>
                <a:cs typeface="Arial"/>
              </a:rPr>
              <a:t>me</a:t>
            </a:r>
            <a:r>
              <a:rPr lang="hu-HU" sz="1600" spc="-60" dirty="0" smtClean="0">
                <a:latin typeface="+mj-lt"/>
                <a:cs typeface="Arial"/>
              </a:rPr>
              <a:t>z</a:t>
            </a:r>
            <a:r>
              <a:rPr lang="hu-HU" sz="1600" spc="-70" dirty="0" smtClean="0">
                <a:latin typeface="+mj-lt"/>
                <a:cs typeface="Arial"/>
              </a:rPr>
              <a:t>őgazdasági</a:t>
            </a:r>
            <a:r>
              <a:rPr lang="hu-HU" sz="1600" spc="-85" dirty="0" smtClean="0">
                <a:latin typeface="+mj-lt"/>
                <a:cs typeface="Arial"/>
              </a:rPr>
              <a:t> </a:t>
            </a:r>
            <a:r>
              <a:rPr lang="hu-HU" sz="1600" spc="-20" dirty="0" smtClean="0">
                <a:latin typeface="+mj-lt"/>
                <a:cs typeface="Arial"/>
              </a:rPr>
              <a:t>termelők</a:t>
            </a:r>
            <a:r>
              <a:rPr lang="hu-HU" sz="1600" spc="-85" dirty="0" smtClean="0">
                <a:latin typeface="+mj-lt"/>
                <a:cs typeface="Arial"/>
              </a:rPr>
              <a:t> </a:t>
            </a:r>
            <a:r>
              <a:rPr lang="hu-HU" sz="1600" spc="-50" dirty="0" smtClean="0">
                <a:latin typeface="+mj-lt"/>
                <a:cs typeface="Arial"/>
              </a:rPr>
              <a:t>nem</a:t>
            </a:r>
            <a:r>
              <a:rPr lang="hu-HU" sz="1600" spc="-85" dirty="0" smtClean="0">
                <a:latin typeface="+mj-lt"/>
                <a:cs typeface="Arial"/>
              </a:rPr>
              <a:t> </a:t>
            </a:r>
            <a:r>
              <a:rPr lang="hu-HU" sz="1600" spc="-70" dirty="0" smtClean="0">
                <a:latin typeface="+mj-lt"/>
                <a:cs typeface="Arial"/>
              </a:rPr>
              <a:t>me</a:t>
            </a:r>
            <a:r>
              <a:rPr lang="hu-HU" sz="1600" spc="-60" dirty="0" smtClean="0">
                <a:latin typeface="+mj-lt"/>
                <a:cs typeface="Arial"/>
              </a:rPr>
              <a:t>z</a:t>
            </a:r>
            <a:r>
              <a:rPr lang="hu-HU" sz="1600" spc="-70" dirty="0" smtClean="0">
                <a:latin typeface="+mj-lt"/>
                <a:cs typeface="Arial"/>
              </a:rPr>
              <a:t>őgazdasági</a:t>
            </a:r>
            <a:r>
              <a:rPr lang="hu-HU" sz="1600" spc="-85" dirty="0" smtClean="0">
                <a:latin typeface="+mj-lt"/>
                <a:cs typeface="Arial"/>
              </a:rPr>
              <a:t> </a:t>
            </a:r>
            <a:r>
              <a:rPr lang="hu-HU" sz="1600" spc="-15" dirty="0" smtClean="0">
                <a:latin typeface="+mj-lt"/>
                <a:cs typeface="Arial"/>
              </a:rPr>
              <a:t>te</a:t>
            </a:r>
            <a:r>
              <a:rPr lang="hu-HU" sz="1600" spc="-20" dirty="0" smtClean="0">
                <a:latin typeface="+mj-lt"/>
                <a:cs typeface="Arial"/>
              </a:rPr>
              <a:t>v</a:t>
            </a:r>
            <a:r>
              <a:rPr lang="hu-HU" sz="1600" spc="-60" dirty="0" smtClean="0">
                <a:latin typeface="+mj-lt"/>
                <a:cs typeface="Arial"/>
              </a:rPr>
              <a:t>é</a:t>
            </a:r>
            <a:r>
              <a:rPr lang="hu-HU" sz="1600" spc="-80" dirty="0" smtClean="0">
                <a:latin typeface="+mj-lt"/>
                <a:cs typeface="Arial"/>
              </a:rPr>
              <a:t>k</a:t>
            </a:r>
            <a:r>
              <a:rPr lang="hu-HU" sz="1600" spc="-70" dirty="0" smtClean="0">
                <a:latin typeface="+mj-lt"/>
                <a:cs typeface="Arial"/>
              </a:rPr>
              <a:t>enységének</a:t>
            </a:r>
            <a:r>
              <a:rPr lang="hu-HU" sz="1600" spc="-85" dirty="0" smtClean="0">
                <a:latin typeface="+mj-lt"/>
                <a:cs typeface="Arial"/>
              </a:rPr>
              <a:t> </a:t>
            </a:r>
            <a:r>
              <a:rPr lang="hu-HU" sz="1600" spc="-20" dirty="0" smtClean="0">
                <a:latin typeface="+mj-lt"/>
                <a:cs typeface="Arial"/>
              </a:rPr>
              <a:t>indítá</a:t>
            </a:r>
            <a:r>
              <a:rPr lang="hu-HU" sz="1600" spc="-110" dirty="0" smtClean="0">
                <a:latin typeface="+mj-lt"/>
                <a:cs typeface="Arial"/>
              </a:rPr>
              <a:t>s</a:t>
            </a:r>
            <a:r>
              <a:rPr lang="hu-HU" sz="1600" spc="-125" dirty="0" smtClean="0">
                <a:latin typeface="+mj-lt"/>
                <a:cs typeface="Arial"/>
              </a:rPr>
              <a:t>á</a:t>
            </a:r>
            <a:r>
              <a:rPr lang="hu-HU" sz="1600" spc="20" dirty="0" smtClean="0">
                <a:latin typeface="+mj-lt"/>
                <a:cs typeface="Arial"/>
              </a:rPr>
              <a:t>t,</a:t>
            </a:r>
            <a:r>
              <a:rPr lang="hu-HU" sz="1600" spc="-45" dirty="0" smtClean="0">
                <a:latin typeface="+mj-lt"/>
                <a:cs typeface="Arial"/>
              </a:rPr>
              <a:t> </a:t>
            </a:r>
            <a:r>
              <a:rPr lang="hu-HU" sz="1600" spc="-90" dirty="0" smtClean="0">
                <a:latin typeface="+mj-lt"/>
                <a:cs typeface="Arial"/>
              </a:rPr>
              <a:t>azaz</a:t>
            </a:r>
            <a:r>
              <a:rPr lang="hu-HU" sz="1600" spc="-45" dirty="0" smtClean="0">
                <a:latin typeface="+mj-lt"/>
                <a:cs typeface="Arial"/>
              </a:rPr>
              <a:t> </a:t>
            </a:r>
            <a:r>
              <a:rPr lang="hu-HU" sz="1600" spc="-100" dirty="0" smtClean="0">
                <a:latin typeface="+mj-lt"/>
                <a:cs typeface="Arial"/>
              </a:rPr>
              <a:t>a</a:t>
            </a:r>
            <a:r>
              <a:rPr lang="hu-HU" sz="1600" spc="-45" dirty="0" smtClean="0">
                <a:latin typeface="+mj-lt"/>
                <a:cs typeface="Arial"/>
              </a:rPr>
              <a:t> </a:t>
            </a:r>
            <a:r>
              <a:rPr lang="hu-HU" sz="1600" b="1" spc="15" dirty="0">
                <a:latin typeface="+mj-lt"/>
                <a:cs typeface="Calibri"/>
              </a:rPr>
              <a:t>te</a:t>
            </a:r>
            <a:r>
              <a:rPr lang="hu-HU" sz="1600" b="1" spc="10" dirty="0">
                <a:latin typeface="+mj-lt"/>
                <a:cs typeface="Calibri"/>
              </a:rPr>
              <a:t>v</a:t>
            </a:r>
            <a:r>
              <a:rPr lang="hu-HU" sz="1600" b="1" spc="15" dirty="0">
                <a:latin typeface="+mj-lt"/>
                <a:cs typeface="Calibri"/>
              </a:rPr>
              <a:t>é</a:t>
            </a:r>
            <a:r>
              <a:rPr lang="hu-HU" sz="1600" b="1" spc="-10" dirty="0">
                <a:latin typeface="+mj-lt"/>
                <a:cs typeface="Calibri"/>
              </a:rPr>
              <a:t>k</a:t>
            </a:r>
            <a:r>
              <a:rPr lang="hu-HU" sz="1600" b="1" spc="5" dirty="0">
                <a:latin typeface="+mj-lt"/>
                <a:cs typeface="Calibri"/>
              </a:rPr>
              <a:t>enység</a:t>
            </a:r>
            <a:r>
              <a:rPr lang="hu-HU" sz="1600" b="1" spc="15" dirty="0">
                <a:latin typeface="+mj-lt"/>
                <a:cs typeface="Calibri"/>
              </a:rPr>
              <a:t> </a:t>
            </a:r>
            <a:r>
              <a:rPr lang="hu-HU" sz="1600" b="1" dirty="0">
                <a:latin typeface="+mj-lt"/>
                <a:cs typeface="Calibri"/>
              </a:rPr>
              <a:t>div</a:t>
            </a:r>
            <a:r>
              <a:rPr lang="hu-HU" sz="1600" b="1" spc="20" dirty="0">
                <a:latin typeface="+mj-lt"/>
                <a:cs typeface="Calibri"/>
              </a:rPr>
              <a:t>erzifikációt</a:t>
            </a:r>
            <a:r>
              <a:rPr lang="hu-HU" sz="1600" spc="-15" dirty="0" smtClean="0">
                <a:latin typeface="+mj-lt"/>
                <a:cs typeface="Arial"/>
              </a:rPr>
              <a:t>;</a:t>
            </a:r>
            <a:endParaRPr lang="hu-HU" sz="1600" dirty="0" smtClean="0">
              <a:latin typeface="+mj-lt"/>
              <a:cs typeface="Arial"/>
            </a:endParaRPr>
          </a:p>
          <a:p>
            <a:pPr marL="120014" marR="5080" indent="-107314">
              <a:spcBef>
                <a:spcPts val="70"/>
              </a:spcBef>
              <a:buFont typeface="Wingdings"/>
              <a:buChar char=""/>
              <a:tabLst>
                <a:tab pos="120650" algn="l"/>
              </a:tabLst>
            </a:pPr>
            <a:r>
              <a:rPr lang="hu-HU" sz="1600" spc="-70" dirty="0" smtClean="0">
                <a:latin typeface="+mj-lt"/>
                <a:cs typeface="Arial"/>
              </a:rPr>
              <a:t>egy</a:t>
            </a:r>
            <a:r>
              <a:rPr lang="hu-HU" sz="1600" spc="-60" dirty="0" smtClean="0">
                <a:latin typeface="+mj-lt"/>
                <a:cs typeface="Arial"/>
              </a:rPr>
              <a:t>éb</a:t>
            </a:r>
            <a:r>
              <a:rPr lang="hu-HU" sz="1600" spc="15" dirty="0" smtClean="0">
                <a:latin typeface="+mj-lt"/>
                <a:cs typeface="Arial"/>
              </a:rPr>
              <a:t> </a:t>
            </a:r>
            <a:r>
              <a:rPr lang="hu-HU" sz="1600" spc="-30" dirty="0" smtClean="0">
                <a:latin typeface="+mj-lt"/>
                <a:cs typeface="Arial"/>
              </a:rPr>
              <a:t>helyi</a:t>
            </a:r>
            <a:r>
              <a:rPr lang="hu-HU" sz="1600" spc="15" dirty="0" smtClean="0">
                <a:latin typeface="+mj-lt"/>
                <a:cs typeface="Arial"/>
              </a:rPr>
              <a:t> </a:t>
            </a:r>
            <a:r>
              <a:rPr lang="hu-HU" sz="1600" spc="-55" dirty="0" smtClean="0">
                <a:latin typeface="+mj-lt"/>
                <a:cs typeface="Arial"/>
              </a:rPr>
              <a:t>szükséglete</a:t>
            </a:r>
            <a:r>
              <a:rPr lang="hu-HU" sz="1600" spc="-80" dirty="0" smtClean="0">
                <a:latin typeface="+mj-lt"/>
                <a:cs typeface="Arial"/>
              </a:rPr>
              <a:t>k</a:t>
            </a:r>
            <a:r>
              <a:rPr lang="hu-HU" sz="1600" spc="5" dirty="0" smtClean="0">
                <a:latin typeface="+mj-lt"/>
                <a:cs typeface="Arial"/>
              </a:rPr>
              <a:t>et</a:t>
            </a:r>
            <a:r>
              <a:rPr lang="hu-HU" sz="1600" spc="15" dirty="0" smtClean="0">
                <a:latin typeface="+mj-lt"/>
                <a:cs typeface="Arial"/>
              </a:rPr>
              <a:t> </a:t>
            </a:r>
            <a:r>
              <a:rPr lang="hu-HU" sz="1600" spc="-55" dirty="0" smtClean="0">
                <a:latin typeface="+mj-lt"/>
                <a:cs typeface="Arial"/>
              </a:rPr>
              <a:t>kis</a:t>
            </a:r>
            <a:r>
              <a:rPr lang="hu-HU" sz="1600" spc="-75" dirty="0" smtClean="0">
                <a:latin typeface="+mj-lt"/>
                <a:cs typeface="Arial"/>
              </a:rPr>
              <a:t>z</a:t>
            </a:r>
            <a:r>
              <a:rPr lang="hu-HU" sz="1600" spc="-35" dirty="0" smtClean="0">
                <a:latin typeface="+mj-lt"/>
                <a:cs typeface="Arial"/>
              </a:rPr>
              <a:t>olgáló</a:t>
            </a:r>
            <a:r>
              <a:rPr lang="hu-HU" sz="1600" spc="15" dirty="0" smtClean="0">
                <a:latin typeface="+mj-lt"/>
                <a:cs typeface="Arial"/>
              </a:rPr>
              <a:t> </a:t>
            </a:r>
            <a:r>
              <a:rPr lang="hu-HU" sz="1600" b="1" spc="5" dirty="0">
                <a:latin typeface="+mj-lt"/>
                <a:cs typeface="Calibri"/>
              </a:rPr>
              <a:t>árutermel</a:t>
            </a:r>
            <a:r>
              <a:rPr lang="hu-HU" sz="1600" b="1" spc="-15" dirty="0">
                <a:latin typeface="+mj-lt"/>
                <a:cs typeface="Calibri"/>
              </a:rPr>
              <a:t>ő</a:t>
            </a:r>
            <a:r>
              <a:rPr lang="hu-HU" sz="1600" b="1" spc="10" dirty="0">
                <a:latin typeface="+mj-lt"/>
                <a:cs typeface="Calibri"/>
              </a:rPr>
              <a:t>/</a:t>
            </a:r>
            <a:r>
              <a:rPr lang="hu-HU" sz="1600" b="1" spc="35" dirty="0">
                <a:latin typeface="+mj-lt"/>
                <a:cs typeface="Calibri"/>
              </a:rPr>
              <a:t>s</a:t>
            </a:r>
            <a:r>
              <a:rPr lang="hu-HU" sz="1600" b="1" spc="25" dirty="0">
                <a:latin typeface="+mj-lt"/>
                <a:cs typeface="Calibri"/>
              </a:rPr>
              <a:t>z</a:t>
            </a:r>
            <a:r>
              <a:rPr lang="hu-HU" sz="1600" b="1" spc="15" dirty="0">
                <a:latin typeface="+mj-lt"/>
                <a:cs typeface="Calibri"/>
              </a:rPr>
              <a:t>olgálta</a:t>
            </a:r>
            <a:r>
              <a:rPr lang="hu-HU" sz="1600" b="1" spc="40" dirty="0">
                <a:latin typeface="+mj-lt"/>
                <a:cs typeface="Calibri"/>
              </a:rPr>
              <a:t>tó</a:t>
            </a:r>
            <a:r>
              <a:rPr lang="hu-HU" sz="1600" b="1" spc="75" dirty="0">
                <a:latin typeface="+mj-lt"/>
                <a:cs typeface="Calibri"/>
              </a:rPr>
              <a:t> </a:t>
            </a:r>
            <a:r>
              <a:rPr lang="hu-HU" sz="1600" b="1" spc="15" dirty="0" err="1" smtClean="0">
                <a:latin typeface="+mj-lt"/>
                <a:cs typeface="Calibri"/>
              </a:rPr>
              <a:t>mik</a:t>
            </a:r>
            <a:r>
              <a:rPr lang="hu-HU" sz="1600" b="1" dirty="0" err="1" smtClean="0">
                <a:latin typeface="+mj-lt"/>
                <a:cs typeface="Calibri"/>
              </a:rPr>
              <a:t>r</a:t>
            </a:r>
            <a:r>
              <a:rPr lang="hu-HU" sz="1600" b="1" spc="15" dirty="0" err="1" smtClean="0">
                <a:latin typeface="+mj-lt"/>
                <a:cs typeface="Calibri"/>
              </a:rPr>
              <a:t>ovállal</a:t>
            </a:r>
            <a:r>
              <a:rPr lang="hu-HU" sz="1600" b="1" spc="-5" dirty="0" err="1" smtClean="0">
                <a:latin typeface="+mj-lt"/>
                <a:cs typeface="Calibri"/>
              </a:rPr>
              <a:t>k</a:t>
            </a:r>
            <a:r>
              <a:rPr lang="hu-HU" sz="1600" b="1" spc="20" dirty="0" err="1" smtClean="0">
                <a:latin typeface="+mj-lt"/>
                <a:cs typeface="Calibri"/>
              </a:rPr>
              <a:t>o</a:t>
            </a:r>
            <a:r>
              <a:rPr lang="hu-HU" sz="1600" b="1" spc="25" dirty="0" err="1" smtClean="0">
                <a:latin typeface="+mj-lt"/>
                <a:cs typeface="Calibri"/>
              </a:rPr>
              <a:t>zások</a:t>
            </a:r>
            <a:r>
              <a:rPr lang="hu-HU" sz="1600" b="1" spc="15" dirty="0" smtClean="0">
                <a:latin typeface="+mj-lt"/>
                <a:cs typeface="Calibri"/>
              </a:rPr>
              <a:t> </a:t>
            </a:r>
            <a:r>
              <a:rPr lang="hu-HU" sz="1600" b="1" spc="10" dirty="0">
                <a:latin typeface="+mj-lt"/>
                <a:cs typeface="Calibri"/>
              </a:rPr>
              <a:t>indítás</a:t>
            </a:r>
            <a:r>
              <a:rPr lang="hu-HU" sz="1600" b="1" spc="5" dirty="0">
                <a:latin typeface="+mj-lt"/>
                <a:cs typeface="Calibri"/>
              </a:rPr>
              <a:t>á</a:t>
            </a:r>
            <a:r>
              <a:rPr lang="hu-HU" sz="1600" b="1" spc="20" dirty="0">
                <a:latin typeface="+mj-lt"/>
                <a:cs typeface="Calibri"/>
              </a:rPr>
              <a:t>t</a:t>
            </a:r>
            <a:r>
              <a:rPr lang="hu-HU" sz="1600" b="1" spc="20" dirty="0" smtClean="0">
                <a:latin typeface="+mj-lt"/>
                <a:cs typeface="Calibri"/>
              </a:rPr>
              <a:t>.</a:t>
            </a:r>
            <a:endParaRPr lang="hu-HU" sz="1600" b="1" spc="10" dirty="0" smtClean="0">
              <a:latin typeface="+mj-lt"/>
              <a:cs typeface="Calibri"/>
            </a:endParaRPr>
          </a:p>
          <a:p>
            <a:pPr marL="12700" marR="5080" algn="just">
              <a:lnSpc>
                <a:spcPts val="1300"/>
              </a:lnSpc>
              <a:spcBef>
                <a:spcPts val="65"/>
              </a:spcBef>
            </a:pPr>
            <a:endParaRPr sz="1400" dirty="0">
              <a:latin typeface="+mj-lt"/>
              <a:cs typeface="Times New Roman"/>
            </a:endParaRPr>
          </a:p>
          <a:p>
            <a:pPr marL="12700" algn="just">
              <a:lnSpc>
                <a:spcPts val="1395"/>
              </a:lnSpc>
            </a:pPr>
            <a:r>
              <a:rPr sz="1200" b="1" spc="175" dirty="0">
                <a:solidFill>
                  <a:srgbClr val="275BA7"/>
                </a:solidFill>
                <a:latin typeface="Calibri"/>
                <a:cs typeface="Calibri"/>
              </a:rPr>
              <a:t>KI</a:t>
            </a:r>
            <a:r>
              <a:rPr sz="1200" b="1" spc="150" dirty="0">
                <a:solidFill>
                  <a:srgbClr val="275BA7"/>
                </a:solidFill>
                <a:latin typeface="Calibri"/>
                <a:cs typeface="Calibri"/>
              </a:rPr>
              <a:t>T</a:t>
            </a:r>
            <a:r>
              <a:rPr sz="1200" b="1" spc="45" dirty="0">
                <a:solidFill>
                  <a:srgbClr val="275BA7"/>
                </a:solidFill>
                <a:latin typeface="Calibri"/>
                <a:cs typeface="Calibri"/>
              </a:rPr>
              <a:t> </a:t>
            </a:r>
            <a:r>
              <a:rPr sz="1200" b="1" spc="110" dirty="0">
                <a:solidFill>
                  <a:srgbClr val="275BA7"/>
                </a:solidFill>
                <a:latin typeface="Calibri"/>
                <a:cs typeface="Calibri"/>
              </a:rPr>
              <a:t>T</a:t>
            </a:r>
            <a:r>
              <a:rPr sz="1200" b="1" spc="114" dirty="0">
                <a:solidFill>
                  <a:srgbClr val="275BA7"/>
                </a:solidFill>
                <a:latin typeface="Calibri"/>
                <a:cs typeface="Calibri"/>
              </a:rPr>
              <a:t>Á</a:t>
            </a:r>
            <a:r>
              <a:rPr sz="1200" b="1" spc="125" dirty="0">
                <a:solidFill>
                  <a:srgbClr val="275BA7"/>
                </a:solidFill>
                <a:latin typeface="Calibri"/>
                <a:cs typeface="Calibri"/>
              </a:rPr>
              <a:t>M</a:t>
            </a:r>
            <a:r>
              <a:rPr sz="1200" b="1" spc="100" dirty="0">
                <a:solidFill>
                  <a:srgbClr val="275BA7"/>
                </a:solidFill>
                <a:latin typeface="Calibri"/>
                <a:cs typeface="Calibri"/>
              </a:rPr>
              <a:t>O</a:t>
            </a:r>
            <a:r>
              <a:rPr sz="1200" b="1" spc="75" dirty="0">
                <a:solidFill>
                  <a:srgbClr val="275BA7"/>
                </a:solidFill>
                <a:latin typeface="Calibri"/>
                <a:cs typeface="Calibri"/>
              </a:rPr>
              <a:t>G</a:t>
            </a:r>
            <a:r>
              <a:rPr sz="1200" b="1" spc="90" dirty="0">
                <a:solidFill>
                  <a:srgbClr val="275BA7"/>
                </a:solidFill>
                <a:latin typeface="Calibri"/>
                <a:cs typeface="Calibri"/>
              </a:rPr>
              <a:t>A</a:t>
            </a:r>
            <a:r>
              <a:rPr sz="1200" b="1" spc="70" dirty="0">
                <a:solidFill>
                  <a:srgbClr val="275BA7"/>
                </a:solidFill>
                <a:latin typeface="Calibri"/>
                <a:cs typeface="Calibri"/>
              </a:rPr>
              <a:t>T</a:t>
            </a:r>
            <a:r>
              <a:rPr sz="1200" b="1" spc="70" dirty="0" smtClean="0">
                <a:solidFill>
                  <a:srgbClr val="275BA7"/>
                </a:solidFill>
                <a:latin typeface="Calibri"/>
                <a:cs typeface="Calibri"/>
              </a:rPr>
              <a:t>?</a:t>
            </a:r>
            <a:endParaRPr lang="hu-HU" sz="1200" b="1" spc="70" dirty="0" smtClean="0">
              <a:solidFill>
                <a:srgbClr val="275BA7"/>
              </a:solidFill>
              <a:latin typeface="Calibri"/>
              <a:cs typeface="Calibri"/>
            </a:endParaRPr>
          </a:p>
          <a:p>
            <a:pPr marL="12700" algn="just">
              <a:lnSpc>
                <a:spcPts val="1395"/>
              </a:lnSpc>
            </a:pPr>
            <a:endParaRPr lang="hu-HU" sz="1200" b="1" spc="70" dirty="0" smtClean="0">
              <a:solidFill>
                <a:srgbClr val="275BA7"/>
              </a:solidFill>
              <a:latin typeface="Calibri"/>
              <a:cs typeface="Calibri"/>
            </a:endParaRPr>
          </a:p>
          <a:p>
            <a:pPr marL="12700" marR="5080" algn="just">
              <a:spcBef>
                <a:spcPts val="65"/>
              </a:spcBef>
            </a:pPr>
            <a:r>
              <a:rPr lang="hu-HU" sz="1600" spc="-10" dirty="0" smtClean="0">
                <a:cs typeface="Arial"/>
              </a:rPr>
              <a:t>1. D</a:t>
            </a:r>
            <a:r>
              <a:rPr lang="hu-HU" sz="1600" spc="-15" dirty="0" smtClean="0">
                <a:cs typeface="Arial"/>
              </a:rPr>
              <a:t>i</a:t>
            </a:r>
            <a:r>
              <a:rPr lang="hu-HU" sz="1600" spc="-35" dirty="0" smtClean="0">
                <a:cs typeface="Arial"/>
              </a:rPr>
              <a:t>v</a:t>
            </a:r>
            <a:r>
              <a:rPr lang="hu-HU" sz="1600" spc="-30" dirty="0" smtClean="0">
                <a:cs typeface="Arial"/>
              </a:rPr>
              <a:t>erzifikáció</a:t>
            </a:r>
            <a:r>
              <a:rPr lang="hu-HU" sz="1600" spc="-65" dirty="0" smtClean="0">
                <a:cs typeface="Arial"/>
              </a:rPr>
              <a:t> </a:t>
            </a:r>
            <a:r>
              <a:rPr lang="hu-HU" sz="1600" spc="-50" dirty="0" smtClean="0">
                <a:cs typeface="Arial"/>
              </a:rPr>
              <a:t>esetén</a:t>
            </a:r>
            <a:r>
              <a:rPr lang="hu-HU" sz="1600" spc="-65" dirty="0" smtClean="0">
                <a:cs typeface="Arial"/>
              </a:rPr>
              <a:t> </a:t>
            </a:r>
            <a:r>
              <a:rPr lang="hu-HU" sz="1600" spc="-100" dirty="0" smtClean="0">
                <a:cs typeface="Arial"/>
              </a:rPr>
              <a:t>a</a:t>
            </a:r>
            <a:r>
              <a:rPr lang="hu-HU" sz="1600" spc="-65" dirty="0" smtClean="0">
                <a:cs typeface="Arial"/>
              </a:rPr>
              <a:t> </a:t>
            </a:r>
            <a:r>
              <a:rPr lang="hu-HU" sz="1600" b="1" spc="15" dirty="0">
                <a:cs typeface="Calibri"/>
              </a:rPr>
              <a:t>mik</a:t>
            </a:r>
            <a:r>
              <a:rPr lang="hu-HU" sz="1600" b="1" dirty="0">
                <a:cs typeface="Calibri"/>
              </a:rPr>
              <a:t>r</a:t>
            </a:r>
            <a:r>
              <a:rPr lang="hu-HU" sz="1600" b="1" spc="15" dirty="0">
                <a:cs typeface="Calibri"/>
              </a:rPr>
              <a:t>o-vállal</a:t>
            </a:r>
            <a:r>
              <a:rPr lang="hu-HU" sz="1600" b="1" spc="-5" dirty="0">
                <a:cs typeface="Calibri"/>
              </a:rPr>
              <a:t>k</a:t>
            </a:r>
            <a:r>
              <a:rPr lang="hu-HU" sz="1600" b="1" spc="10" dirty="0">
                <a:cs typeface="Calibri"/>
              </a:rPr>
              <a:t>o</a:t>
            </a:r>
            <a:r>
              <a:rPr lang="hu-HU" sz="1600" b="1" spc="15" dirty="0">
                <a:cs typeface="Calibri"/>
              </a:rPr>
              <a:t>zásnak</a:t>
            </a:r>
            <a:r>
              <a:rPr lang="hu-HU" sz="1600" b="1" spc="-5" dirty="0">
                <a:cs typeface="Calibri"/>
              </a:rPr>
              <a:t> </a:t>
            </a:r>
            <a:r>
              <a:rPr lang="hu-HU" sz="1600" b="1" spc="5" dirty="0">
                <a:cs typeface="Calibri"/>
              </a:rPr>
              <a:t>minősülő</a:t>
            </a:r>
            <a:r>
              <a:rPr lang="hu-HU" sz="1600" b="1" spc="-5" dirty="0">
                <a:cs typeface="Calibri"/>
              </a:rPr>
              <a:t> </a:t>
            </a:r>
            <a:r>
              <a:rPr lang="hu-HU" sz="1600" b="1" spc="20" dirty="0">
                <a:cs typeface="Calibri"/>
              </a:rPr>
              <a:t>aktív</a:t>
            </a:r>
            <a:r>
              <a:rPr lang="hu-HU" sz="1600" b="1" spc="-5" dirty="0">
                <a:cs typeface="Calibri"/>
              </a:rPr>
              <a:t> </a:t>
            </a:r>
            <a:r>
              <a:rPr lang="hu-HU" sz="1600" b="1" spc="15" dirty="0">
                <a:cs typeface="Calibri"/>
              </a:rPr>
              <a:t>me</a:t>
            </a:r>
            <a:r>
              <a:rPr lang="hu-HU" sz="1600" b="1" dirty="0">
                <a:cs typeface="Calibri"/>
              </a:rPr>
              <a:t>z</a:t>
            </a:r>
            <a:r>
              <a:rPr lang="hu-HU" sz="1600" b="1" spc="30" dirty="0">
                <a:cs typeface="Calibri"/>
              </a:rPr>
              <a:t>őga</a:t>
            </a:r>
            <a:r>
              <a:rPr lang="hu-HU" sz="1600" b="1" spc="20" dirty="0">
                <a:cs typeface="Calibri"/>
              </a:rPr>
              <a:t>z</a:t>
            </a:r>
            <a:r>
              <a:rPr lang="hu-HU" sz="1600" b="1" spc="10" dirty="0">
                <a:cs typeface="Calibri"/>
              </a:rPr>
              <a:t>dasági</a:t>
            </a:r>
            <a:r>
              <a:rPr lang="hu-HU" sz="1600" b="1" spc="-5" dirty="0">
                <a:cs typeface="Calibri"/>
              </a:rPr>
              <a:t> </a:t>
            </a:r>
            <a:r>
              <a:rPr lang="hu-HU" sz="1600" b="1" spc="20" dirty="0" smtClean="0">
                <a:cs typeface="Calibri"/>
              </a:rPr>
              <a:t>te</a:t>
            </a:r>
            <a:r>
              <a:rPr lang="hu-HU" sz="1600" b="1" spc="-20" dirty="0" smtClean="0">
                <a:cs typeface="Calibri"/>
              </a:rPr>
              <a:t>r</a:t>
            </a:r>
            <a:r>
              <a:rPr lang="hu-HU" sz="1600" b="1" spc="15" dirty="0" smtClean="0">
                <a:cs typeface="Calibri"/>
              </a:rPr>
              <a:t>melőt</a:t>
            </a:r>
            <a:r>
              <a:rPr lang="hu-HU" sz="1600" spc="-60" dirty="0" smtClean="0">
                <a:cs typeface="Arial"/>
              </a:rPr>
              <a:t>,</a:t>
            </a:r>
            <a:r>
              <a:rPr lang="hu-HU" sz="1600" spc="-45" dirty="0" smtClean="0">
                <a:cs typeface="Arial"/>
              </a:rPr>
              <a:t> </a:t>
            </a:r>
            <a:endParaRPr lang="hu-HU" sz="1600" dirty="0" smtClean="0">
              <a:cs typeface="Arial"/>
            </a:endParaRPr>
          </a:p>
          <a:p>
            <a:pPr marL="12700" marR="5080" algn="just"/>
            <a:r>
              <a:rPr lang="hu-HU" sz="1600" spc="20" dirty="0" smtClean="0">
                <a:cs typeface="Arial"/>
              </a:rPr>
              <a:t>2. </a:t>
            </a:r>
            <a:r>
              <a:rPr lang="hu-HU" sz="1600" spc="20" dirty="0" err="1" smtClean="0">
                <a:cs typeface="Arial"/>
              </a:rPr>
              <a:t>M</a:t>
            </a:r>
            <a:r>
              <a:rPr lang="hu-HU" sz="1600" spc="-10" dirty="0" err="1" smtClean="0">
                <a:cs typeface="Arial"/>
              </a:rPr>
              <a:t>ik</a:t>
            </a:r>
            <a:r>
              <a:rPr lang="hu-HU" sz="1600" spc="-20" dirty="0" err="1" smtClean="0">
                <a:cs typeface="Arial"/>
              </a:rPr>
              <a:t>r</a:t>
            </a:r>
            <a:r>
              <a:rPr lang="hu-HU" sz="1600" spc="-30" dirty="0" err="1" smtClean="0">
                <a:cs typeface="Arial"/>
              </a:rPr>
              <a:t>o</a:t>
            </a:r>
            <a:r>
              <a:rPr lang="hu-HU" sz="1600" spc="5" dirty="0" err="1" smtClean="0">
                <a:cs typeface="Arial"/>
              </a:rPr>
              <a:t>­</a:t>
            </a:r>
            <a:r>
              <a:rPr lang="hu-HU" sz="1600" spc="-35" dirty="0" err="1" smtClean="0">
                <a:cs typeface="Arial"/>
              </a:rPr>
              <a:t>vállal</a:t>
            </a:r>
            <a:r>
              <a:rPr lang="hu-HU" sz="1600" spc="-75" dirty="0" err="1" smtClean="0">
                <a:cs typeface="Arial"/>
              </a:rPr>
              <a:t>k</a:t>
            </a:r>
            <a:r>
              <a:rPr lang="hu-HU" sz="1600" spc="-40" dirty="0" err="1" smtClean="0">
                <a:cs typeface="Arial"/>
              </a:rPr>
              <a:t>o</a:t>
            </a:r>
            <a:r>
              <a:rPr lang="hu-HU" sz="1600" spc="-100" dirty="0" err="1" smtClean="0">
                <a:cs typeface="Arial"/>
              </a:rPr>
              <a:t>zás</a:t>
            </a:r>
            <a:r>
              <a:rPr lang="hu-HU" sz="1600" spc="60" dirty="0" smtClean="0">
                <a:cs typeface="Arial"/>
              </a:rPr>
              <a:t> </a:t>
            </a:r>
            <a:r>
              <a:rPr lang="hu-HU" sz="1600" spc="-45" dirty="0" smtClean="0">
                <a:cs typeface="Arial"/>
              </a:rPr>
              <a:t>indítása</a:t>
            </a:r>
            <a:r>
              <a:rPr lang="hu-HU" sz="1600" spc="60" dirty="0" smtClean="0">
                <a:cs typeface="Arial"/>
              </a:rPr>
              <a:t> </a:t>
            </a:r>
            <a:r>
              <a:rPr lang="hu-HU" sz="1600" spc="-50" dirty="0" smtClean="0">
                <a:cs typeface="Arial"/>
              </a:rPr>
              <a:t>esetén</a:t>
            </a:r>
            <a:r>
              <a:rPr lang="hu-HU" sz="1600" spc="60" dirty="0" smtClean="0">
                <a:cs typeface="Arial"/>
              </a:rPr>
              <a:t> </a:t>
            </a:r>
            <a:r>
              <a:rPr lang="hu-HU" sz="1600" spc="-100" dirty="0" smtClean="0">
                <a:cs typeface="Arial"/>
              </a:rPr>
              <a:t>a</a:t>
            </a:r>
            <a:r>
              <a:rPr lang="hu-HU" sz="1600" spc="60" dirty="0" smtClean="0">
                <a:cs typeface="Arial"/>
              </a:rPr>
              <a:t> </a:t>
            </a:r>
            <a:r>
              <a:rPr lang="hu-HU" sz="1600" spc="-45" dirty="0" smtClean="0">
                <a:cs typeface="Arial"/>
              </a:rPr>
              <a:t>helyben</a:t>
            </a:r>
            <a:r>
              <a:rPr lang="hu-HU" sz="1600" spc="60" dirty="0" smtClean="0">
                <a:cs typeface="Arial"/>
              </a:rPr>
              <a:t> </a:t>
            </a:r>
            <a:r>
              <a:rPr lang="hu-HU" sz="1600" spc="-40" dirty="0" smtClean="0">
                <a:cs typeface="Arial"/>
              </a:rPr>
              <a:t>la</a:t>
            </a:r>
            <a:r>
              <a:rPr lang="hu-HU" sz="1600" spc="-75" dirty="0" smtClean="0">
                <a:cs typeface="Arial"/>
              </a:rPr>
              <a:t>k</a:t>
            </a:r>
            <a:r>
              <a:rPr lang="hu-HU" sz="1600" spc="-30" dirty="0" smtClean="0">
                <a:cs typeface="Arial"/>
              </a:rPr>
              <a:t>ó</a:t>
            </a:r>
            <a:r>
              <a:rPr lang="hu-HU" sz="1600" spc="60" dirty="0" smtClean="0">
                <a:cs typeface="Arial"/>
              </a:rPr>
              <a:t> </a:t>
            </a:r>
            <a:r>
              <a:rPr lang="hu-HU" sz="1600" b="1" spc="15" dirty="0" smtClean="0">
                <a:cs typeface="Calibri"/>
              </a:rPr>
              <a:t>termés</a:t>
            </a:r>
            <a:r>
              <a:rPr lang="hu-HU" sz="1600" b="1" dirty="0" smtClean="0">
                <a:cs typeface="Calibri"/>
              </a:rPr>
              <a:t>z</a:t>
            </a:r>
            <a:r>
              <a:rPr lang="hu-HU" sz="1600" b="1" spc="10" dirty="0" smtClean="0">
                <a:cs typeface="Calibri"/>
              </a:rPr>
              <a:t>etes</a:t>
            </a:r>
            <a:r>
              <a:rPr lang="hu-HU" sz="1600" b="1" spc="70" dirty="0" smtClean="0">
                <a:cs typeface="Calibri"/>
              </a:rPr>
              <a:t> </a:t>
            </a:r>
            <a:r>
              <a:rPr lang="hu-HU" sz="1600" b="1" spc="35" dirty="0" smtClean="0">
                <a:cs typeface="Calibri"/>
              </a:rPr>
              <a:t>s</a:t>
            </a:r>
            <a:r>
              <a:rPr lang="hu-HU" sz="1600" b="1" spc="25" dirty="0" smtClean="0">
                <a:cs typeface="Calibri"/>
              </a:rPr>
              <a:t>z</a:t>
            </a:r>
            <a:r>
              <a:rPr lang="hu-HU" sz="1600" b="1" spc="5" dirty="0" smtClean="0">
                <a:cs typeface="Calibri"/>
              </a:rPr>
              <a:t>emélyt</a:t>
            </a:r>
            <a:endParaRPr lang="hu-HU" sz="1600" spc="10" dirty="0" smtClean="0">
              <a:cs typeface="Arial"/>
            </a:endParaRPr>
          </a:p>
          <a:p>
            <a:pPr marL="12700" marR="5080" algn="just"/>
            <a:r>
              <a:rPr lang="hu-HU" sz="1600" b="1" spc="-150" dirty="0" smtClean="0">
                <a:cs typeface="Arial"/>
              </a:rPr>
              <a:t>F</a:t>
            </a:r>
            <a:r>
              <a:rPr lang="hu-HU" sz="1600" b="1" spc="90" dirty="0" smtClean="0">
                <a:cs typeface="Arial"/>
              </a:rPr>
              <a:t>e</a:t>
            </a:r>
            <a:r>
              <a:rPr lang="hu-HU" sz="1600" b="1" spc="-30" dirty="0" smtClean="0">
                <a:cs typeface="Arial"/>
              </a:rPr>
              <a:t>l</a:t>
            </a:r>
            <a:r>
              <a:rPr lang="hu-HU" sz="1600" b="1" spc="95" dirty="0" smtClean="0">
                <a:cs typeface="Arial"/>
              </a:rPr>
              <a:t>tétel</a:t>
            </a:r>
            <a:r>
              <a:rPr lang="hu-HU" sz="1600" b="1" spc="-45" dirty="0" smtClean="0">
                <a:cs typeface="Arial"/>
              </a:rPr>
              <a:t> </a:t>
            </a:r>
            <a:r>
              <a:rPr lang="hu-HU" sz="1600" b="1" spc="-100" dirty="0" smtClean="0">
                <a:cs typeface="Arial"/>
              </a:rPr>
              <a:t>a</a:t>
            </a:r>
            <a:r>
              <a:rPr lang="hu-HU" sz="1600" b="1" spc="-45" dirty="0" smtClean="0">
                <a:cs typeface="Arial"/>
              </a:rPr>
              <a:t> </a:t>
            </a:r>
            <a:r>
              <a:rPr lang="hu-HU" sz="1600" b="1" spc="-65" dirty="0" smtClean="0">
                <a:cs typeface="Arial"/>
              </a:rPr>
              <a:t>pályázásh</a:t>
            </a:r>
            <a:r>
              <a:rPr lang="hu-HU" sz="1600" b="1" spc="-80" dirty="0" smtClean="0">
                <a:cs typeface="Arial"/>
              </a:rPr>
              <a:t>o</a:t>
            </a:r>
            <a:r>
              <a:rPr lang="hu-HU" sz="1600" b="1" spc="-45" dirty="0" smtClean="0">
                <a:cs typeface="Arial"/>
              </a:rPr>
              <a:t>z:</a:t>
            </a:r>
            <a:endParaRPr lang="hu-HU" sz="1600" b="1" dirty="0" smtClean="0">
              <a:cs typeface="Arial"/>
            </a:endParaRPr>
          </a:p>
          <a:p>
            <a:pPr marL="174625" marR="5080" indent="-107950" algn="just">
              <a:spcBef>
                <a:spcPts val="70"/>
              </a:spcBef>
              <a:buFont typeface="Wingdings"/>
              <a:buChar char=""/>
              <a:tabLst>
                <a:tab pos="175260" algn="l"/>
              </a:tabLst>
            </a:pPr>
            <a:r>
              <a:rPr lang="hu-HU" sz="1600" spc="-15" dirty="0" smtClean="0">
                <a:cs typeface="Arial"/>
              </a:rPr>
              <a:t>üzleti </a:t>
            </a:r>
            <a:r>
              <a:rPr lang="hu-HU" sz="1600" spc="-10" dirty="0" smtClean="0">
                <a:cs typeface="Arial"/>
              </a:rPr>
              <a:t>terv</a:t>
            </a:r>
            <a:r>
              <a:rPr lang="hu-HU" sz="1600" spc="-15" dirty="0" smtClean="0">
                <a:cs typeface="Arial"/>
              </a:rPr>
              <a:t> </a:t>
            </a:r>
            <a:r>
              <a:rPr lang="hu-HU" sz="1600" spc="-50" dirty="0" smtClean="0">
                <a:cs typeface="Arial"/>
              </a:rPr>
              <a:t>benyújtása,</a:t>
            </a:r>
            <a:r>
              <a:rPr lang="hu-HU" sz="1600" spc="-15" dirty="0" smtClean="0">
                <a:cs typeface="Arial"/>
              </a:rPr>
              <a:t> </a:t>
            </a:r>
          </a:p>
          <a:p>
            <a:pPr marL="66675" marR="5080" algn="just">
              <a:spcBef>
                <a:spcPts val="70"/>
              </a:spcBef>
              <a:tabLst>
                <a:tab pos="175260" algn="l"/>
              </a:tabLst>
            </a:pPr>
            <a:r>
              <a:rPr lang="hu-HU" sz="1600" b="1" spc="85" dirty="0" smtClean="0">
                <a:cs typeface="Calibri"/>
              </a:rPr>
              <a:t>N</a:t>
            </a:r>
            <a:r>
              <a:rPr lang="hu-HU" sz="1600" b="1" spc="-5" dirty="0" smtClean="0">
                <a:cs typeface="Calibri"/>
              </a:rPr>
              <a:t>em</a:t>
            </a:r>
            <a:r>
              <a:rPr lang="hu-HU" sz="1600" b="1" spc="15" dirty="0" smtClean="0">
                <a:cs typeface="Calibri"/>
              </a:rPr>
              <a:t> </a:t>
            </a:r>
            <a:r>
              <a:rPr lang="hu-HU" sz="1600" b="1" spc="20" dirty="0" smtClean="0">
                <a:cs typeface="Calibri"/>
              </a:rPr>
              <a:t>támog</a:t>
            </a:r>
            <a:r>
              <a:rPr lang="hu-HU" sz="1600" b="1" spc="10" dirty="0" smtClean="0">
                <a:cs typeface="Calibri"/>
              </a:rPr>
              <a:t>a</a:t>
            </a:r>
            <a:r>
              <a:rPr lang="hu-HU" sz="1600" b="1" spc="15" dirty="0" smtClean="0">
                <a:cs typeface="Calibri"/>
              </a:rPr>
              <a:t>th</a:t>
            </a:r>
            <a:r>
              <a:rPr lang="hu-HU" sz="1600" b="1" spc="10" dirty="0" smtClean="0">
                <a:cs typeface="Calibri"/>
              </a:rPr>
              <a:t>a</a:t>
            </a:r>
            <a:r>
              <a:rPr lang="hu-HU" sz="1600" b="1" spc="40" dirty="0" smtClean="0">
                <a:cs typeface="Calibri"/>
              </a:rPr>
              <a:t>tók</a:t>
            </a:r>
            <a:endParaRPr lang="hu-HU" sz="1600" dirty="0" smtClean="0">
              <a:cs typeface="Calibri"/>
            </a:endParaRPr>
          </a:p>
          <a:p>
            <a:pPr marL="174625" marR="57785" indent="-107950">
              <a:spcBef>
                <a:spcPts val="70"/>
              </a:spcBef>
              <a:buFont typeface="Wingdings"/>
              <a:buChar char=""/>
              <a:tabLst>
                <a:tab pos="175260" algn="l"/>
              </a:tabLst>
            </a:pPr>
            <a:r>
              <a:rPr lang="hu-HU" sz="1600" spc="-70" dirty="0" smtClean="0">
                <a:cs typeface="Arial"/>
              </a:rPr>
              <a:t>me</a:t>
            </a:r>
            <a:r>
              <a:rPr lang="hu-HU" sz="1600" spc="-60" dirty="0" smtClean="0">
                <a:cs typeface="Arial"/>
              </a:rPr>
              <a:t>z</a:t>
            </a:r>
            <a:r>
              <a:rPr lang="hu-HU" sz="1600" spc="-70" dirty="0" smtClean="0">
                <a:cs typeface="Arial"/>
              </a:rPr>
              <a:t>őgazdasági</a:t>
            </a:r>
            <a:r>
              <a:rPr lang="hu-HU" sz="1600" spc="-45" dirty="0" smtClean="0">
                <a:cs typeface="Arial"/>
              </a:rPr>
              <a:t> </a:t>
            </a:r>
            <a:r>
              <a:rPr lang="hu-HU" sz="1600" spc="-25" dirty="0" smtClean="0">
                <a:cs typeface="Arial"/>
              </a:rPr>
              <a:t>termék</a:t>
            </a:r>
            <a:r>
              <a:rPr lang="hu-HU" sz="1600" spc="-15" dirty="0" smtClean="0">
                <a:cs typeface="Arial"/>
              </a:rPr>
              <a:t> </a:t>
            </a:r>
            <a:r>
              <a:rPr lang="hu-HU" sz="1600" spc="-60" dirty="0" smtClean="0">
                <a:cs typeface="Arial"/>
              </a:rPr>
              <a:t>elsődleges</a:t>
            </a:r>
            <a:r>
              <a:rPr lang="hu-HU" sz="1600" spc="-45" dirty="0" smtClean="0">
                <a:cs typeface="Arial"/>
              </a:rPr>
              <a:t> </a:t>
            </a:r>
            <a:r>
              <a:rPr lang="hu-HU" sz="1600" spc="-55" dirty="0" smtClean="0">
                <a:cs typeface="Arial"/>
              </a:rPr>
              <a:t>(</a:t>
            </a:r>
            <a:r>
              <a:rPr lang="hu-HU" sz="1600" spc="-55" dirty="0" err="1" smtClean="0">
                <a:cs typeface="Arial"/>
              </a:rPr>
              <a:t>Annex</a:t>
            </a:r>
            <a:r>
              <a:rPr lang="hu-HU" sz="1600" spc="-45" dirty="0" smtClean="0">
                <a:cs typeface="Arial"/>
              </a:rPr>
              <a:t> </a:t>
            </a:r>
            <a:r>
              <a:rPr lang="hu-HU" sz="1600" spc="-235" dirty="0" smtClean="0">
                <a:cs typeface="Arial"/>
              </a:rPr>
              <a:t>1</a:t>
            </a:r>
            <a:r>
              <a:rPr lang="hu-HU" sz="1600" spc="-55" dirty="0" smtClean="0">
                <a:cs typeface="Arial"/>
              </a:rPr>
              <a:t>)</a:t>
            </a:r>
            <a:r>
              <a:rPr lang="hu-HU" sz="1600" spc="-50" dirty="0" smtClean="0">
                <a:cs typeface="Arial"/>
              </a:rPr>
              <a:t> </a:t>
            </a:r>
            <a:r>
              <a:rPr lang="hu-HU" sz="1600" spc="45" dirty="0" smtClean="0">
                <a:cs typeface="Arial"/>
              </a:rPr>
              <a:t>f</a:t>
            </a:r>
            <a:r>
              <a:rPr lang="hu-HU" sz="1600" spc="-30" dirty="0" smtClean="0">
                <a:cs typeface="Arial"/>
              </a:rPr>
              <a:t>eldolg</a:t>
            </a:r>
            <a:r>
              <a:rPr lang="hu-HU" sz="1600" spc="-50" dirty="0" smtClean="0">
                <a:cs typeface="Arial"/>
              </a:rPr>
              <a:t>o</a:t>
            </a:r>
            <a:r>
              <a:rPr lang="hu-HU" sz="1600" spc="-85" dirty="0" smtClean="0">
                <a:cs typeface="Arial"/>
              </a:rPr>
              <a:t>zására</a:t>
            </a:r>
            <a:r>
              <a:rPr lang="hu-HU" sz="1600" spc="-45" dirty="0" smtClean="0">
                <a:cs typeface="Arial"/>
              </a:rPr>
              <a:t> </a:t>
            </a:r>
            <a:r>
              <a:rPr lang="hu-HU" sz="1600" spc="-105" dirty="0" smtClean="0">
                <a:cs typeface="Arial"/>
              </a:rPr>
              <a:t>és</a:t>
            </a:r>
            <a:r>
              <a:rPr lang="hu-HU" sz="1600" spc="-45" dirty="0" smtClean="0">
                <a:cs typeface="Arial"/>
              </a:rPr>
              <a:t> </a:t>
            </a:r>
            <a:r>
              <a:rPr lang="hu-HU" sz="1600" spc="-50" dirty="0" smtClean="0">
                <a:cs typeface="Arial"/>
              </a:rPr>
              <a:t>é</a:t>
            </a:r>
            <a:r>
              <a:rPr lang="hu-HU" sz="1600" spc="-65" dirty="0" smtClean="0">
                <a:cs typeface="Arial"/>
              </a:rPr>
              <a:t>r</a:t>
            </a:r>
            <a:r>
              <a:rPr lang="hu-HU" sz="1600" spc="5" dirty="0" smtClean="0">
                <a:cs typeface="Arial"/>
              </a:rPr>
              <a:t>­</a:t>
            </a:r>
            <a:r>
              <a:rPr lang="hu-HU" sz="1600" spc="-5" dirty="0" smtClean="0">
                <a:cs typeface="Arial"/>
              </a:rPr>
              <a:t>té</a:t>
            </a:r>
            <a:r>
              <a:rPr lang="hu-HU" sz="1600" spc="-35" dirty="0" smtClean="0">
                <a:cs typeface="Arial"/>
              </a:rPr>
              <a:t>k</a:t>
            </a:r>
            <a:r>
              <a:rPr lang="hu-HU" sz="1600" spc="-60" dirty="0" smtClean="0">
                <a:cs typeface="Arial"/>
              </a:rPr>
              <a:t>esítésé</a:t>
            </a:r>
            <a:r>
              <a:rPr lang="hu-HU" sz="1600" spc="-55" dirty="0" smtClean="0">
                <a:cs typeface="Arial"/>
              </a:rPr>
              <a:t>r</a:t>
            </a:r>
            <a:r>
              <a:rPr lang="hu-HU" sz="1600" spc="-80" dirty="0" smtClean="0">
                <a:cs typeface="Arial"/>
              </a:rPr>
              <a:t>e</a:t>
            </a:r>
            <a:r>
              <a:rPr lang="hu-HU" sz="1600" spc="-45" dirty="0" smtClean="0">
                <a:cs typeface="Arial"/>
              </a:rPr>
              <a:t> </a:t>
            </a:r>
            <a:r>
              <a:rPr lang="hu-HU" sz="1600" spc="-30" dirty="0" smtClean="0">
                <a:cs typeface="Arial"/>
              </a:rPr>
              <a:t>irányuló</a:t>
            </a:r>
            <a:r>
              <a:rPr lang="hu-HU" sz="1600" spc="-20" dirty="0" smtClean="0">
                <a:cs typeface="Arial"/>
              </a:rPr>
              <a:t> </a:t>
            </a:r>
            <a:r>
              <a:rPr lang="hu-HU" sz="1600" spc="45" dirty="0" smtClean="0">
                <a:cs typeface="Arial"/>
              </a:rPr>
              <a:t>f</a:t>
            </a:r>
            <a:r>
              <a:rPr lang="hu-HU" sz="1600" spc="-50" dirty="0" smtClean="0">
                <a:cs typeface="Arial"/>
              </a:rPr>
              <a:t>ejlesztés.</a:t>
            </a:r>
            <a:endParaRPr lang="hu-HU" sz="1600" dirty="0" smtClean="0">
              <a:cs typeface="Arial"/>
            </a:endParaRPr>
          </a:p>
          <a:p>
            <a:pPr marL="174625" marR="92710" indent="-107950">
              <a:buFont typeface="Wingdings"/>
              <a:buChar char=""/>
              <a:tabLst>
                <a:tab pos="175260" algn="l"/>
              </a:tabLst>
            </a:pPr>
            <a:r>
              <a:rPr lang="hu-HU" sz="1600" spc="-60" dirty="0" smtClean="0">
                <a:cs typeface="Arial"/>
              </a:rPr>
              <a:t>agrá</a:t>
            </a:r>
            <a:r>
              <a:rPr lang="hu-HU" sz="1600" spc="-75" dirty="0" smtClean="0">
                <a:cs typeface="Arial"/>
              </a:rPr>
              <a:t>r</a:t>
            </a:r>
            <a:r>
              <a:rPr lang="hu-HU" sz="1600" spc="5" dirty="0" smtClean="0">
                <a:cs typeface="Arial"/>
              </a:rPr>
              <a:t>­</a:t>
            </a:r>
            <a:r>
              <a:rPr lang="hu-HU" sz="1600" spc="-45" dirty="0" smtClean="0">
                <a:cs typeface="Arial"/>
              </a:rPr>
              <a:t>élelmis</a:t>
            </a:r>
            <a:r>
              <a:rPr lang="hu-HU" sz="1600" spc="-65" dirty="0" smtClean="0">
                <a:cs typeface="Arial"/>
              </a:rPr>
              <a:t>z</a:t>
            </a:r>
            <a:r>
              <a:rPr lang="hu-HU" sz="1600" spc="-40" dirty="0" smtClean="0">
                <a:cs typeface="Arial"/>
              </a:rPr>
              <a:t>er</a:t>
            </a:r>
            <a:r>
              <a:rPr lang="hu-HU" sz="1600" spc="-45" dirty="0" smtClean="0">
                <a:cs typeface="Arial"/>
              </a:rPr>
              <a:t> </a:t>
            </a:r>
            <a:r>
              <a:rPr lang="hu-HU" sz="1600" spc="45" dirty="0" smtClean="0">
                <a:cs typeface="Arial"/>
              </a:rPr>
              <a:t>f</a:t>
            </a:r>
            <a:r>
              <a:rPr lang="hu-HU" sz="1600" spc="-35" dirty="0" smtClean="0">
                <a:cs typeface="Arial"/>
              </a:rPr>
              <a:t>el</a:t>
            </a:r>
            <a:r>
              <a:rPr lang="hu-HU" sz="1600" spc="5" dirty="0" smtClean="0">
                <a:cs typeface="Arial"/>
              </a:rPr>
              <a:t>­</a:t>
            </a:r>
            <a:r>
              <a:rPr lang="hu-HU" sz="1600" spc="-30" dirty="0" smtClean="0">
                <a:cs typeface="Arial"/>
              </a:rPr>
              <a:t>dolg</a:t>
            </a:r>
            <a:r>
              <a:rPr lang="hu-HU" sz="1600" spc="-45" dirty="0" smtClean="0">
                <a:cs typeface="Arial"/>
              </a:rPr>
              <a:t>o</a:t>
            </a:r>
            <a:r>
              <a:rPr lang="hu-HU" sz="1600" spc="-75" dirty="0" smtClean="0">
                <a:cs typeface="Arial"/>
              </a:rPr>
              <a:t>zásh</a:t>
            </a:r>
            <a:r>
              <a:rPr lang="hu-HU" sz="1600" spc="-85" dirty="0" smtClean="0">
                <a:cs typeface="Arial"/>
              </a:rPr>
              <a:t>o</a:t>
            </a:r>
            <a:r>
              <a:rPr lang="hu-HU" sz="1600" spc="-80" dirty="0" smtClean="0">
                <a:cs typeface="Arial"/>
              </a:rPr>
              <a:t>z</a:t>
            </a:r>
            <a:r>
              <a:rPr lang="hu-HU" sz="1600" spc="-45" dirty="0" smtClean="0">
                <a:cs typeface="Arial"/>
              </a:rPr>
              <a:t> </a:t>
            </a:r>
            <a:r>
              <a:rPr lang="hu-HU" sz="1600" spc="-60" dirty="0" smtClean="0">
                <a:cs typeface="Arial"/>
              </a:rPr>
              <a:t>k</a:t>
            </a:r>
            <a:r>
              <a:rPr lang="hu-HU" sz="1600" spc="-5" dirty="0" smtClean="0">
                <a:cs typeface="Arial"/>
              </a:rPr>
              <a:t>ötődő </a:t>
            </a:r>
            <a:r>
              <a:rPr lang="hu-HU" sz="1600" spc="-35" dirty="0" smtClean="0">
                <a:cs typeface="Arial"/>
              </a:rPr>
              <a:t>energetikai</a:t>
            </a:r>
            <a:r>
              <a:rPr lang="hu-HU" sz="1600" spc="-45" dirty="0" smtClean="0">
                <a:cs typeface="Arial"/>
              </a:rPr>
              <a:t> </a:t>
            </a:r>
            <a:r>
              <a:rPr lang="hu-HU" sz="1600" spc="-20" dirty="0" smtClean="0">
                <a:cs typeface="Arial"/>
              </a:rPr>
              <a:t>termel</a:t>
            </a:r>
            <a:r>
              <a:rPr lang="hu-HU" sz="1600" spc="-40" dirty="0" smtClean="0">
                <a:cs typeface="Arial"/>
              </a:rPr>
              <a:t>ő</a:t>
            </a:r>
            <a:r>
              <a:rPr lang="hu-HU" sz="1600" spc="204" dirty="0" smtClean="0">
                <a:cs typeface="Arial"/>
              </a:rPr>
              <a:t>/</a:t>
            </a:r>
            <a:r>
              <a:rPr lang="hu-HU" sz="1600" spc="-35" dirty="0" smtClean="0">
                <a:cs typeface="Arial"/>
              </a:rPr>
              <a:t>megújuló</a:t>
            </a:r>
            <a:r>
              <a:rPr lang="hu-HU" sz="1600" spc="-45" dirty="0" smtClean="0">
                <a:cs typeface="Arial"/>
              </a:rPr>
              <a:t> </a:t>
            </a:r>
            <a:r>
              <a:rPr lang="hu-HU" sz="1600" spc="-50" dirty="0" smtClean="0">
                <a:cs typeface="Arial"/>
              </a:rPr>
              <a:t>energia</a:t>
            </a:r>
            <a:r>
              <a:rPr lang="hu-HU" sz="1600" spc="-45" dirty="0" smtClean="0">
                <a:cs typeface="Arial"/>
              </a:rPr>
              <a:t> </a:t>
            </a:r>
            <a:r>
              <a:rPr lang="hu-HU" sz="1600" spc="5" dirty="0" smtClean="0">
                <a:cs typeface="Arial"/>
              </a:rPr>
              <a:t>te</a:t>
            </a:r>
            <a:r>
              <a:rPr lang="hu-HU" sz="1600" spc="-30" dirty="0" smtClean="0">
                <a:cs typeface="Arial"/>
              </a:rPr>
              <a:t>r</a:t>
            </a:r>
            <a:r>
              <a:rPr lang="hu-HU" sz="1600" spc="5" dirty="0" smtClean="0">
                <a:cs typeface="Arial"/>
              </a:rPr>
              <a:t>­</a:t>
            </a:r>
            <a:r>
              <a:rPr lang="hu-HU" sz="1600" spc="-55" dirty="0" smtClean="0">
                <a:cs typeface="Arial"/>
              </a:rPr>
              <a:t>melés</a:t>
            </a:r>
            <a:r>
              <a:rPr lang="hu-HU" sz="1600" spc="-45" dirty="0" smtClean="0">
                <a:cs typeface="Arial"/>
              </a:rPr>
              <a:t>r</a:t>
            </a:r>
            <a:r>
              <a:rPr lang="hu-HU" sz="1600" spc="-80" dirty="0" smtClean="0">
                <a:cs typeface="Arial"/>
              </a:rPr>
              <a:t>e</a:t>
            </a:r>
            <a:r>
              <a:rPr lang="hu-HU" sz="1600" spc="-45" dirty="0" smtClean="0">
                <a:cs typeface="Arial"/>
              </a:rPr>
              <a:t> </a:t>
            </a:r>
            <a:r>
              <a:rPr lang="hu-HU" sz="1600" spc="-30" dirty="0" smtClean="0">
                <a:cs typeface="Arial"/>
              </a:rPr>
              <a:t>irányuló</a:t>
            </a:r>
            <a:r>
              <a:rPr lang="hu-HU" sz="1600" spc="-45" dirty="0" smtClean="0">
                <a:cs typeface="Arial"/>
              </a:rPr>
              <a:t> </a:t>
            </a:r>
            <a:r>
              <a:rPr lang="hu-HU" sz="1600" spc="-40" dirty="0" smtClean="0">
                <a:cs typeface="Arial"/>
              </a:rPr>
              <a:t>beru</a:t>
            </a:r>
            <a:r>
              <a:rPr lang="hu-HU" sz="1600" spc="5" dirty="0" smtClean="0">
                <a:cs typeface="Arial"/>
              </a:rPr>
              <a:t>­</a:t>
            </a:r>
            <a:r>
              <a:rPr lang="hu-HU" sz="1600" spc="-80" dirty="0" smtClean="0">
                <a:cs typeface="Arial"/>
              </a:rPr>
              <a:t>házás.</a:t>
            </a:r>
            <a:endParaRPr sz="1600" dirty="0">
              <a:cs typeface="Calibri"/>
            </a:endParaRPr>
          </a:p>
          <a:p>
            <a:pPr marL="12700" marR="5715">
              <a:lnSpc>
                <a:spcPts val="1300"/>
              </a:lnSpc>
              <a:spcBef>
                <a:spcPts val="70"/>
              </a:spcBef>
            </a:pPr>
            <a:endParaRPr sz="950" dirty="0">
              <a:latin typeface="Times New Roman"/>
              <a:cs typeface="Times New Roman"/>
            </a:endParaRPr>
          </a:p>
          <a:p>
            <a:pPr marL="12700" algn="just">
              <a:lnSpc>
                <a:spcPts val="1395"/>
              </a:lnSpc>
            </a:pPr>
            <a:r>
              <a:rPr sz="1200" b="1" spc="200" dirty="0">
                <a:solidFill>
                  <a:srgbClr val="275BA7"/>
                </a:solidFill>
                <a:latin typeface="Calibri"/>
                <a:cs typeface="Calibri"/>
              </a:rPr>
              <a:t>H</a:t>
            </a:r>
            <a:r>
              <a:rPr sz="1200" b="1" spc="100" dirty="0">
                <a:solidFill>
                  <a:srgbClr val="275BA7"/>
                </a:solidFill>
                <a:latin typeface="Calibri"/>
                <a:cs typeface="Calibri"/>
              </a:rPr>
              <a:t>O</a:t>
            </a:r>
            <a:r>
              <a:rPr sz="1200" b="1" spc="85" dirty="0">
                <a:solidFill>
                  <a:srgbClr val="275BA7"/>
                </a:solidFill>
                <a:latin typeface="Calibri"/>
                <a:cs typeface="Calibri"/>
              </a:rPr>
              <a:t>G</a:t>
            </a:r>
            <a:r>
              <a:rPr sz="1200" b="1" spc="120" dirty="0">
                <a:solidFill>
                  <a:srgbClr val="275BA7"/>
                </a:solidFill>
                <a:latin typeface="Calibri"/>
                <a:cs typeface="Calibri"/>
              </a:rPr>
              <a:t>Y</a:t>
            </a:r>
            <a:r>
              <a:rPr sz="1200" b="1" spc="160" dirty="0">
                <a:solidFill>
                  <a:srgbClr val="275BA7"/>
                </a:solidFill>
                <a:latin typeface="Calibri"/>
                <a:cs typeface="Calibri"/>
              </a:rPr>
              <a:t>A</a:t>
            </a:r>
            <a:r>
              <a:rPr sz="1200" b="1" spc="105" dirty="0">
                <a:solidFill>
                  <a:srgbClr val="275BA7"/>
                </a:solidFill>
                <a:latin typeface="Calibri"/>
                <a:cs typeface="Calibri"/>
              </a:rPr>
              <a:t>N</a:t>
            </a:r>
            <a:r>
              <a:rPr sz="1200" b="1" spc="75" dirty="0">
                <a:solidFill>
                  <a:srgbClr val="275BA7"/>
                </a:solidFill>
                <a:latin typeface="Calibri"/>
                <a:cs typeface="Calibri"/>
              </a:rPr>
              <a:t> </a:t>
            </a:r>
            <a:r>
              <a:rPr sz="1200" b="1" spc="110" dirty="0">
                <a:solidFill>
                  <a:srgbClr val="275BA7"/>
                </a:solidFill>
                <a:latin typeface="Calibri"/>
                <a:cs typeface="Calibri"/>
              </a:rPr>
              <a:t>T</a:t>
            </a:r>
            <a:r>
              <a:rPr sz="1200" b="1" spc="114" dirty="0">
                <a:solidFill>
                  <a:srgbClr val="275BA7"/>
                </a:solidFill>
                <a:latin typeface="Calibri"/>
                <a:cs typeface="Calibri"/>
              </a:rPr>
              <a:t>Á</a:t>
            </a:r>
            <a:r>
              <a:rPr sz="1200" b="1" spc="125" dirty="0">
                <a:solidFill>
                  <a:srgbClr val="275BA7"/>
                </a:solidFill>
                <a:latin typeface="Calibri"/>
                <a:cs typeface="Calibri"/>
              </a:rPr>
              <a:t>M</a:t>
            </a:r>
            <a:r>
              <a:rPr sz="1200" b="1" spc="100" dirty="0">
                <a:solidFill>
                  <a:srgbClr val="275BA7"/>
                </a:solidFill>
                <a:latin typeface="Calibri"/>
                <a:cs typeface="Calibri"/>
              </a:rPr>
              <a:t>O</a:t>
            </a:r>
            <a:r>
              <a:rPr sz="1200" b="1" spc="75" dirty="0">
                <a:solidFill>
                  <a:srgbClr val="275BA7"/>
                </a:solidFill>
                <a:latin typeface="Calibri"/>
                <a:cs typeface="Calibri"/>
              </a:rPr>
              <a:t>G</a:t>
            </a:r>
            <a:r>
              <a:rPr sz="1200" b="1" spc="90" dirty="0">
                <a:solidFill>
                  <a:srgbClr val="275BA7"/>
                </a:solidFill>
                <a:latin typeface="Calibri"/>
                <a:cs typeface="Calibri"/>
              </a:rPr>
              <a:t>A</a:t>
            </a:r>
            <a:r>
              <a:rPr sz="1200" b="1" spc="70" dirty="0">
                <a:solidFill>
                  <a:srgbClr val="275BA7"/>
                </a:solidFill>
                <a:latin typeface="Calibri"/>
                <a:cs typeface="Calibri"/>
              </a:rPr>
              <a:t>T</a:t>
            </a:r>
            <a:r>
              <a:rPr sz="1200" b="1" spc="70" dirty="0" smtClean="0">
                <a:solidFill>
                  <a:srgbClr val="275BA7"/>
                </a:solidFill>
                <a:latin typeface="Calibri"/>
                <a:cs typeface="Calibri"/>
              </a:rPr>
              <a:t>?</a:t>
            </a:r>
            <a:endParaRPr lang="hu-HU" sz="1200" b="1" spc="70" dirty="0" smtClean="0">
              <a:solidFill>
                <a:srgbClr val="275BA7"/>
              </a:solidFill>
              <a:latin typeface="Calibri"/>
              <a:cs typeface="Calibri"/>
            </a:endParaRPr>
          </a:p>
          <a:p>
            <a:pPr marL="12700" algn="just"/>
            <a:r>
              <a:rPr lang="hu-HU" sz="1600" spc="70" dirty="0" smtClean="0">
                <a:cs typeface="Calibri"/>
              </a:rPr>
              <a:t>átalány</a:t>
            </a:r>
          </a:p>
          <a:p>
            <a:pPr>
              <a:lnSpc>
                <a:spcPct val="100000"/>
              </a:lnSpc>
              <a:spcBef>
                <a:spcPts val="52"/>
              </a:spcBef>
            </a:pPr>
            <a:endParaRPr lang="hu-HU" sz="1000" dirty="0" smtClean="0">
              <a:latin typeface="Times New Roman"/>
              <a:cs typeface="Times New Roman"/>
            </a:endParaRPr>
          </a:p>
          <a:p>
            <a:pPr marL="12700">
              <a:lnSpc>
                <a:spcPts val="1395"/>
              </a:lnSpc>
            </a:pPr>
            <a:r>
              <a:rPr lang="hu-HU" sz="1200" b="1" spc="175" dirty="0">
                <a:solidFill>
                  <a:srgbClr val="275BA7"/>
                </a:solidFill>
                <a:cs typeface="Calibri"/>
              </a:rPr>
              <a:t>MENNYIVE</a:t>
            </a:r>
            <a:r>
              <a:rPr lang="hu-HU" sz="1200" b="1" spc="85" dirty="0">
                <a:solidFill>
                  <a:srgbClr val="275BA7"/>
                </a:solidFill>
                <a:cs typeface="Calibri"/>
              </a:rPr>
              <a:t>L</a:t>
            </a:r>
            <a:r>
              <a:rPr lang="hu-HU" sz="1200" b="1" spc="45" dirty="0">
                <a:solidFill>
                  <a:srgbClr val="275BA7"/>
                </a:solidFill>
                <a:cs typeface="Calibri"/>
              </a:rPr>
              <a:t> </a:t>
            </a:r>
            <a:r>
              <a:rPr lang="hu-HU" sz="1200" b="1" spc="110" dirty="0">
                <a:solidFill>
                  <a:srgbClr val="275BA7"/>
                </a:solidFill>
                <a:cs typeface="Calibri"/>
              </a:rPr>
              <a:t>T</a:t>
            </a:r>
            <a:r>
              <a:rPr lang="hu-HU" sz="1200" b="1" spc="114" dirty="0">
                <a:solidFill>
                  <a:srgbClr val="275BA7"/>
                </a:solidFill>
                <a:cs typeface="Calibri"/>
              </a:rPr>
              <a:t>Á</a:t>
            </a:r>
            <a:r>
              <a:rPr lang="hu-HU" sz="1200" b="1" spc="125" dirty="0">
                <a:solidFill>
                  <a:srgbClr val="275BA7"/>
                </a:solidFill>
                <a:cs typeface="Calibri"/>
              </a:rPr>
              <a:t>M</a:t>
            </a:r>
            <a:r>
              <a:rPr lang="hu-HU" sz="1200" b="1" spc="100" dirty="0">
                <a:solidFill>
                  <a:srgbClr val="275BA7"/>
                </a:solidFill>
                <a:cs typeface="Calibri"/>
              </a:rPr>
              <a:t>O</a:t>
            </a:r>
            <a:r>
              <a:rPr lang="hu-HU" sz="1200" b="1" spc="75" dirty="0">
                <a:solidFill>
                  <a:srgbClr val="275BA7"/>
                </a:solidFill>
                <a:cs typeface="Calibri"/>
              </a:rPr>
              <a:t>G</a:t>
            </a:r>
            <a:r>
              <a:rPr lang="hu-HU" sz="1200" b="1" spc="90" dirty="0">
                <a:solidFill>
                  <a:srgbClr val="275BA7"/>
                </a:solidFill>
                <a:cs typeface="Calibri"/>
              </a:rPr>
              <a:t>A</a:t>
            </a:r>
            <a:r>
              <a:rPr lang="hu-HU" sz="1200" b="1" spc="70" dirty="0">
                <a:solidFill>
                  <a:srgbClr val="275BA7"/>
                </a:solidFill>
                <a:cs typeface="Calibri"/>
              </a:rPr>
              <a:t>T</a:t>
            </a:r>
            <a:r>
              <a:rPr lang="hu-HU" sz="1200" b="1" spc="70" dirty="0" smtClean="0">
                <a:solidFill>
                  <a:srgbClr val="275BA7"/>
                </a:solidFill>
                <a:cs typeface="Calibri"/>
              </a:rPr>
              <a:t>?</a:t>
            </a:r>
          </a:p>
          <a:p>
            <a:pPr marL="12700">
              <a:lnSpc>
                <a:spcPts val="1395"/>
              </a:lnSpc>
            </a:pPr>
            <a:endParaRPr lang="hu-HU" sz="1400" dirty="0">
              <a:latin typeface="+mj-lt"/>
              <a:cs typeface="Calibri"/>
            </a:endParaRPr>
          </a:p>
          <a:p>
            <a:pPr marL="12700">
              <a:lnSpc>
                <a:spcPts val="1335"/>
              </a:lnSpc>
            </a:pPr>
            <a:r>
              <a:rPr lang="hu-HU" sz="1600" spc="-20" dirty="0" smtClean="0">
                <a:cs typeface="Arial"/>
              </a:rPr>
              <a:t>I</a:t>
            </a:r>
            <a:r>
              <a:rPr lang="hu-HU" sz="1600" spc="-60" dirty="0" smtClean="0">
                <a:cs typeface="Arial"/>
              </a:rPr>
              <a:t>gén</a:t>
            </a:r>
            <a:r>
              <a:rPr lang="hu-HU" sz="1600" spc="-65" dirty="0" smtClean="0">
                <a:cs typeface="Arial"/>
              </a:rPr>
              <a:t>y</a:t>
            </a:r>
            <a:r>
              <a:rPr lang="hu-HU" sz="1600" spc="-20" dirty="0" smtClean="0">
                <a:cs typeface="Arial"/>
              </a:rPr>
              <a:t>elhető</a:t>
            </a:r>
            <a:r>
              <a:rPr lang="hu-HU" sz="1600" spc="-45" dirty="0" smtClean="0">
                <a:cs typeface="Arial"/>
              </a:rPr>
              <a:t> </a:t>
            </a:r>
            <a:r>
              <a:rPr lang="hu-HU" sz="1600" spc="-40" dirty="0" smtClean="0">
                <a:cs typeface="Arial"/>
              </a:rPr>
              <a:t>támog</a:t>
            </a:r>
            <a:r>
              <a:rPr lang="hu-HU" sz="1600" spc="-45" dirty="0" smtClean="0">
                <a:cs typeface="Arial"/>
              </a:rPr>
              <a:t>atás </a:t>
            </a:r>
            <a:r>
              <a:rPr lang="hu-HU" sz="1600" b="1" spc="45" dirty="0">
                <a:cs typeface="Calibri"/>
              </a:rPr>
              <a:t>40</a:t>
            </a:r>
            <a:r>
              <a:rPr lang="hu-HU" sz="1600" b="1" spc="15" dirty="0">
                <a:cs typeface="Calibri"/>
              </a:rPr>
              <a:t> </a:t>
            </a:r>
            <a:r>
              <a:rPr lang="hu-HU" sz="1600" b="1" spc="60" dirty="0">
                <a:cs typeface="Calibri"/>
              </a:rPr>
              <a:t>000</a:t>
            </a:r>
            <a:r>
              <a:rPr lang="hu-HU" sz="1600" b="1" spc="15" dirty="0">
                <a:cs typeface="Calibri"/>
              </a:rPr>
              <a:t> </a:t>
            </a:r>
            <a:r>
              <a:rPr lang="hu-HU" sz="1600" b="1" spc="-5" dirty="0">
                <a:cs typeface="Calibri"/>
              </a:rPr>
              <a:t>€/5</a:t>
            </a:r>
            <a:r>
              <a:rPr lang="hu-HU" sz="1600" b="1" spc="15" dirty="0">
                <a:cs typeface="Calibri"/>
              </a:rPr>
              <a:t> </a:t>
            </a:r>
            <a:r>
              <a:rPr lang="hu-HU" sz="1600" b="1" spc="-5" dirty="0" smtClean="0">
                <a:cs typeface="Calibri"/>
              </a:rPr>
              <a:t>év</a:t>
            </a:r>
            <a:r>
              <a:rPr lang="hu-HU" sz="1600" spc="-50" dirty="0" smtClean="0">
                <a:cs typeface="Arial"/>
              </a:rPr>
              <a:t>. </a:t>
            </a:r>
            <a:r>
              <a:rPr lang="hu-HU" sz="1600" spc="-60" dirty="0" smtClean="0">
                <a:cs typeface="Arial"/>
              </a:rPr>
              <a:t>A</a:t>
            </a:r>
            <a:r>
              <a:rPr lang="hu-HU" sz="1600" spc="-55" dirty="0" smtClean="0">
                <a:cs typeface="Arial"/>
              </a:rPr>
              <a:t> </a:t>
            </a:r>
            <a:r>
              <a:rPr lang="hu-HU" sz="1600" spc="-40" dirty="0" smtClean="0">
                <a:cs typeface="Arial"/>
              </a:rPr>
              <a:t>támog</a:t>
            </a:r>
            <a:r>
              <a:rPr lang="hu-HU" sz="1600" spc="-45" dirty="0" smtClean="0">
                <a:cs typeface="Arial"/>
              </a:rPr>
              <a:t>atás</a:t>
            </a:r>
            <a:r>
              <a:rPr lang="hu-HU" sz="1600" spc="-55" dirty="0" smtClean="0">
                <a:cs typeface="Arial"/>
              </a:rPr>
              <a:t> </a:t>
            </a:r>
            <a:r>
              <a:rPr lang="hu-HU" sz="1600" b="1" spc="20" dirty="0">
                <a:cs typeface="Calibri"/>
              </a:rPr>
              <a:t>két</a:t>
            </a:r>
            <a:r>
              <a:rPr lang="hu-HU" sz="1600" b="1" spc="5" dirty="0">
                <a:cs typeface="Calibri"/>
              </a:rPr>
              <a:t> </a:t>
            </a:r>
            <a:r>
              <a:rPr lang="hu-HU" sz="1600" b="1" dirty="0">
                <a:cs typeface="Calibri"/>
              </a:rPr>
              <a:t>r</a:t>
            </a:r>
            <a:r>
              <a:rPr lang="hu-HU" sz="1600" b="1" spc="10" dirty="0">
                <a:cs typeface="Calibri"/>
              </a:rPr>
              <a:t>észletben</a:t>
            </a:r>
            <a:r>
              <a:rPr lang="hu-HU" sz="1600" b="1" spc="5" dirty="0">
                <a:cs typeface="Calibri"/>
              </a:rPr>
              <a:t> </a:t>
            </a:r>
            <a:r>
              <a:rPr lang="hu-HU" sz="1600" b="1" spc="-60" dirty="0">
                <a:cs typeface="Calibri"/>
              </a:rPr>
              <a:t>(75</a:t>
            </a:r>
            <a:r>
              <a:rPr lang="hu-HU" sz="1600" b="1" spc="5" dirty="0">
                <a:cs typeface="Calibri"/>
              </a:rPr>
              <a:t> </a:t>
            </a:r>
            <a:r>
              <a:rPr lang="hu-HU" sz="1600" b="1" spc="40" dirty="0">
                <a:cs typeface="Calibri"/>
              </a:rPr>
              <a:t>%</a:t>
            </a:r>
            <a:r>
              <a:rPr lang="hu-HU" sz="1600" b="1" spc="5" dirty="0">
                <a:cs typeface="Calibri"/>
              </a:rPr>
              <a:t> </a:t>
            </a:r>
            <a:r>
              <a:rPr lang="hu-HU" sz="1600" b="1" spc="70" dirty="0">
                <a:cs typeface="Calibri"/>
              </a:rPr>
              <a:t>-</a:t>
            </a:r>
            <a:r>
              <a:rPr lang="hu-HU" sz="1600" b="1" spc="5" dirty="0">
                <a:cs typeface="Calibri"/>
              </a:rPr>
              <a:t> </a:t>
            </a:r>
            <a:r>
              <a:rPr lang="hu-HU" sz="1600" b="1" spc="-80" dirty="0">
                <a:cs typeface="Calibri"/>
              </a:rPr>
              <a:t>25</a:t>
            </a:r>
            <a:r>
              <a:rPr lang="hu-HU" sz="1600" b="1" spc="5" dirty="0">
                <a:cs typeface="Calibri"/>
              </a:rPr>
              <a:t> </a:t>
            </a:r>
            <a:r>
              <a:rPr lang="hu-HU" sz="1600" b="1" spc="10" dirty="0">
                <a:cs typeface="Calibri"/>
              </a:rPr>
              <a:t>%)</a:t>
            </a:r>
            <a:r>
              <a:rPr lang="hu-HU" sz="1600" b="1" spc="5" dirty="0">
                <a:cs typeface="Calibri"/>
              </a:rPr>
              <a:t> </a:t>
            </a:r>
            <a:r>
              <a:rPr lang="hu-HU" sz="1600" spc="-45" dirty="0" smtClean="0">
                <a:cs typeface="Arial"/>
              </a:rPr>
              <a:t>igé</a:t>
            </a:r>
            <a:r>
              <a:rPr lang="hu-HU" sz="1600" spc="5" dirty="0" smtClean="0">
                <a:cs typeface="Arial"/>
              </a:rPr>
              <a:t>­</a:t>
            </a:r>
            <a:r>
              <a:rPr lang="hu-HU" sz="1600" spc="-45" dirty="0" smtClean="0">
                <a:cs typeface="Arial"/>
              </a:rPr>
              <a:t>n</a:t>
            </a:r>
            <a:r>
              <a:rPr lang="hu-HU" sz="1600" spc="-50" dirty="0" smtClean="0">
                <a:cs typeface="Arial"/>
              </a:rPr>
              <a:t>y</a:t>
            </a:r>
            <a:r>
              <a:rPr lang="hu-HU" sz="1600" spc="-25" dirty="0" smtClean="0">
                <a:cs typeface="Arial"/>
              </a:rPr>
              <a:t>elhető.</a:t>
            </a:r>
            <a:r>
              <a:rPr lang="hu-HU" sz="1600" spc="5" dirty="0" smtClean="0">
                <a:cs typeface="Arial"/>
              </a:rPr>
              <a:t> </a:t>
            </a:r>
            <a:endParaRPr sz="1600" dirty="0">
              <a:cs typeface="Calibri"/>
            </a:endParaRPr>
          </a:p>
          <a:p>
            <a:pPr>
              <a:lnSpc>
                <a:spcPct val="100000"/>
              </a:lnSpc>
              <a:spcBef>
                <a:spcPts val="49"/>
              </a:spcBef>
            </a:pPr>
            <a:endParaRPr sz="950" dirty="0">
              <a:latin typeface="Times New Roman"/>
              <a:cs typeface="Times New Roman"/>
            </a:endParaRPr>
          </a:p>
          <a:p>
            <a:pPr marL="12700" algn="just">
              <a:lnSpc>
                <a:spcPts val="1395"/>
              </a:lnSpc>
            </a:pPr>
            <a:endParaRPr sz="12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000" dirty="0">
              <a:latin typeface="Times New Roman"/>
              <a:cs typeface="Times New Roman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774865" cy="6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86730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85192" y="260648"/>
            <a:ext cx="8229600" cy="432048"/>
          </a:xfrm>
        </p:spPr>
        <p:txBody>
          <a:bodyPr>
            <a:normAutofit fontScale="90000"/>
          </a:bodyPr>
          <a:lstStyle/>
          <a:p>
            <a:r>
              <a:rPr lang="hu-HU" dirty="0" smtClean="0"/>
              <a:t>Vidéki térségek 3.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971600" y="692696"/>
            <a:ext cx="7056784" cy="50405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hu-HU" dirty="0" smtClean="0"/>
              <a:t>Nem mezőgazdasági tevékenységek fejlesztése (6.4.1.)</a:t>
            </a:r>
          </a:p>
          <a:p>
            <a:pPr marL="0" indent="0">
              <a:buNone/>
            </a:pPr>
            <a:endParaRPr lang="hu-HU" dirty="0"/>
          </a:p>
        </p:txBody>
      </p:sp>
      <p:sp>
        <p:nvSpPr>
          <p:cNvPr id="4" name="object 34"/>
          <p:cNvSpPr txBox="1"/>
          <p:nvPr/>
        </p:nvSpPr>
        <p:spPr>
          <a:xfrm>
            <a:off x="179512" y="1098451"/>
            <a:ext cx="8640960" cy="45166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just">
              <a:lnSpc>
                <a:spcPts val="1395"/>
              </a:lnSpc>
            </a:pPr>
            <a:r>
              <a:rPr sz="1400" b="1" spc="150" dirty="0">
                <a:solidFill>
                  <a:srgbClr val="275BA7"/>
                </a:solidFill>
                <a:latin typeface="Calibri"/>
                <a:cs typeface="Calibri"/>
              </a:rPr>
              <a:t>MI</a:t>
            </a:r>
            <a:r>
              <a:rPr sz="1400" b="1" spc="80" dirty="0">
                <a:solidFill>
                  <a:srgbClr val="275BA7"/>
                </a:solidFill>
                <a:latin typeface="Calibri"/>
                <a:cs typeface="Calibri"/>
              </a:rPr>
              <a:t>T</a:t>
            </a:r>
            <a:r>
              <a:rPr sz="1400" b="1" spc="45" dirty="0">
                <a:solidFill>
                  <a:srgbClr val="275BA7"/>
                </a:solidFill>
                <a:latin typeface="Calibri"/>
                <a:cs typeface="Calibri"/>
              </a:rPr>
              <a:t> </a:t>
            </a:r>
            <a:r>
              <a:rPr sz="1400" b="1" spc="110" dirty="0">
                <a:solidFill>
                  <a:srgbClr val="275BA7"/>
                </a:solidFill>
                <a:latin typeface="Calibri"/>
                <a:cs typeface="Calibri"/>
              </a:rPr>
              <a:t>T</a:t>
            </a:r>
            <a:r>
              <a:rPr sz="1400" b="1" spc="114" dirty="0">
                <a:solidFill>
                  <a:srgbClr val="275BA7"/>
                </a:solidFill>
                <a:latin typeface="Calibri"/>
                <a:cs typeface="Calibri"/>
              </a:rPr>
              <a:t>Á</a:t>
            </a:r>
            <a:r>
              <a:rPr sz="1400" b="1" spc="125" dirty="0">
                <a:solidFill>
                  <a:srgbClr val="275BA7"/>
                </a:solidFill>
                <a:latin typeface="Calibri"/>
                <a:cs typeface="Calibri"/>
              </a:rPr>
              <a:t>M</a:t>
            </a:r>
            <a:r>
              <a:rPr sz="1400" b="1" spc="100" dirty="0">
                <a:solidFill>
                  <a:srgbClr val="275BA7"/>
                </a:solidFill>
                <a:latin typeface="Calibri"/>
                <a:cs typeface="Calibri"/>
              </a:rPr>
              <a:t>O</a:t>
            </a:r>
            <a:r>
              <a:rPr sz="1400" b="1" spc="75" dirty="0">
                <a:solidFill>
                  <a:srgbClr val="275BA7"/>
                </a:solidFill>
                <a:latin typeface="Calibri"/>
                <a:cs typeface="Calibri"/>
              </a:rPr>
              <a:t>G</a:t>
            </a:r>
            <a:r>
              <a:rPr sz="1400" b="1" spc="90" dirty="0">
                <a:solidFill>
                  <a:srgbClr val="275BA7"/>
                </a:solidFill>
                <a:latin typeface="Calibri"/>
                <a:cs typeface="Calibri"/>
              </a:rPr>
              <a:t>A</a:t>
            </a:r>
            <a:r>
              <a:rPr sz="1400" b="1" spc="70" dirty="0">
                <a:solidFill>
                  <a:srgbClr val="275BA7"/>
                </a:solidFill>
                <a:latin typeface="Calibri"/>
                <a:cs typeface="Calibri"/>
              </a:rPr>
              <a:t>T</a:t>
            </a:r>
            <a:r>
              <a:rPr sz="1400" b="1" spc="70" dirty="0" smtClean="0">
                <a:solidFill>
                  <a:srgbClr val="275BA7"/>
                </a:solidFill>
                <a:latin typeface="Calibri"/>
                <a:cs typeface="Calibri"/>
              </a:rPr>
              <a:t>?</a:t>
            </a:r>
            <a:endParaRPr lang="hu-HU" sz="1400" b="1" spc="70" dirty="0" smtClean="0">
              <a:solidFill>
                <a:srgbClr val="275BA7"/>
              </a:solidFill>
              <a:latin typeface="Calibri"/>
              <a:cs typeface="Calibri"/>
            </a:endParaRPr>
          </a:p>
          <a:p>
            <a:pPr marL="12700" algn="just"/>
            <a:r>
              <a:rPr lang="hu-HU" sz="1600" spc="-60" dirty="0" smtClean="0">
                <a:cs typeface="Arial"/>
              </a:rPr>
              <a:t>A</a:t>
            </a:r>
            <a:r>
              <a:rPr lang="hu-HU" sz="1600" spc="-45" dirty="0" smtClean="0">
                <a:cs typeface="Arial"/>
              </a:rPr>
              <a:t> </a:t>
            </a:r>
            <a:r>
              <a:rPr lang="hu-HU" sz="1600" spc="-30" dirty="0" smtClean="0">
                <a:cs typeface="Arial"/>
              </a:rPr>
              <a:t>vidéki</a:t>
            </a:r>
            <a:r>
              <a:rPr lang="hu-HU" sz="1600" spc="-45" dirty="0" smtClean="0">
                <a:cs typeface="Arial"/>
              </a:rPr>
              <a:t> </a:t>
            </a:r>
            <a:r>
              <a:rPr lang="hu-HU" sz="1600" spc="-50" dirty="0" smtClean="0">
                <a:cs typeface="Arial"/>
              </a:rPr>
              <a:t>térségekben</a:t>
            </a:r>
            <a:r>
              <a:rPr lang="hu-HU" sz="1600" spc="-45" dirty="0" smtClean="0">
                <a:cs typeface="Arial"/>
              </a:rPr>
              <a:t> </a:t>
            </a:r>
            <a:r>
              <a:rPr lang="hu-HU" sz="1600" spc="-100" dirty="0" smtClean="0">
                <a:cs typeface="Arial"/>
              </a:rPr>
              <a:t>a</a:t>
            </a:r>
            <a:r>
              <a:rPr lang="hu-HU" sz="1600" spc="-45" dirty="0" smtClean="0">
                <a:cs typeface="Arial"/>
              </a:rPr>
              <a:t> </a:t>
            </a:r>
            <a:r>
              <a:rPr lang="hu-HU" sz="1600" spc="-70" dirty="0" smtClean="0">
                <a:cs typeface="Arial"/>
              </a:rPr>
              <a:t>me</a:t>
            </a:r>
            <a:r>
              <a:rPr lang="hu-HU" sz="1600" spc="-60" dirty="0" smtClean="0">
                <a:cs typeface="Arial"/>
              </a:rPr>
              <a:t>z</a:t>
            </a:r>
            <a:r>
              <a:rPr lang="hu-HU" sz="1600" spc="-70" dirty="0" smtClean="0">
                <a:cs typeface="Arial"/>
              </a:rPr>
              <a:t>őgazdasági</a:t>
            </a:r>
            <a:r>
              <a:rPr lang="hu-HU" sz="1600" spc="-45" dirty="0" smtClean="0">
                <a:cs typeface="Arial"/>
              </a:rPr>
              <a:t> </a:t>
            </a:r>
            <a:r>
              <a:rPr lang="hu-HU" sz="1600" spc="-35" dirty="0" smtClean="0">
                <a:cs typeface="Arial"/>
              </a:rPr>
              <a:t>vállal</a:t>
            </a:r>
            <a:r>
              <a:rPr lang="hu-HU" sz="1600" spc="-75" dirty="0" smtClean="0">
                <a:cs typeface="Arial"/>
              </a:rPr>
              <a:t>k</a:t>
            </a:r>
            <a:r>
              <a:rPr lang="hu-HU" sz="1600" spc="-40" dirty="0" smtClean="0">
                <a:cs typeface="Arial"/>
              </a:rPr>
              <a:t>o</a:t>
            </a:r>
            <a:r>
              <a:rPr lang="hu-HU" sz="1600" spc="-75" dirty="0" smtClean="0">
                <a:cs typeface="Arial"/>
              </a:rPr>
              <a:t>zások</a:t>
            </a:r>
            <a:r>
              <a:rPr lang="hu-HU" sz="1600" spc="-45" dirty="0" smtClean="0">
                <a:cs typeface="Arial"/>
              </a:rPr>
              <a:t> </a:t>
            </a:r>
            <a:r>
              <a:rPr lang="hu-HU" sz="1600" spc="-20" dirty="0" smtClean="0">
                <a:cs typeface="Arial"/>
              </a:rPr>
              <a:t>induló</a:t>
            </a:r>
            <a:r>
              <a:rPr lang="hu-HU" sz="1600" spc="-45" dirty="0" smtClean="0">
                <a:cs typeface="Arial"/>
              </a:rPr>
              <a:t> </a:t>
            </a:r>
            <a:r>
              <a:rPr lang="hu-HU" sz="1600" spc="-70" dirty="0" smtClean="0">
                <a:cs typeface="Arial"/>
              </a:rPr>
              <a:t>vagy</a:t>
            </a:r>
            <a:r>
              <a:rPr lang="hu-HU" sz="1600" spc="-45" dirty="0" smtClean="0">
                <a:cs typeface="Arial"/>
              </a:rPr>
              <a:t> már </a:t>
            </a:r>
            <a:r>
              <a:rPr lang="hu-HU" sz="1600" spc="-40" dirty="0" smtClean="0">
                <a:cs typeface="Arial"/>
              </a:rPr>
              <a:t>mű</a:t>
            </a:r>
            <a:r>
              <a:rPr lang="hu-HU" sz="1600" spc="-55" dirty="0" smtClean="0">
                <a:cs typeface="Arial"/>
              </a:rPr>
              <a:t>k</a:t>
            </a:r>
            <a:r>
              <a:rPr lang="hu-HU" sz="1600" spc="-30" dirty="0" smtClean="0">
                <a:cs typeface="Arial"/>
              </a:rPr>
              <a:t>ödő</a:t>
            </a:r>
            <a:r>
              <a:rPr lang="hu-HU" sz="1600" spc="-45" dirty="0" smtClean="0">
                <a:cs typeface="Arial"/>
              </a:rPr>
              <a:t> </a:t>
            </a:r>
            <a:r>
              <a:rPr lang="hu-HU" sz="1600" b="1" spc="-5" dirty="0" smtClean="0">
                <a:cs typeface="Calibri"/>
              </a:rPr>
              <a:t>nem </a:t>
            </a:r>
            <a:r>
              <a:rPr lang="hu-HU" sz="1600" b="1" spc="15" dirty="0">
                <a:cs typeface="Calibri"/>
              </a:rPr>
              <a:t>me</a:t>
            </a:r>
            <a:r>
              <a:rPr lang="hu-HU" sz="1600" b="1" dirty="0">
                <a:cs typeface="Calibri"/>
              </a:rPr>
              <a:t>z</a:t>
            </a:r>
            <a:r>
              <a:rPr lang="hu-HU" sz="1600" b="1" spc="30" dirty="0">
                <a:cs typeface="Calibri"/>
              </a:rPr>
              <a:t>őga</a:t>
            </a:r>
            <a:r>
              <a:rPr lang="hu-HU" sz="1600" b="1" spc="20" dirty="0">
                <a:cs typeface="Calibri"/>
              </a:rPr>
              <a:t>z</a:t>
            </a:r>
            <a:r>
              <a:rPr lang="hu-HU" sz="1600" b="1" spc="10" dirty="0">
                <a:cs typeface="Calibri"/>
              </a:rPr>
              <a:t>dasági</a:t>
            </a:r>
            <a:r>
              <a:rPr lang="hu-HU" sz="1600" b="1" spc="15" dirty="0">
                <a:cs typeface="Calibri"/>
              </a:rPr>
              <a:t> te</a:t>
            </a:r>
            <a:r>
              <a:rPr lang="hu-HU" sz="1600" b="1" spc="10" dirty="0">
                <a:cs typeface="Calibri"/>
              </a:rPr>
              <a:t>v</a:t>
            </a:r>
            <a:r>
              <a:rPr lang="hu-HU" sz="1600" b="1" spc="15" dirty="0">
                <a:cs typeface="Calibri"/>
              </a:rPr>
              <a:t>é</a:t>
            </a:r>
            <a:r>
              <a:rPr lang="hu-HU" sz="1600" b="1" spc="-10" dirty="0">
                <a:cs typeface="Calibri"/>
              </a:rPr>
              <a:t>k</a:t>
            </a:r>
            <a:r>
              <a:rPr lang="hu-HU" sz="1600" b="1" spc="5" dirty="0">
                <a:cs typeface="Calibri"/>
              </a:rPr>
              <a:t>enységeinek</a:t>
            </a:r>
            <a:r>
              <a:rPr lang="hu-HU" sz="1600" b="1" spc="15" dirty="0">
                <a:cs typeface="Calibri"/>
              </a:rPr>
              <a:t> </a:t>
            </a:r>
            <a:r>
              <a:rPr lang="hu-HU" sz="1600" b="1" spc="15" dirty="0" smtClean="0">
                <a:cs typeface="Calibri"/>
              </a:rPr>
              <a:t>tovább</a:t>
            </a:r>
            <a:r>
              <a:rPr lang="hu-HU" sz="1600" b="1" dirty="0" smtClean="0">
                <a:cs typeface="Calibri"/>
              </a:rPr>
              <a:t>f</a:t>
            </a:r>
            <a:r>
              <a:rPr lang="hu-HU" sz="1600" b="1" spc="10" dirty="0" smtClean="0">
                <a:cs typeface="Calibri"/>
              </a:rPr>
              <a:t>ejlesztését</a:t>
            </a:r>
            <a:endParaRPr lang="hu-HU" sz="1600" dirty="0" smtClean="0">
              <a:cs typeface="Calibri"/>
            </a:endParaRPr>
          </a:p>
          <a:p>
            <a:pPr marL="12700" algn="just"/>
            <a:r>
              <a:rPr lang="hu-HU" sz="1600" spc="-120" dirty="0" smtClean="0">
                <a:cs typeface="Arial"/>
              </a:rPr>
              <a:t>T</a:t>
            </a:r>
            <a:r>
              <a:rPr lang="hu-HU" sz="1600" spc="-30" dirty="0" smtClean="0">
                <a:cs typeface="Arial"/>
              </a:rPr>
              <a:t>ámog</a:t>
            </a:r>
            <a:r>
              <a:rPr lang="hu-HU" sz="1600" spc="-70" dirty="0" smtClean="0">
                <a:cs typeface="Arial"/>
              </a:rPr>
              <a:t>a</a:t>
            </a:r>
            <a:r>
              <a:rPr lang="hu-HU" sz="1600" spc="75" dirty="0" smtClean="0">
                <a:cs typeface="Arial"/>
              </a:rPr>
              <a:t>th</a:t>
            </a:r>
            <a:r>
              <a:rPr lang="hu-HU" sz="1600" spc="55" dirty="0" smtClean="0">
                <a:cs typeface="Arial"/>
              </a:rPr>
              <a:t>at</a:t>
            </a:r>
            <a:r>
              <a:rPr lang="hu-HU" sz="1600" spc="95" dirty="0" smtClean="0">
                <a:cs typeface="Arial"/>
              </a:rPr>
              <a:t>ó pl.</a:t>
            </a:r>
            <a:r>
              <a:rPr lang="hu-HU" sz="1600" spc="155" dirty="0" smtClean="0">
                <a:cs typeface="Arial"/>
              </a:rPr>
              <a:t>:</a:t>
            </a:r>
            <a:r>
              <a:rPr lang="hu-HU" sz="1600" spc="-30" dirty="0" smtClean="0">
                <a:cs typeface="Arial"/>
              </a:rPr>
              <a:t> </a:t>
            </a:r>
            <a:r>
              <a:rPr lang="hu-HU" sz="1600" spc="-25" dirty="0" smtClean="0">
                <a:cs typeface="Arial"/>
              </a:rPr>
              <a:t>termé</a:t>
            </a:r>
            <a:r>
              <a:rPr lang="hu-HU" sz="1600" spc="-50" dirty="0" smtClean="0">
                <a:cs typeface="Arial"/>
              </a:rPr>
              <a:t>k</a:t>
            </a:r>
            <a:r>
              <a:rPr lang="hu-HU" sz="1600" spc="5" dirty="0" smtClean="0">
                <a:cs typeface="Arial"/>
              </a:rPr>
              <a:t>­</a:t>
            </a:r>
            <a:r>
              <a:rPr lang="hu-HU" sz="1600" spc="-15" dirty="0" smtClean="0">
                <a:cs typeface="Arial"/>
              </a:rPr>
              <a:t>;</a:t>
            </a:r>
            <a:r>
              <a:rPr lang="hu-HU" sz="1600" spc="-30" dirty="0" smtClean="0">
                <a:cs typeface="Arial"/>
              </a:rPr>
              <a:t> </a:t>
            </a:r>
            <a:r>
              <a:rPr lang="hu-HU" sz="1600" spc="-100" dirty="0" smtClean="0">
                <a:cs typeface="Arial"/>
              </a:rPr>
              <a:t>s</a:t>
            </a:r>
            <a:r>
              <a:rPr lang="hu-HU" sz="1600" spc="-110" dirty="0" smtClean="0">
                <a:cs typeface="Arial"/>
              </a:rPr>
              <a:t>z</a:t>
            </a:r>
            <a:r>
              <a:rPr lang="hu-HU" sz="1600" spc="-25" dirty="0" smtClean="0">
                <a:cs typeface="Arial"/>
              </a:rPr>
              <a:t>olgált</a:t>
            </a:r>
            <a:r>
              <a:rPr lang="hu-HU" sz="1600" spc="-40" dirty="0" smtClean="0">
                <a:cs typeface="Arial"/>
              </a:rPr>
              <a:t>a</a:t>
            </a:r>
            <a:r>
              <a:rPr lang="hu-HU" sz="1600" spc="-45" dirty="0" smtClean="0">
                <a:cs typeface="Arial"/>
              </a:rPr>
              <a:t>tás</a:t>
            </a:r>
            <a:r>
              <a:rPr lang="hu-HU" sz="1600" spc="5" dirty="0" smtClean="0">
                <a:cs typeface="Arial"/>
              </a:rPr>
              <a:t>­</a:t>
            </a:r>
            <a:r>
              <a:rPr lang="hu-HU" sz="1600" spc="-15" dirty="0" smtClean="0">
                <a:cs typeface="Arial"/>
              </a:rPr>
              <a:t>;</a:t>
            </a:r>
            <a:r>
              <a:rPr lang="hu-HU" sz="1600" spc="-30" dirty="0" smtClean="0">
                <a:cs typeface="Arial"/>
              </a:rPr>
              <a:t> </a:t>
            </a:r>
            <a:r>
              <a:rPr lang="hu-HU" sz="1600" spc="-25" dirty="0" smtClean="0">
                <a:cs typeface="Arial"/>
              </a:rPr>
              <a:t>technológiaf</a:t>
            </a:r>
            <a:r>
              <a:rPr lang="hu-HU" sz="1600" spc="-50" dirty="0" smtClean="0">
                <a:cs typeface="Arial"/>
              </a:rPr>
              <a:t>ejlesztés;</a:t>
            </a:r>
            <a:r>
              <a:rPr lang="hu-HU" sz="1600" spc="-30" dirty="0" smtClean="0">
                <a:cs typeface="Arial"/>
              </a:rPr>
              <a:t> </a:t>
            </a:r>
            <a:r>
              <a:rPr lang="hu-HU" sz="1600" spc="-15" dirty="0" smtClean="0">
                <a:cs typeface="Arial"/>
              </a:rPr>
              <a:t>te</a:t>
            </a:r>
            <a:r>
              <a:rPr lang="hu-HU" sz="1600" spc="-20" dirty="0" smtClean="0">
                <a:cs typeface="Arial"/>
              </a:rPr>
              <a:t>v</a:t>
            </a:r>
            <a:r>
              <a:rPr lang="hu-HU" sz="1600" spc="-80" dirty="0" smtClean="0">
                <a:cs typeface="Arial"/>
              </a:rPr>
              <a:t>é</a:t>
            </a:r>
            <a:r>
              <a:rPr lang="hu-HU" sz="1600" spc="5" dirty="0" smtClean="0">
                <a:cs typeface="Arial"/>
              </a:rPr>
              <a:t>­</a:t>
            </a:r>
            <a:r>
              <a:rPr lang="hu-HU" sz="1600" spc="-60" dirty="0" smtClean="0">
                <a:cs typeface="Arial"/>
              </a:rPr>
              <a:t>k</a:t>
            </a:r>
            <a:r>
              <a:rPr lang="hu-HU" sz="1600" spc="-75" dirty="0" smtClean="0">
                <a:cs typeface="Arial"/>
              </a:rPr>
              <a:t>enység</a:t>
            </a:r>
            <a:r>
              <a:rPr lang="hu-HU" sz="1600" spc="10" dirty="0" smtClean="0">
                <a:cs typeface="Arial"/>
              </a:rPr>
              <a:t> </a:t>
            </a:r>
            <a:r>
              <a:rPr lang="hu-HU" sz="1600" spc="-40" dirty="0" smtClean="0">
                <a:cs typeface="Arial"/>
              </a:rPr>
              <a:t>elindításáh</a:t>
            </a:r>
            <a:r>
              <a:rPr lang="hu-HU" sz="1600" spc="-60" dirty="0" smtClean="0">
                <a:cs typeface="Arial"/>
              </a:rPr>
              <a:t>o</a:t>
            </a:r>
            <a:r>
              <a:rPr lang="hu-HU" sz="1600" spc="-80" dirty="0" smtClean="0">
                <a:cs typeface="Arial"/>
              </a:rPr>
              <a:t>z</a:t>
            </a:r>
            <a:r>
              <a:rPr lang="hu-HU" sz="1600" spc="10" dirty="0" smtClean="0">
                <a:cs typeface="Arial"/>
              </a:rPr>
              <a:t> </a:t>
            </a:r>
            <a:r>
              <a:rPr lang="hu-HU" sz="1600" spc="-85" dirty="0" smtClean="0">
                <a:cs typeface="Arial"/>
              </a:rPr>
              <a:t>szükséges</a:t>
            </a:r>
            <a:r>
              <a:rPr lang="hu-HU" sz="1600" spc="10" dirty="0" smtClean="0">
                <a:cs typeface="Arial"/>
              </a:rPr>
              <a:t> </a:t>
            </a:r>
            <a:r>
              <a:rPr lang="hu-HU" sz="1600" spc="-40" dirty="0" smtClean="0">
                <a:cs typeface="Arial"/>
              </a:rPr>
              <a:t>műhel</a:t>
            </a:r>
            <a:r>
              <a:rPr lang="hu-HU" sz="1600" spc="-80" dirty="0" smtClean="0">
                <a:cs typeface="Arial"/>
              </a:rPr>
              <a:t>y</a:t>
            </a:r>
            <a:r>
              <a:rPr lang="hu-HU" sz="1600" dirty="0" smtClean="0">
                <a:cs typeface="Arial"/>
              </a:rPr>
              <a:t>/bemut</a:t>
            </a:r>
            <a:r>
              <a:rPr lang="hu-HU" sz="1600" spc="-5" dirty="0" smtClean="0">
                <a:cs typeface="Arial"/>
              </a:rPr>
              <a:t>a</a:t>
            </a:r>
            <a:r>
              <a:rPr lang="hu-HU" sz="1600" spc="35" dirty="0" smtClean="0">
                <a:cs typeface="Arial"/>
              </a:rPr>
              <a:t>tó</a:t>
            </a:r>
            <a:r>
              <a:rPr lang="hu-HU" sz="1600" spc="10" dirty="0" smtClean="0">
                <a:cs typeface="Arial"/>
              </a:rPr>
              <a:t> </a:t>
            </a:r>
            <a:r>
              <a:rPr lang="hu-HU" sz="1600" spc="5" dirty="0" smtClean="0">
                <a:cs typeface="Arial"/>
              </a:rPr>
              <a:t>tér</a:t>
            </a:r>
            <a:r>
              <a:rPr lang="hu-HU" sz="1600" spc="10" dirty="0" smtClean="0">
                <a:cs typeface="Arial"/>
              </a:rPr>
              <a:t> </a:t>
            </a:r>
            <a:r>
              <a:rPr lang="hu-HU" sz="1600" spc="45" dirty="0" smtClean="0">
                <a:cs typeface="Arial"/>
              </a:rPr>
              <a:t>f</a:t>
            </a:r>
            <a:r>
              <a:rPr lang="hu-HU" sz="1600" spc="-50" dirty="0" smtClean="0">
                <a:cs typeface="Arial"/>
              </a:rPr>
              <a:t>ejlesztés;</a:t>
            </a:r>
            <a:r>
              <a:rPr lang="hu-HU" sz="1600" spc="10" dirty="0" smtClean="0">
                <a:cs typeface="Arial"/>
              </a:rPr>
              <a:t> </a:t>
            </a:r>
            <a:r>
              <a:rPr lang="hu-HU" sz="1600" spc="-15" dirty="0" smtClean="0">
                <a:cs typeface="Arial"/>
              </a:rPr>
              <a:t>interaktív</a:t>
            </a:r>
            <a:r>
              <a:rPr lang="hu-HU" sz="1600" spc="10" dirty="0" smtClean="0">
                <a:cs typeface="Arial"/>
              </a:rPr>
              <a:t> </a:t>
            </a:r>
            <a:r>
              <a:rPr lang="hu-HU" sz="1600" spc="-50" dirty="0" smtClean="0">
                <a:cs typeface="Arial"/>
              </a:rPr>
              <a:t>bemu</a:t>
            </a:r>
            <a:r>
              <a:rPr lang="hu-HU" sz="1600" spc="5" dirty="0" smtClean="0">
                <a:cs typeface="Arial"/>
              </a:rPr>
              <a:t>­</a:t>
            </a:r>
            <a:r>
              <a:rPr lang="hu-HU" sz="1600" spc="-5" dirty="0" smtClean="0">
                <a:cs typeface="Arial"/>
              </a:rPr>
              <a:t>t</a:t>
            </a:r>
            <a:r>
              <a:rPr lang="hu-HU" sz="1600" spc="-10" dirty="0" smtClean="0">
                <a:cs typeface="Arial"/>
              </a:rPr>
              <a:t>a</a:t>
            </a:r>
            <a:r>
              <a:rPr lang="hu-HU" sz="1600" spc="10" dirty="0" smtClean="0">
                <a:cs typeface="Arial"/>
              </a:rPr>
              <a:t>tók</a:t>
            </a:r>
            <a:r>
              <a:rPr lang="hu-HU" sz="1600" spc="-5" dirty="0" smtClean="0">
                <a:cs typeface="Arial"/>
              </a:rPr>
              <a:t> </a:t>
            </a:r>
            <a:r>
              <a:rPr lang="hu-HU" sz="1600" spc="-35" dirty="0" smtClean="0">
                <a:cs typeface="Arial"/>
              </a:rPr>
              <a:t>tartásáh</a:t>
            </a:r>
            <a:r>
              <a:rPr lang="hu-HU" sz="1600" spc="-50" dirty="0" smtClean="0">
                <a:cs typeface="Arial"/>
              </a:rPr>
              <a:t>o</a:t>
            </a:r>
            <a:r>
              <a:rPr lang="hu-HU" sz="1600" spc="-80" dirty="0" smtClean="0">
                <a:cs typeface="Arial"/>
              </a:rPr>
              <a:t>z</a:t>
            </a:r>
            <a:r>
              <a:rPr lang="hu-HU" sz="1600" spc="-5" dirty="0" smtClean="0">
                <a:cs typeface="Arial"/>
              </a:rPr>
              <a:t> </a:t>
            </a:r>
            <a:r>
              <a:rPr lang="hu-HU" sz="1600" spc="-85" dirty="0" smtClean="0">
                <a:cs typeface="Arial"/>
              </a:rPr>
              <a:t>szükséges</a:t>
            </a:r>
            <a:r>
              <a:rPr lang="hu-HU" sz="1600" spc="-5" dirty="0" smtClean="0">
                <a:cs typeface="Arial"/>
              </a:rPr>
              <a:t> </a:t>
            </a:r>
            <a:r>
              <a:rPr lang="hu-HU" sz="1600" spc="45" dirty="0" smtClean="0">
                <a:cs typeface="Arial"/>
              </a:rPr>
              <a:t>f</a:t>
            </a:r>
            <a:r>
              <a:rPr lang="hu-HU" sz="1600" spc="-50" dirty="0" smtClean="0">
                <a:cs typeface="Arial"/>
              </a:rPr>
              <a:t>ejlesztés;</a:t>
            </a:r>
            <a:r>
              <a:rPr lang="hu-HU" sz="1600" spc="-5" dirty="0" smtClean="0">
                <a:cs typeface="Arial"/>
              </a:rPr>
              <a:t> </a:t>
            </a:r>
            <a:r>
              <a:rPr lang="hu-HU" sz="1600" spc="-40" dirty="0" smtClean="0">
                <a:cs typeface="Arial"/>
              </a:rPr>
              <a:t>árusító</a:t>
            </a:r>
            <a:r>
              <a:rPr lang="hu-HU" sz="1600" spc="-5" dirty="0" smtClean="0">
                <a:cs typeface="Arial"/>
              </a:rPr>
              <a:t> </a:t>
            </a:r>
            <a:r>
              <a:rPr lang="hu-HU" sz="1600" spc="-40" dirty="0" smtClean="0">
                <a:cs typeface="Arial"/>
              </a:rPr>
              <a:t>hel</a:t>
            </a:r>
            <a:r>
              <a:rPr lang="hu-HU" sz="1600" spc="-90" dirty="0" smtClean="0">
                <a:cs typeface="Arial"/>
              </a:rPr>
              <a:t>y</a:t>
            </a:r>
            <a:r>
              <a:rPr lang="hu-HU" sz="1600" spc="165" dirty="0" smtClean="0">
                <a:cs typeface="Arial"/>
              </a:rPr>
              <a:t>/</a:t>
            </a:r>
            <a:r>
              <a:rPr lang="hu-HU" sz="1600" spc="-90" dirty="0" smtClean="0">
                <a:cs typeface="Arial"/>
              </a:rPr>
              <a:t>cs</a:t>
            </a:r>
            <a:r>
              <a:rPr lang="hu-HU" sz="1600" spc="-105" dirty="0" smtClean="0">
                <a:cs typeface="Arial"/>
              </a:rPr>
              <a:t>a</a:t>
            </a:r>
            <a:r>
              <a:rPr lang="hu-HU" sz="1600" spc="-15" dirty="0" smtClean="0">
                <a:cs typeface="Arial"/>
              </a:rPr>
              <a:t>torna</a:t>
            </a:r>
            <a:r>
              <a:rPr lang="hu-HU" sz="1600" spc="-5" dirty="0" smtClean="0">
                <a:cs typeface="Arial"/>
              </a:rPr>
              <a:t> </a:t>
            </a:r>
            <a:r>
              <a:rPr lang="hu-HU" sz="1600" spc="-50" dirty="0" smtClean="0">
                <a:cs typeface="Arial"/>
              </a:rPr>
              <a:t>kialakítása,</a:t>
            </a:r>
            <a:r>
              <a:rPr lang="hu-HU" sz="1600" spc="-5" dirty="0" smtClean="0">
                <a:cs typeface="Arial"/>
              </a:rPr>
              <a:t> </a:t>
            </a:r>
            <a:r>
              <a:rPr lang="hu-HU" sz="1600" spc="45" dirty="0" smtClean="0">
                <a:cs typeface="Arial"/>
              </a:rPr>
              <a:t>f</a:t>
            </a:r>
            <a:r>
              <a:rPr lang="hu-HU" sz="1600" spc="-50" dirty="0" smtClean="0">
                <a:cs typeface="Arial"/>
              </a:rPr>
              <a:t>ejlesztése;</a:t>
            </a:r>
            <a:r>
              <a:rPr lang="hu-HU" sz="1600" spc="-35" dirty="0" smtClean="0">
                <a:cs typeface="Arial"/>
              </a:rPr>
              <a:t> falusi</a:t>
            </a:r>
            <a:r>
              <a:rPr lang="hu-HU" sz="1600" spc="-45" dirty="0" smtClean="0">
                <a:cs typeface="Arial"/>
              </a:rPr>
              <a:t> </a:t>
            </a:r>
            <a:r>
              <a:rPr lang="hu-HU" sz="1600" spc="-105" dirty="0" smtClean="0">
                <a:cs typeface="Arial"/>
              </a:rPr>
              <a:t>és</a:t>
            </a:r>
            <a:r>
              <a:rPr lang="hu-HU" sz="1600" spc="-45" dirty="0" smtClean="0">
                <a:cs typeface="Arial"/>
              </a:rPr>
              <a:t> </a:t>
            </a:r>
            <a:r>
              <a:rPr lang="hu-HU" sz="1600" spc="-70" dirty="0" smtClean="0">
                <a:cs typeface="Arial"/>
              </a:rPr>
              <a:t>egy</a:t>
            </a:r>
            <a:r>
              <a:rPr lang="hu-HU" sz="1600" spc="-60" dirty="0" smtClean="0">
                <a:cs typeface="Arial"/>
              </a:rPr>
              <a:t>éb</a:t>
            </a:r>
            <a:r>
              <a:rPr lang="hu-HU" sz="1600" spc="-45" dirty="0" smtClean="0">
                <a:cs typeface="Arial"/>
              </a:rPr>
              <a:t> </a:t>
            </a:r>
            <a:r>
              <a:rPr lang="hu-HU" sz="1600" spc="-30" dirty="0" smtClean="0">
                <a:cs typeface="Arial"/>
              </a:rPr>
              <a:t>vidéki</a:t>
            </a:r>
            <a:r>
              <a:rPr lang="hu-HU" sz="1600" spc="-45" dirty="0" smtClean="0">
                <a:cs typeface="Arial"/>
              </a:rPr>
              <a:t> </a:t>
            </a:r>
            <a:r>
              <a:rPr lang="hu-HU" sz="1600" spc="-15" dirty="0" smtClean="0">
                <a:cs typeface="Arial"/>
              </a:rPr>
              <a:t>turisztikai</a:t>
            </a:r>
            <a:r>
              <a:rPr lang="hu-HU" sz="1600" spc="-45" dirty="0" smtClean="0">
                <a:cs typeface="Arial"/>
              </a:rPr>
              <a:t> </a:t>
            </a:r>
            <a:r>
              <a:rPr lang="hu-HU" sz="1600" spc="-105" dirty="0" smtClean="0">
                <a:cs typeface="Arial"/>
              </a:rPr>
              <a:t>a</a:t>
            </a:r>
            <a:r>
              <a:rPr lang="hu-HU" sz="1600" spc="10" dirty="0" smtClean="0">
                <a:cs typeface="Arial"/>
              </a:rPr>
              <a:t>ttra</a:t>
            </a:r>
            <a:r>
              <a:rPr lang="hu-HU" sz="1600" spc="-10" dirty="0" smtClean="0">
                <a:cs typeface="Arial"/>
              </a:rPr>
              <a:t>k</a:t>
            </a:r>
            <a:r>
              <a:rPr lang="hu-HU" sz="1600" spc="-25" dirty="0" smtClean="0">
                <a:cs typeface="Arial"/>
              </a:rPr>
              <a:t>ció</a:t>
            </a:r>
            <a:r>
              <a:rPr lang="hu-HU" sz="1600" spc="-45" dirty="0" smtClean="0">
                <a:cs typeface="Arial"/>
              </a:rPr>
              <a:t> </a:t>
            </a:r>
            <a:r>
              <a:rPr lang="hu-HU" sz="1600" spc="-105" dirty="0" smtClean="0">
                <a:cs typeface="Arial"/>
              </a:rPr>
              <a:t>és</a:t>
            </a:r>
            <a:r>
              <a:rPr lang="hu-HU" sz="1600" spc="-45" dirty="0" smtClean="0">
                <a:cs typeface="Arial"/>
              </a:rPr>
              <a:t> </a:t>
            </a:r>
            <a:r>
              <a:rPr lang="hu-HU" sz="1600" spc="-100" dirty="0" smtClean="0">
                <a:cs typeface="Arial"/>
              </a:rPr>
              <a:t>s</a:t>
            </a:r>
            <a:r>
              <a:rPr lang="hu-HU" sz="1600" spc="-110" dirty="0" smtClean="0">
                <a:cs typeface="Arial"/>
              </a:rPr>
              <a:t>z</a:t>
            </a:r>
            <a:r>
              <a:rPr lang="hu-HU" sz="1600" spc="-25" dirty="0" smtClean="0">
                <a:cs typeface="Arial"/>
              </a:rPr>
              <a:t>olgált</a:t>
            </a:r>
            <a:r>
              <a:rPr lang="hu-HU" sz="1600" spc="-40" dirty="0" smtClean="0">
                <a:cs typeface="Arial"/>
              </a:rPr>
              <a:t>a</a:t>
            </a:r>
            <a:r>
              <a:rPr lang="hu-HU" sz="1600" spc="-45" dirty="0" smtClean="0">
                <a:cs typeface="Arial"/>
              </a:rPr>
              <a:t>tás </a:t>
            </a:r>
            <a:r>
              <a:rPr lang="hu-HU" sz="1600" spc="-20" dirty="0" smtClean="0">
                <a:cs typeface="Arial"/>
              </a:rPr>
              <a:t>továbbf</a:t>
            </a:r>
            <a:r>
              <a:rPr lang="hu-HU" sz="1600" spc="-55" dirty="0" smtClean="0">
                <a:cs typeface="Arial"/>
              </a:rPr>
              <a:t>ejlesztése.</a:t>
            </a:r>
            <a:endParaRPr lang="hu-HU" sz="1600" dirty="0" smtClean="0">
              <a:cs typeface="Arial"/>
            </a:endParaRPr>
          </a:p>
          <a:p>
            <a:pPr marL="12700" algn="just">
              <a:lnSpc>
                <a:spcPts val="1395"/>
              </a:lnSpc>
            </a:pPr>
            <a:endParaRPr lang="hu-HU" sz="1200" b="1" spc="70" dirty="0" smtClean="0">
              <a:solidFill>
                <a:srgbClr val="275BA7"/>
              </a:solidFill>
              <a:latin typeface="Calibri"/>
              <a:cs typeface="Calibri"/>
            </a:endParaRPr>
          </a:p>
          <a:p>
            <a:pPr marL="12700" algn="just">
              <a:lnSpc>
                <a:spcPts val="1395"/>
              </a:lnSpc>
            </a:pPr>
            <a:r>
              <a:rPr sz="1400" b="1" spc="175" dirty="0" smtClean="0">
                <a:solidFill>
                  <a:srgbClr val="275BA7"/>
                </a:solidFill>
                <a:latin typeface="Calibri"/>
                <a:cs typeface="Calibri"/>
              </a:rPr>
              <a:t>KI</a:t>
            </a:r>
            <a:r>
              <a:rPr sz="1400" b="1" spc="150" dirty="0" smtClean="0">
                <a:solidFill>
                  <a:srgbClr val="275BA7"/>
                </a:solidFill>
                <a:latin typeface="Calibri"/>
                <a:cs typeface="Calibri"/>
              </a:rPr>
              <a:t>T</a:t>
            </a:r>
            <a:r>
              <a:rPr sz="1400" b="1" spc="45" dirty="0" smtClean="0">
                <a:solidFill>
                  <a:srgbClr val="275BA7"/>
                </a:solidFill>
                <a:latin typeface="Calibri"/>
                <a:cs typeface="Calibri"/>
              </a:rPr>
              <a:t> </a:t>
            </a:r>
            <a:r>
              <a:rPr sz="1400" b="1" spc="110" dirty="0">
                <a:solidFill>
                  <a:srgbClr val="275BA7"/>
                </a:solidFill>
                <a:latin typeface="Calibri"/>
                <a:cs typeface="Calibri"/>
              </a:rPr>
              <a:t>T</a:t>
            </a:r>
            <a:r>
              <a:rPr sz="1400" b="1" spc="114" dirty="0">
                <a:solidFill>
                  <a:srgbClr val="275BA7"/>
                </a:solidFill>
                <a:latin typeface="Calibri"/>
                <a:cs typeface="Calibri"/>
              </a:rPr>
              <a:t>Á</a:t>
            </a:r>
            <a:r>
              <a:rPr sz="1400" b="1" spc="125" dirty="0">
                <a:solidFill>
                  <a:srgbClr val="275BA7"/>
                </a:solidFill>
                <a:latin typeface="Calibri"/>
                <a:cs typeface="Calibri"/>
              </a:rPr>
              <a:t>M</a:t>
            </a:r>
            <a:r>
              <a:rPr sz="1400" b="1" spc="100" dirty="0">
                <a:solidFill>
                  <a:srgbClr val="275BA7"/>
                </a:solidFill>
                <a:latin typeface="Calibri"/>
                <a:cs typeface="Calibri"/>
              </a:rPr>
              <a:t>O</a:t>
            </a:r>
            <a:r>
              <a:rPr sz="1400" b="1" spc="75" dirty="0">
                <a:solidFill>
                  <a:srgbClr val="275BA7"/>
                </a:solidFill>
                <a:latin typeface="Calibri"/>
                <a:cs typeface="Calibri"/>
              </a:rPr>
              <a:t>G</a:t>
            </a:r>
            <a:r>
              <a:rPr sz="1400" b="1" spc="90" dirty="0">
                <a:solidFill>
                  <a:srgbClr val="275BA7"/>
                </a:solidFill>
                <a:latin typeface="Calibri"/>
                <a:cs typeface="Calibri"/>
              </a:rPr>
              <a:t>A</a:t>
            </a:r>
            <a:r>
              <a:rPr sz="1400" b="1" spc="70" dirty="0">
                <a:solidFill>
                  <a:srgbClr val="275BA7"/>
                </a:solidFill>
                <a:latin typeface="Calibri"/>
                <a:cs typeface="Calibri"/>
              </a:rPr>
              <a:t>T</a:t>
            </a:r>
            <a:r>
              <a:rPr sz="1400" b="1" spc="70" dirty="0" smtClean="0">
                <a:solidFill>
                  <a:srgbClr val="275BA7"/>
                </a:solidFill>
                <a:latin typeface="Calibri"/>
                <a:cs typeface="Calibri"/>
              </a:rPr>
              <a:t>?</a:t>
            </a:r>
            <a:endParaRPr lang="hu-HU" sz="1400" b="1" spc="70" dirty="0" smtClean="0">
              <a:solidFill>
                <a:srgbClr val="275BA7"/>
              </a:solidFill>
              <a:latin typeface="Calibri"/>
              <a:cs typeface="Calibri"/>
            </a:endParaRPr>
          </a:p>
          <a:p>
            <a:pPr marL="12700" algn="just">
              <a:lnSpc>
                <a:spcPts val="1395"/>
              </a:lnSpc>
            </a:pPr>
            <a:r>
              <a:rPr lang="hu-HU" sz="1600" b="1" dirty="0" err="1" smtClean="0">
                <a:cs typeface="Calibri"/>
              </a:rPr>
              <a:t>mik</a:t>
            </a:r>
            <a:r>
              <a:rPr lang="hu-HU" sz="1600" b="1" spc="-15" dirty="0" err="1" smtClean="0">
                <a:cs typeface="Calibri"/>
              </a:rPr>
              <a:t>r</a:t>
            </a:r>
            <a:r>
              <a:rPr lang="hu-HU" sz="1600" b="1" dirty="0" err="1" smtClean="0">
                <a:cs typeface="Calibri"/>
              </a:rPr>
              <a:t>ovállal</a:t>
            </a:r>
            <a:r>
              <a:rPr lang="hu-HU" sz="1600" b="1" spc="-20" dirty="0" err="1" smtClean="0">
                <a:cs typeface="Calibri"/>
              </a:rPr>
              <a:t>k</a:t>
            </a:r>
            <a:r>
              <a:rPr lang="hu-HU" sz="1600" b="1" spc="5" dirty="0" err="1" smtClean="0">
                <a:cs typeface="Calibri"/>
              </a:rPr>
              <a:t>o</a:t>
            </a:r>
            <a:r>
              <a:rPr lang="hu-HU" sz="1600" b="1" dirty="0" err="1" smtClean="0">
                <a:cs typeface="Calibri"/>
              </a:rPr>
              <a:t>zásna</a:t>
            </a:r>
            <a:r>
              <a:rPr lang="hu-HU" sz="1600" b="1" spc="15" dirty="0" err="1" smtClean="0">
                <a:cs typeface="Calibri"/>
              </a:rPr>
              <a:t>k</a:t>
            </a:r>
            <a:r>
              <a:rPr lang="hu-HU" sz="1600" b="1" spc="-10" dirty="0" smtClean="0">
                <a:cs typeface="Calibri"/>
              </a:rPr>
              <a:t> </a:t>
            </a:r>
            <a:r>
              <a:rPr lang="hu-HU" sz="1600" b="1" spc="-10" dirty="0">
                <a:cs typeface="Calibri"/>
              </a:rPr>
              <a:t>minősül</a:t>
            </a:r>
            <a:r>
              <a:rPr lang="hu-HU" sz="1600" b="1" spc="5" dirty="0">
                <a:cs typeface="Calibri"/>
              </a:rPr>
              <a:t>ő</a:t>
            </a:r>
            <a:r>
              <a:rPr lang="hu-HU" sz="1600" b="1" spc="-10" dirty="0">
                <a:cs typeface="Calibri"/>
              </a:rPr>
              <a:t> </a:t>
            </a:r>
            <a:r>
              <a:rPr lang="hu-HU" sz="1600" b="1" dirty="0">
                <a:cs typeface="Calibri"/>
              </a:rPr>
              <a:t>me</a:t>
            </a:r>
            <a:r>
              <a:rPr lang="hu-HU" sz="1600" b="1" spc="-10" dirty="0">
                <a:cs typeface="Calibri"/>
              </a:rPr>
              <a:t>z</a:t>
            </a:r>
            <a:r>
              <a:rPr lang="hu-HU" sz="1600" b="1" spc="15" dirty="0">
                <a:cs typeface="Calibri"/>
              </a:rPr>
              <a:t>őga</a:t>
            </a:r>
            <a:r>
              <a:rPr lang="hu-HU" sz="1600" b="1" spc="5" dirty="0">
                <a:cs typeface="Calibri"/>
              </a:rPr>
              <a:t>z</a:t>
            </a:r>
            <a:r>
              <a:rPr lang="hu-HU" sz="1600" b="1" spc="-5" dirty="0">
                <a:cs typeface="Calibri"/>
              </a:rPr>
              <a:t>daság</a:t>
            </a:r>
            <a:r>
              <a:rPr lang="hu-HU" sz="1600" b="1" spc="5" dirty="0">
                <a:cs typeface="Calibri"/>
              </a:rPr>
              <a:t>i</a:t>
            </a:r>
            <a:r>
              <a:rPr lang="hu-HU" sz="1600" b="1" spc="-10" dirty="0">
                <a:cs typeface="Calibri"/>
              </a:rPr>
              <a:t> </a:t>
            </a:r>
            <a:r>
              <a:rPr lang="hu-HU" sz="1600" b="1" spc="-5" dirty="0">
                <a:cs typeface="Calibri"/>
              </a:rPr>
              <a:t>termelőt.</a:t>
            </a:r>
            <a:endParaRPr lang="hu-HU" sz="1600" b="1" spc="70" dirty="0" smtClean="0">
              <a:solidFill>
                <a:srgbClr val="275BA7"/>
              </a:solidFill>
              <a:cs typeface="Calibri"/>
            </a:endParaRPr>
          </a:p>
          <a:p>
            <a:pPr marL="12700">
              <a:lnSpc>
                <a:spcPts val="1340"/>
              </a:lnSpc>
            </a:pPr>
            <a:r>
              <a:rPr lang="hu-HU" sz="1600" spc="-150" dirty="0" smtClean="0">
                <a:cs typeface="Arial"/>
              </a:rPr>
              <a:t>F</a:t>
            </a:r>
            <a:r>
              <a:rPr lang="hu-HU" sz="1600" spc="90" dirty="0" smtClean="0">
                <a:cs typeface="Arial"/>
              </a:rPr>
              <a:t>e</a:t>
            </a:r>
            <a:r>
              <a:rPr lang="hu-HU" sz="1600" spc="-30" dirty="0" smtClean="0">
                <a:cs typeface="Arial"/>
              </a:rPr>
              <a:t>l</a:t>
            </a:r>
            <a:r>
              <a:rPr lang="hu-HU" sz="1600" spc="95" dirty="0" smtClean="0">
                <a:cs typeface="Arial"/>
              </a:rPr>
              <a:t>tétel</a:t>
            </a:r>
            <a:r>
              <a:rPr lang="hu-HU" sz="1600" spc="-45" dirty="0" smtClean="0">
                <a:cs typeface="Arial"/>
              </a:rPr>
              <a:t> </a:t>
            </a:r>
            <a:r>
              <a:rPr lang="hu-HU" sz="1600" spc="-100" dirty="0" smtClean="0">
                <a:cs typeface="Arial"/>
              </a:rPr>
              <a:t>a</a:t>
            </a:r>
            <a:r>
              <a:rPr lang="hu-HU" sz="1600" spc="-45" dirty="0" smtClean="0">
                <a:cs typeface="Arial"/>
              </a:rPr>
              <a:t> </a:t>
            </a:r>
            <a:r>
              <a:rPr lang="hu-HU" sz="1600" spc="-65" dirty="0" smtClean="0">
                <a:cs typeface="Arial"/>
              </a:rPr>
              <a:t>pályázásh</a:t>
            </a:r>
            <a:r>
              <a:rPr lang="hu-HU" sz="1600" spc="-80" dirty="0" smtClean="0">
                <a:cs typeface="Arial"/>
              </a:rPr>
              <a:t>o</a:t>
            </a:r>
            <a:r>
              <a:rPr lang="hu-HU" sz="1600" spc="-45" dirty="0" smtClean="0">
                <a:cs typeface="Arial"/>
              </a:rPr>
              <a:t>z:</a:t>
            </a:r>
            <a:endParaRPr lang="hu-HU" sz="1600" dirty="0" smtClean="0">
              <a:cs typeface="Arial"/>
            </a:endParaRPr>
          </a:p>
          <a:p>
            <a:pPr marL="174625" indent="-107950">
              <a:lnSpc>
                <a:spcPts val="1300"/>
              </a:lnSpc>
              <a:buFont typeface="Wingdings"/>
              <a:buChar char=""/>
              <a:tabLst>
                <a:tab pos="175260" algn="l"/>
              </a:tabLst>
            </a:pPr>
            <a:r>
              <a:rPr lang="hu-HU" sz="1600" spc="-100" dirty="0" smtClean="0">
                <a:cs typeface="Arial"/>
              </a:rPr>
              <a:t>a</a:t>
            </a:r>
            <a:r>
              <a:rPr lang="hu-HU" sz="1600" spc="-45" dirty="0" smtClean="0">
                <a:cs typeface="Arial"/>
              </a:rPr>
              <a:t> </a:t>
            </a:r>
            <a:r>
              <a:rPr lang="hu-HU" sz="1600" spc="45" dirty="0" smtClean="0">
                <a:cs typeface="Arial"/>
              </a:rPr>
              <a:t>f</a:t>
            </a:r>
            <a:r>
              <a:rPr lang="hu-HU" sz="1600" spc="-55" dirty="0" smtClean="0">
                <a:cs typeface="Arial"/>
              </a:rPr>
              <a:t>ejlesztéssel</a:t>
            </a:r>
            <a:r>
              <a:rPr lang="hu-HU" sz="1600" spc="-45" dirty="0" smtClean="0">
                <a:cs typeface="Arial"/>
              </a:rPr>
              <a:t> </a:t>
            </a:r>
            <a:r>
              <a:rPr lang="hu-HU" sz="1600" spc="10" dirty="0" smtClean="0">
                <a:cs typeface="Arial"/>
              </a:rPr>
              <a:t>érintett</a:t>
            </a:r>
            <a:r>
              <a:rPr lang="hu-HU" sz="1600" spc="-45" dirty="0" smtClean="0">
                <a:cs typeface="Arial"/>
              </a:rPr>
              <a:t> </a:t>
            </a:r>
            <a:r>
              <a:rPr lang="hu-HU" sz="1600" spc="-15" dirty="0" smtClean="0">
                <a:cs typeface="Arial"/>
              </a:rPr>
              <a:t>te</a:t>
            </a:r>
            <a:r>
              <a:rPr lang="hu-HU" sz="1600" spc="-20" dirty="0" smtClean="0">
                <a:cs typeface="Arial"/>
              </a:rPr>
              <a:t>v</a:t>
            </a:r>
            <a:r>
              <a:rPr lang="hu-HU" sz="1600" spc="-60" dirty="0" smtClean="0">
                <a:cs typeface="Arial"/>
              </a:rPr>
              <a:t>é</a:t>
            </a:r>
            <a:r>
              <a:rPr lang="hu-HU" sz="1600" spc="-80" dirty="0" smtClean="0">
                <a:cs typeface="Arial"/>
              </a:rPr>
              <a:t>k</a:t>
            </a:r>
            <a:r>
              <a:rPr lang="hu-HU" sz="1600" spc="-75" dirty="0" smtClean="0">
                <a:cs typeface="Arial"/>
              </a:rPr>
              <a:t>enység</a:t>
            </a:r>
            <a:r>
              <a:rPr lang="hu-HU" sz="1600" spc="-45" dirty="0" smtClean="0">
                <a:cs typeface="Arial"/>
              </a:rPr>
              <a:t> </a:t>
            </a:r>
            <a:r>
              <a:rPr lang="hu-HU" sz="1600" spc="-20" dirty="0" smtClean="0">
                <a:cs typeface="Arial"/>
              </a:rPr>
              <a:t>indítása/</a:t>
            </a:r>
            <a:r>
              <a:rPr lang="hu-HU" sz="1600" spc="-30" dirty="0" smtClean="0">
                <a:cs typeface="Arial"/>
              </a:rPr>
              <a:t>v</a:t>
            </a:r>
            <a:r>
              <a:rPr lang="hu-HU" sz="1600" spc="-80" dirty="0" smtClean="0">
                <a:cs typeface="Arial"/>
              </a:rPr>
              <a:t>égz</a:t>
            </a:r>
            <a:r>
              <a:rPr lang="hu-HU" sz="1600" spc="-95" dirty="0" smtClean="0">
                <a:cs typeface="Arial"/>
              </a:rPr>
              <a:t>ése</a:t>
            </a:r>
            <a:r>
              <a:rPr lang="hu-HU" sz="1600" spc="-45" dirty="0" smtClean="0">
                <a:cs typeface="Arial"/>
              </a:rPr>
              <a:t> </a:t>
            </a:r>
            <a:r>
              <a:rPr lang="hu-HU" sz="1600" spc="-100" dirty="0" smtClean="0">
                <a:cs typeface="Arial"/>
              </a:rPr>
              <a:t>a</a:t>
            </a:r>
            <a:r>
              <a:rPr lang="hu-HU" sz="1600" spc="-45" dirty="0" smtClean="0">
                <a:cs typeface="Arial"/>
              </a:rPr>
              <a:t> </a:t>
            </a:r>
            <a:r>
              <a:rPr lang="hu-HU" sz="1600" spc="45" dirty="0" smtClean="0">
                <a:cs typeface="Arial"/>
              </a:rPr>
              <a:t>f</a:t>
            </a:r>
            <a:r>
              <a:rPr lang="hu-HU" sz="1600" spc="-50" dirty="0" smtClean="0">
                <a:cs typeface="Arial"/>
              </a:rPr>
              <a:t>ejlesztés</a:t>
            </a:r>
            <a:r>
              <a:rPr lang="hu-HU" sz="1600" spc="-45" dirty="0" smtClean="0">
                <a:cs typeface="Arial"/>
              </a:rPr>
              <a:t> </a:t>
            </a:r>
            <a:r>
              <a:rPr lang="hu-HU" sz="1600" spc="-40" dirty="0" smtClean="0">
                <a:cs typeface="Arial"/>
              </a:rPr>
              <a:t>településén</a:t>
            </a:r>
            <a:r>
              <a:rPr lang="hu-HU" sz="1600" spc="-45" dirty="0" smtClean="0">
                <a:cs typeface="Arial"/>
              </a:rPr>
              <a:t> </a:t>
            </a:r>
            <a:r>
              <a:rPr lang="hu-HU" sz="1600" spc="-70" dirty="0" smtClean="0">
                <a:cs typeface="Arial"/>
              </a:rPr>
              <a:t>vagy</a:t>
            </a:r>
            <a:r>
              <a:rPr lang="hu-HU" sz="1600" spc="-45" dirty="0" smtClean="0">
                <a:cs typeface="Arial"/>
              </a:rPr>
              <a:t> </a:t>
            </a:r>
            <a:r>
              <a:rPr lang="hu-HU" sz="1600" spc="-105" dirty="0" smtClean="0">
                <a:cs typeface="Arial"/>
              </a:rPr>
              <a:t>a</a:t>
            </a:r>
            <a:r>
              <a:rPr lang="hu-HU" sz="1600" spc="40" dirty="0" smtClean="0">
                <a:cs typeface="Arial"/>
              </a:rPr>
              <a:t>ttól</a:t>
            </a:r>
            <a:r>
              <a:rPr lang="hu-HU" sz="1600" spc="-45" dirty="0" smtClean="0">
                <a:cs typeface="Arial"/>
              </a:rPr>
              <a:t> </a:t>
            </a:r>
            <a:r>
              <a:rPr lang="hu-HU" sz="1600" spc="-25" dirty="0" smtClean="0">
                <a:cs typeface="Arial"/>
              </a:rPr>
              <a:t>legf</a:t>
            </a:r>
            <a:r>
              <a:rPr lang="hu-HU" sz="1600" spc="-40" dirty="0" smtClean="0">
                <a:cs typeface="Arial"/>
              </a:rPr>
              <a:t>eljebb</a:t>
            </a:r>
            <a:r>
              <a:rPr lang="hu-HU" sz="1600" spc="-45" dirty="0" smtClean="0">
                <a:cs typeface="Arial"/>
              </a:rPr>
              <a:t> </a:t>
            </a:r>
            <a:r>
              <a:rPr lang="hu-HU" sz="1600" spc="-25" dirty="0" smtClean="0">
                <a:cs typeface="Arial"/>
              </a:rPr>
              <a:t>40</a:t>
            </a:r>
            <a:r>
              <a:rPr lang="hu-HU" sz="1600" spc="-45" dirty="0" smtClean="0">
                <a:cs typeface="Arial"/>
              </a:rPr>
              <a:t> </a:t>
            </a:r>
            <a:r>
              <a:rPr lang="hu-HU" sz="1600" spc="-35" dirty="0" err="1" smtClean="0">
                <a:cs typeface="Arial"/>
              </a:rPr>
              <a:t>km</a:t>
            </a:r>
            <a:r>
              <a:rPr lang="hu-HU" sz="1600" spc="5" dirty="0" err="1" smtClean="0">
                <a:cs typeface="Arial"/>
              </a:rPr>
              <a:t>­</a:t>
            </a:r>
            <a:r>
              <a:rPr lang="hu-HU" sz="1600" spc="-10" dirty="0" err="1" smtClean="0">
                <a:cs typeface="Arial"/>
              </a:rPr>
              <a:t>r</a:t>
            </a:r>
            <a:r>
              <a:rPr lang="hu-HU" sz="1600" spc="-50" dirty="0" err="1" smtClean="0">
                <a:cs typeface="Arial"/>
              </a:rPr>
              <a:t>e</a:t>
            </a:r>
            <a:r>
              <a:rPr lang="hu-HU" sz="1600" spc="-50" dirty="0" smtClean="0">
                <a:cs typeface="Arial"/>
              </a:rPr>
              <a:t>;</a:t>
            </a:r>
            <a:endParaRPr lang="hu-HU" sz="1600" dirty="0" smtClean="0">
              <a:cs typeface="Arial"/>
            </a:endParaRPr>
          </a:p>
          <a:p>
            <a:pPr marL="174625" marR="5080" indent="-107950">
              <a:lnSpc>
                <a:spcPts val="1300"/>
              </a:lnSpc>
              <a:spcBef>
                <a:spcPts val="70"/>
              </a:spcBef>
              <a:buFont typeface="Wingdings"/>
              <a:buChar char=""/>
              <a:tabLst>
                <a:tab pos="175260" algn="l"/>
              </a:tabLst>
            </a:pPr>
            <a:r>
              <a:rPr lang="hu-HU" sz="1600" spc="-100" dirty="0" smtClean="0">
                <a:cs typeface="Arial"/>
              </a:rPr>
              <a:t>a</a:t>
            </a:r>
            <a:r>
              <a:rPr lang="hu-HU" sz="1600" spc="-45" dirty="0" smtClean="0">
                <a:cs typeface="Arial"/>
              </a:rPr>
              <a:t> </a:t>
            </a:r>
            <a:r>
              <a:rPr lang="hu-HU" sz="1600" spc="-40" dirty="0" smtClean="0">
                <a:cs typeface="Arial"/>
              </a:rPr>
              <a:t>támog</a:t>
            </a:r>
            <a:r>
              <a:rPr lang="hu-HU" sz="1600" spc="-45" dirty="0" smtClean="0">
                <a:cs typeface="Arial"/>
              </a:rPr>
              <a:t>a</a:t>
            </a:r>
            <a:r>
              <a:rPr lang="hu-HU" sz="1600" spc="65" dirty="0" smtClean="0">
                <a:cs typeface="Arial"/>
              </a:rPr>
              <a:t>tott</a:t>
            </a:r>
            <a:r>
              <a:rPr lang="hu-HU" sz="1600" spc="-45" dirty="0" smtClean="0">
                <a:cs typeface="Arial"/>
              </a:rPr>
              <a:t> </a:t>
            </a:r>
            <a:r>
              <a:rPr lang="hu-HU" sz="1600" spc="45" dirty="0" smtClean="0">
                <a:cs typeface="Arial"/>
              </a:rPr>
              <a:t>f</a:t>
            </a:r>
            <a:r>
              <a:rPr lang="hu-HU" sz="1600" spc="-50" dirty="0" smtClean="0">
                <a:cs typeface="Arial"/>
              </a:rPr>
              <a:t>ejlesztés</a:t>
            </a:r>
            <a:r>
              <a:rPr lang="hu-HU" sz="1600" spc="-45" dirty="0" smtClean="0">
                <a:cs typeface="Arial"/>
              </a:rPr>
              <a:t> </a:t>
            </a:r>
            <a:r>
              <a:rPr lang="hu-HU" sz="1600" spc="-50" dirty="0" smtClean="0">
                <a:cs typeface="Arial"/>
              </a:rPr>
              <a:t>e</a:t>
            </a:r>
            <a:r>
              <a:rPr lang="hu-HU" sz="1600" spc="-40" dirty="0" smtClean="0">
                <a:cs typeface="Arial"/>
              </a:rPr>
              <a:t>r</a:t>
            </a:r>
            <a:r>
              <a:rPr lang="hu-HU" sz="1600" spc="-55" dirty="0" smtClean="0">
                <a:cs typeface="Arial"/>
              </a:rPr>
              <a:t>edmény</a:t>
            </a:r>
            <a:r>
              <a:rPr lang="hu-HU" sz="1600" spc="-80" dirty="0" smtClean="0">
                <a:cs typeface="Arial"/>
              </a:rPr>
              <a:t>e</a:t>
            </a:r>
            <a:r>
              <a:rPr lang="hu-HU" sz="1600" spc="-45" dirty="0" smtClean="0">
                <a:cs typeface="Arial"/>
              </a:rPr>
              <a:t> </a:t>
            </a:r>
            <a:r>
              <a:rPr lang="hu-HU" sz="1600" spc="-70" dirty="0" smtClean="0">
                <a:cs typeface="Arial"/>
              </a:rPr>
              <a:t>vagy</a:t>
            </a:r>
            <a:r>
              <a:rPr lang="hu-HU" sz="1600" spc="-45" dirty="0" smtClean="0">
                <a:cs typeface="Arial"/>
              </a:rPr>
              <a:t> </a:t>
            </a:r>
            <a:r>
              <a:rPr lang="hu-HU" sz="1600" spc="-90" dirty="0" smtClean="0">
                <a:cs typeface="Arial"/>
              </a:rPr>
              <a:t>az</a:t>
            </a:r>
            <a:r>
              <a:rPr lang="hu-HU" sz="1600" spc="-45" dirty="0" smtClean="0">
                <a:cs typeface="Arial"/>
              </a:rPr>
              <a:t> </a:t>
            </a:r>
            <a:r>
              <a:rPr lang="hu-HU" sz="1600" spc="-20" dirty="0" smtClean="0">
                <a:cs typeface="Arial"/>
              </a:rPr>
              <a:t>érté</a:t>
            </a:r>
            <a:r>
              <a:rPr lang="hu-HU" sz="1600" spc="-50" dirty="0" smtClean="0">
                <a:cs typeface="Arial"/>
              </a:rPr>
              <a:t>k</a:t>
            </a:r>
            <a:r>
              <a:rPr lang="hu-HU" sz="1600" spc="-65" dirty="0" smtClean="0">
                <a:cs typeface="Arial"/>
              </a:rPr>
              <a:t>esítés</a:t>
            </a:r>
            <a:r>
              <a:rPr lang="hu-HU" sz="1600" spc="-45" dirty="0" smtClean="0">
                <a:cs typeface="Arial"/>
              </a:rPr>
              <a:t> kizár</a:t>
            </a:r>
            <a:r>
              <a:rPr lang="hu-HU" sz="1600" spc="-55" dirty="0" smtClean="0">
                <a:cs typeface="Arial"/>
              </a:rPr>
              <a:t>ólagos</a:t>
            </a:r>
            <a:r>
              <a:rPr lang="hu-HU" sz="1600" spc="-45" dirty="0" smtClean="0">
                <a:cs typeface="Arial"/>
              </a:rPr>
              <a:t> </a:t>
            </a:r>
            <a:r>
              <a:rPr lang="hu-HU" sz="1600" spc="-40" dirty="0" smtClean="0">
                <a:cs typeface="Arial"/>
              </a:rPr>
              <a:t>tárgya</a:t>
            </a:r>
            <a:r>
              <a:rPr lang="hu-HU" sz="1600" spc="-45" dirty="0" smtClean="0">
                <a:cs typeface="Arial"/>
              </a:rPr>
              <a:t> </a:t>
            </a:r>
            <a:r>
              <a:rPr lang="hu-HU" sz="1600" spc="-50" dirty="0" smtClean="0">
                <a:cs typeface="Arial"/>
              </a:rPr>
              <a:t>nem</a:t>
            </a:r>
            <a:r>
              <a:rPr lang="hu-HU" sz="1600" spc="-45" dirty="0" smtClean="0">
                <a:cs typeface="Arial"/>
              </a:rPr>
              <a:t> </a:t>
            </a:r>
            <a:r>
              <a:rPr lang="hu-HU" sz="1600" spc="-20" dirty="0" smtClean="0">
                <a:cs typeface="Arial"/>
              </a:rPr>
              <a:t>lehet</a:t>
            </a:r>
            <a:r>
              <a:rPr lang="hu-HU" sz="1600" spc="-45" dirty="0" smtClean="0">
                <a:cs typeface="Arial"/>
              </a:rPr>
              <a:t> </a:t>
            </a:r>
            <a:r>
              <a:rPr lang="hu-HU" sz="1600" spc="-55" dirty="0" err="1" smtClean="0">
                <a:cs typeface="Arial"/>
              </a:rPr>
              <a:t>Annex</a:t>
            </a:r>
            <a:r>
              <a:rPr lang="hu-HU" sz="1600" spc="-45" dirty="0" smtClean="0">
                <a:cs typeface="Arial"/>
              </a:rPr>
              <a:t> </a:t>
            </a:r>
            <a:r>
              <a:rPr lang="hu-HU" sz="1600" spc="-225" dirty="0" smtClean="0">
                <a:cs typeface="Arial"/>
              </a:rPr>
              <a:t>1</a:t>
            </a:r>
            <a:r>
              <a:rPr lang="hu-HU" sz="1600" spc="-45" dirty="0" smtClean="0">
                <a:cs typeface="Arial"/>
              </a:rPr>
              <a:t> </a:t>
            </a:r>
            <a:r>
              <a:rPr lang="hu-HU" sz="1600" spc="-20" dirty="0" smtClean="0">
                <a:cs typeface="Arial"/>
              </a:rPr>
              <a:t>termék;</a:t>
            </a:r>
            <a:endParaRPr lang="hu-HU" sz="1600" dirty="0" smtClean="0">
              <a:cs typeface="Arial"/>
            </a:endParaRPr>
          </a:p>
          <a:p>
            <a:pPr marL="174625" indent="-107950">
              <a:lnSpc>
                <a:spcPts val="1340"/>
              </a:lnSpc>
              <a:buFont typeface="Wingdings"/>
              <a:buChar char=""/>
              <a:tabLst>
                <a:tab pos="175260" algn="l"/>
              </a:tabLst>
            </a:pPr>
            <a:r>
              <a:rPr lang="hu-HU" sz="1600" spc="-80" dirty="0" smtClean="0">
                <a:cs typeface="Arial"/>
              </a:rPr>
              <a:t>egys</a:t>
            </a:r>
            <a:r>
              <a:rPr lang="hu-HU" sz="1600" spc="-85" dirty="0" smtClean="0">
                <a:cs typeface="Arial"/>
              </a:rPr>
              <a:t>z</a:t>
            </a:r>
            <a:r>
              <a:rPr lang="hu-HU" sz="1600" spc="-10" dirty="0" smtClean="0">
                <a:cs typeface="Arial"/>
              </a:rPr>
              <a:t>erűsített</a:t>
            </a:r>
            <a:r>
              <a:rPr lang="hu-HU" sz="1600" spc="-45" dirty="0" smtClean="0">
                <a:cs typeface="Arial"/>
              </a:rPr>
              <a:t> </a:t>
            </a:r>
            <a:r>
              <a:rPr lang="hu-HU" sz="1600" spc="-15" dirty="0" smtClean="0">
                <a:cs typeface="Arial"/>
              </a:rPr>
              <a:t>üzleti</a:t>
            </a:r>
            <a:r>
              <a:rPr lang="hu-HU" sz="1600" spc="-45" dirty="0" smtClean="0">
                <a:cs typeface="Arial"/>
              </a:rPr>
              <a:t> </a:t>
            </a:r>
            <a:r>
              <a:rPr lang="hu-HU" sz="1600" spc="-10" dirty="0" smtClean="0">
                <a:cs typeface="Arial"/>
              </a:rPr>
              <a:t>terv</a:t>
            </a:r>
            <a:r>
              <a:rPr lang="hu-HU" sz="1600" spc="-45" dirty="0" smtClean="0">
                <a:cs typeface="Arial"/>
              </a:rPr>
              <a:t> </a:t>
            </a:r>
            <a:r>
              <a:rPr lang="hu-HU" sz="1600" spc="-50" dirty="0" smtClean="0">
                <a:cs typeface="Arial"/>
              </a:rPr>
              <a:t>benyújtása.</a:t>
            </a:r>
            <a:endParaRPr lang="hu-HU" sz="1600" dirty="0" smtClean="0">
              <a:cs typeface="Arial"/>
            </a:endParaRPr>
          </a:p>
          <a:p>
            <a:pPr>
              <a:lnSpc>
                <a:spcPct val="100000"/>
              </a:lnSpc>
              <a:spcBef>
                <a:spcPts val="12"/>
              </a:spcBef>
              <a:buFont typeface="Wingdings"/>
              <a:buChar char=""/>
            </a:pPr>
            <a:endParaRPr lang="hu-HU" sz="1400" dirty="0" smtClean="0">
              <a:latin typeface="+mj-lt"/>
              <a:cs typeface="Times New Roman"/>
            </a:endParaRPr>
          </a:p>
          <a:p>
            <a:pPr marL="12700">
              <a:lnSpc>
                <a:spcPts val="1395"/>
              </a:lnSpc>
            </a:pPr>
            <a:r>
              <a:rPr lang="hu-HU" sz="1400" b="1" spc="200" dirty="0" smtClean="0">
                <a:solidFill>
                  <a:srgbClr val="275BA7"/>
                </a:solidFill>
                <a:cs typeface="Calibri"/>
              </a:rPr>
              <a:t>H</a:t>
            </a:r>
            <a:r>
              <a:rPr lang="hu-HU" sz="1400" b="1" spc="100" dirty="0" smtClean="0">
                <a:solidFill>
                  <a:srgbClr val="275BA7"/>
                </a:solidFill>
                <a:cs typeface="Calibri"/>
              </a:rPr>
              <a:t>O</a:t>
            </a:r>
            <a:r>
              <a:rPr lang="hu-HU" sz="1400" b="1" spc="85" dirty="0" smtClean="0">
                <a:solidFill>
                  <a:srgbClr val="275BA7"/>
                </a:solidFill>
                <a:cs typeface="Calibri"/>
              </a:rPr>
              <a:t>G</a:t>
            </a:r>
            <a:r>
              <a:rPr lang="hu-HU" sz="1400" b="1" spc="120" dirty="0" smtClean="0">
                <a:solidFill>
                  <a:srgbClr val="275BA7"/>
                </a:solidFill>
                <a:cs typeface="Calibri"/>
              </a:rPr>
              <a:t>Y</a:t>
            </a:r>
            <a:r>
              <a:rPr lang="hu-HU" sz="1400" b="1" spc="160" dirty="0" smtClean="0">
                <a:solidFill>
                  <a:srgbClr val="275BA7"/>
                </a:solidFill>
                <a:cs typeface="Calibri"/>
              </a:rPr>
              <a:t>A</a:t>
            </a:r>
            <a:r>
              <a:rPr lang="hu-HU" sz="1400" b="1" spc="105" dirty="0" smtClean="0">
                <a:solidFill>
                  <a:srgbClr val="275BA7"/>
                </a:solidFill>
                <a:cs typeface="Calibri"/>
              </a:rPr>
              <a:t>N</a:t>
            </a:r>
            <a:r>
              <a:rPr lang="hu-HU" sz="1400" b="1" spc="75" dirty="0" smtClean="0">
                <a:solidFill>
                  <a:srgbClr val="275BA7"/>
                </a:solidFill>
                <a:cs typeface="Calibri"/>
              </a:rPr>
              <a:t> </a:t>
            </a:r>
            <a:r>
              <a:rPr lang="hu-HU" sz="1400" b="1" spc="110" dirty="0">
                <a:solidFill>
                  <a:srgbClr val="275BA7"/>
                </a:solidFill>
                <a:cs typeface="Calibri"/>
              </a:rPr>
              <a:t>T</a:t>
            </a:r>
            <a:r>
              <a:rPr lang="hu-HU" sz="1400" b="1" spc="114" dirty="0">
                <a:solidFill>
                  <a:srgbClr val="275BA7"/>
                </a:solidFill>
                <a:cs typeface="Calibri"/>
              </a:rPr>
              <a:t>Á</a:t>
            </a:r>
            <a:r>
              <a:rPr lang="hu-HU" sz="1400" b="1" spc="125" dirty="0">
                <a:solidFill>
                  <a:srgbClr val="275BA7"/>
                </a:solidFill>
                <a:cs typeface="Calibri"/>
              </a:rPr>
              <a:t>M</a:t>
            </a:r>
            <a:r>
              <a:rPr lang="hu-HU" sz="1400" b="1" spc="100" dirty="0">
                <a:solidFill>
                  <a:srgbClr val="275BA7"/>
                </a:solidFill>
                <a:cs typeface="Calibri"/>
              </a:rPr>
              <a:t>O</a:t>
            </a:r>
            <a:r>
              <a:rPr lang="hu-HU" sz="1400" b="1" spc="75" dirty="0">
                <a:solidFill>
                  <a:srgbClr val="275BA7"/>
                </a:solidFill>
                <a:cs typeface="Calibri"/>
              </a:rPr>
              <a:t>G</a:t>
            </a:r>
            <a:r>
              <a:rPr lang="hu-HU" sz="1400" b="1" spc="90" dirty="0">
                <a:solidFill>
                  <a:srgbClr val="275BA7"/>
                </a:solidFill>
                <a:cs typeface="Calibri"/>
              </a:rPr>
              <a:t>A</a:t>
            </a:r>
            <a:r>
              <a:rPr lang="hu-HU" sz="1400" b="1" spc="70" dirty="0">
                <a:solidFill>
                  <a:srgbClr val="275BA7"/>
                </a:solidFill>
                <a:cs typeface="Calibri"/>
              </a:rPr>
              <a:t>T?</a:t>
            </a:r>
            <a:endParaRPr lang="hu-HU" sz="1400" dirty="0">
              <a:cs typeface="Calibri"/>
            </a:endParaRPr>
          </a:p>
          <a:p>
            <a:pPr marL="12700" marR="2840990">
              <a:lnSpc>
                <a:spcPts val="1300"/>
              </a:lnSpc>
            </a:pPr>
            <a:r>
              <a:rPr lang="hu-HU" sz="1600" b="1" spc="20" dirty="0" smtClean="0">
                <a:cs typeface="Calibri"/>
              </a:rPr>
              <a:t>Előleg</a:t>
            </a:r>
            <a:r>
              <a:rPr lang="hu-HU" sz="1600" b="1" spc="10" dirty="0" smtClean="0">
                <a:cs typeface="Calibri"/>
              </a:rPr>
              <a:t> </a:t>
            </a:r>
            <a:r>
              <a:rPr lang="hu-HU" sz="1600" spc="-50" dirty="0" smtClean="0">
                <a:cs typeface="Arial"/>
              </a:rPr>
              <a:t>igénybe </a:t>
            </a:r>
            <a:r>
              <a:rPr lang="hu-HU" sz="1600" spc="-60" dirty="0" smtClean="0">
                <a:cs typeface="Arial"/>
              </a:rPr>
              <a:t>v</a:t>
            </a:r>
            <a:r>
              <a:rPr lang="hu-HU" sz="1600" spc="-30" dirty="0" smtClean="0">
                <a:cs typeface="Arial"/>
              </a:rPr>
              <a:t>ehető.</a:t>
            </a:r>
            <a:r>
              <a:rPr lang="hu-HU" sz="1600" spc="-50" dirty="0" smtClean="0">
                <a:cs typeface="Arial"/>
              </a:rPr>
              <a:t> </a:t>
            </a:r>
            <a:r>
              <a:rPr lang="hu-HU" sz="1600" b="1" spc="5" dirty="0">
                <a:cs typeface="Calibri"/>
              </a:rPr>
              <a:t>Sajá</a:t>
            </a:r>
            <a:r>
              <a:rPr lang="hu-HU" sz="1600" b="1" spc="55" dirty="0">
                <a:cs typeface="Calibri"/>
              </a:rPr>
              <a:t>t</a:t>
            </a:r>
            <a:r>
              <a:rPr lang="hu-HU" sz="1600" b="1" spc="10" dirty="0">
                <a:cs typeface="Calibri"/>
              </a:rPr>
              <a:t> teljesítés </a:t>
            </a:r>
            <a:r>
              <a:rPr lang="hu-HU" sz="1600" b="1" dirty="0">
                <a:cs typeface="Calibri"/>
              </a:rPr>
              <a:t>és</a:t>
            </a:r>
            <a:r>
              <a:rPr lang="hu-HU" sz="1600" b="1" spc="10" dirty="0">
                <a:cs typeface="Calibri"/>
              </a:rPr>
              <a:t> </a:t>
            </a:r>
            <a:r>
              <a:rPr lang="hu-HU" sz="1600" b="1" spc="15" dirty="0">
                <a:cs typeface="Calibri"/>
              </a:rPr>
              <a:t>termés</a:t>
            </a:r>
            <a:r>
              <a:rPr lang="hu-HU" sz="1600" b="1" dirty="0">
                <a:cs typeface="Calibri"/>
              </a:rPr>
              <a:t>z</a:t>
            </a:r>
            <a:r>
              <a:rPr lang="hu-HU" sz="1600" b="1" spc="5" dirty="0">
                <a:cs typeface="Calibri"/>
              </a:rPr>
              <a:t>etbeni</a:t>
            </a:r>
            <a:r>
              <a:rPr lang="hu-HU" sz="1600" b="1" spc="10" dirty="0">
                <a:cs typeface="Calibri"/>
              </a:rPr>
              <a:t> </a:t>
            </a:r>
            <a:r>
              <a:rPr lang="hu-HU" sz="1600" b="1" spc="10" dirty="0" smtClean="0">
                <a:cs typeface="Calibri"/>
              </a:rPr>
              <a:t>h</a:t>
            </a:r>
            <a:r>
              <a:rPr lang="hu-HU" sz="1600" b="1" dirty="0" smtClean="0">
                <a:cs typeface="Calibri"/>
              </a:rPr>
              <a:t>o</a:t>
            </a:r>
            <a:r>
              <a:rPr lang="hu-HU" sz="1600" b="1" spc="35" dirty="0" smtClean="0">
                <a:cs typeface="Calibri"/>
              </a:rPr>
              <a:t>zzá</a:t>
            </a:r>
            <a:r>
              <a:rPr lang="hu-HU" sz="1600" b="1" spc="70" dirty="0" smtClean="0">
                <a:cs typeface="Calibri"/>
              </a:rPr>
              <a:t>j</a:t>
            </a:r>
            <a:r>
              <a:rPr lang="hu-HU" sz="1600" b="1" dirty="0" smtClean="0">
                <a:cs typeface="Calibri"/>
              </a:rPr>
              <a:t>árulás </a:t>
            </a:r>
            <a:r>
              <a:rPr lang="hu-HU" sz="1600" spc="-55" dirty="0" smtClean="0">
                <a:cs typeface="Arial"/>
              </a:rPr>
              <a:t>elszámolh</a:t>
            </a:r>
            <a:r>
              <a:rPr lang="hu-HU" sz="1600" spc="-70" dirty="0" smtClean="0">
                <a:cs typeface="Arial"/>
              </a:rPr>
              <a:t>a</a:t>
            </a:r>
            <a:r>
              <a:rPr lang="hu-HU" sz="1600" spc="5" dirty="0" smtClean="0">
                <a:cs typeface="Arial"/>
              </a:rPr>
              <a:t>tó.</a:t>
            </a:r>
            <a:endParaRPr lang="hu-HU" sz="1600" dirty="0" smtClean="0">
              <a:cs typeface="Arial"/>
            </a:endParaRPr>
          </a:p>
          <a:p>
            <a:pPr>
              <a:lnSpc>
                <a:spcPct val="100000"/>
              </a:lnSpc>
              <a:spcBef>
                <a:spcPts val="48"/>
              </a:spcBef>
            </a:pPr>
            <a:endParaRPr lang="hu-HU" sz="1000" dirty="0" smtClean="0">
              <a:latin typeface="Times New Roman"/>
              <a:cs typeface="Times New Roman"/>
            </a:endParaRPr>
          </a:p>
          <a:p>
            <a:pPr marL="12700">
              <a:lnSpc>
                <a:spcPts val="1395"/>
              </a:lnSpc>
            </a:pPr>
            <a:r>
              <a:rPr lang="hu-HU" sz="1400" b="1" spc="175" dirty="0">
                <a:solidFill>
                  <a:srgbClr val="275BA7"/>
                </a:solidFill>
                <a:cs typeface="Calibri"/>
              </a:rPr>
              <a:t>MENNYIVE</a:t>
            </a:r>
            <a:r>
              <a:rPr lang="hu-HU" sz="1400" b="1" spc="85" dirty="0">
                <a:solidFill>
                  <a:srgbClr val="275BA7"/>
                </a:solidFill>
                <a:cs typeface="Calibri"/>
              </a:rPr>
              <a:t>L</a:t>
            </a:r>
            <a:r>
              <a:rPr lang="hu-HU" sz="1400" b="1" spc="45" dirty="0">
                <a:solidFill>
                  <a:srgbClr val="275BA7"/>
                </a:solidFill>
                <a:cs typeface="Calibri"/>
              </a:rPr>
              <a:t> </a:t>
            </a:r>
            <a:r>
              <a:rPr lang="hu-HU" sz="1400" b="1" spc="110" dirty="0">
                <a:solidFill>
                  <a:srgbClr val="275BA7"/>
                </a:solidFill>
                <a:cs typeface="Calibri"/>
              </a:rPr>
              <a:t>T</a:t>
            </a:r>
            <a:r>
              <a:rPr lang="hu-HU" sz="1400" b="1" spc="114" dirty="0">
                <a:solidFill>
                  <a:srgbClr val="275BA7"/>
                </a:solidFill>
                <a:cs typeface="Calibri"/>
              </a:rPr>
              <a:t>Á</a:t>
            </a:r>
            <a:r>
              <a:rPr lang="hu-HU" sz="1400" b="1" spc="125" dirty="0">
                <a:solidFill>
                  <a:srgbClr val="275BA7"/>
                </a:solidFill>
                <a:cs typeface="Calibri"/>
              </a:rPr>
              <a:t>M</a:t>
            </a:r>
            <a:r>
              <a:rPr lang="hu-HU" sz="1400" b="1" spc="100" dirty="0">
                <a:solidFill>
                  <a:srgbClr val="275BA7"/>
                </a:solidFill>
                <a:cs typeface="Calibri"/>
              </a:rPr>
              <a:t>O</a:t>
            </a:r>
            <a:r>
              <a:rPr lang="hu-HU" sz="1400" b="1" spc="75" dirty="0">
                <a:solidFill>
                  <a:srgbClr val="275BA7"/>
                </a:solidFill>
                <a:cs typeface="Calibri"/>
              </a:rPr>
              <a:t>G</a:t>
            </a:r>
            <a:r>
              <a:rPr lang="hu-HU" sz="1400" b="1" spc="90" dirty="0">
                <a:solidFill>
                  <a:srgbClr val="275BA7"/>
                </a:solidFill>
                <a:cs typeface="Calibri"/>
              </a:rPr>
              <a:t>A</a:t>
            </a:r>
            <a:r>
              <a:rPr lang="hu-HU" sz="1400" b="1" spc="70" dirty="0">
                <a:solidFill>
                  <a:srgbClr val="275BA7"/>
                </a:solidFill>
                <a:cs typeface="Calibri"/>
              </a:rPr>
              <a:t>T?</a:t>
            </a:r>
            <a:endParaRPr lang="hu-HU" sz="1400" dirty="0">
              <a:cs typeface="Calibri"/>
            </a:endParaRPr>
          </a:p>
          <a:p>
            <a:pPr marL="12700">
              <a:lnSpc>
                <a:spcPts val="1335"/>
              </a:lnSpc>
            </a:pPr>
            <a:r>
              <a:rPr lang="hu-HU" sz="1600" spc="15" dirty="0" smtClean="0">
                <a:cs typeface="Arial"/>
              </a:rPr>
              <a:t>M</a:t>
            </a:r>
            <a:r>
              <a:rPr lang="hu-HU" sz="1600" spc="-50" dirty="0" smtClean="0">
                <a:cs typeface="Arial"/>
              </a:rPr>
              <a:t>aximális</a:t>
            </a:r>
            <a:r>
              <a:rPr lang="hu-HU" sz="1600" spc="-45" dirty="0" smtClean="0">
                <a:cs typeface="Arial"/>
              </a:rPr>
              <a:t> </a:t>
            </a:r>
            <a:r>
              <a:rPr lang="hu-HU" sz="1600" spc="-40" dirty="0" smtClean="0">
                <a:cs typeface="Arial"/>
              </a:rPr>
              <a:t>támog</a:t>
            </a:r>
            <a:r>
              <a:rPr lang="hu-HU" sz="1600" spc="-45" dirty="0" smtClean="0">
                <a:cs typeface="Arial"/>
              </a:rPr>
              <a:t>a</a:t>
            </a:r>
            <a:r>
              <a:rPr lang="hu-HU" sz="1600" spc="-35" dirty="0" smtClean="0">
                <a:cs typeface="Arial"/>
              </a:rPr>
              <a:t>tás:</a:t>
            </a:r>
            <a:r>
              <a:rPr lang="hu-HU" sz="1600" spc="-45" dirty="0" smtClean="0">
                <a:cs typeface="Arial"/>
              </a:rPr>
              <a:t> </a:t>
            </a:r>
            <a:r>
              <a:rPr lang="hu-HU" sz="1600" b="1" spc="10" dirty="0">
                <a:cs typeface="Calibri"/>
              </a:rPr>
              <a:t>100</a:t>
            </a:r>
            <a:r>
              <a:rPr lang="hu-HU" sz="1600" b="1" spc="15" dirty="0">
                <a:cs typeface="Calibri"/>
              </a:rPr>
              <a:t> </a:t>
            </a:r>
            <a:r>
              <a:rPr lang="hu-HU" sz="1600" b="1" spc="60" dirty="0">
                <a:cs typeface="Calibri"/>
              </a:rPr>
              <a:t>000</a:t>
            </a:r>
            <a:r>
              <a:rPr lang="hu-HU" sz="1600" b="1" spc="15" dirty="0">
                <a:cs typeface="Calibri"/>
              </a:rPr>
              <a:t> </a:t>
            </a:r>
            <a:r>
              <a:rPr lang="hu-HU" sz="1600" b="1" spc="65" dirty="0">
                <a:cs typeface="Calibri"/>
              </a:rPr>
              <a:t>€</a:t>
            </a:r>
            <a:r>
              <a:rPr lang="hu-HU" sz="1600" b="1" spc="15" dirty="0">
                <a:cs typeface="Calibri"/>
              </a:rPr>
              <a:t> </a:t>
            </a:r>
            <a:r>
              <a:rPr lang="hu-HU" sz="1600" spc="-90" dirty="0" smtClean="0">
                <a:cs typeface="Arial"/>
              </a:rPr>
              <a:t>(</a:t>
            </a:r>
            <a:r>
              <a:rPr lang="hu-HU" sz="1600" spc="-55" dirty="0" smtClean="0">
                <a:cs typeface="Arial"/>
              </a:rPr>
              <a:t>de</a:t>
            </a:r>
            <a:r>
              <a:rPr lang="hu-HU" sz="1600" spc="-45" dirty="0" smtClean="0">
                <a:cs typeface="Arial"/>
              </a:rPr>
              <a:t> </a:t>
            </a:r>
            <a:r>
              <a:rPr lang="hu-HU" sz="1600" spc="-30" dirty="0" err="1" smtClean="0">
                <a:cs typeface="Arial"/>
              </a:rPr>
              <a:t>minimi</a:t>
            </a:r>
            <a:r>
              <a:rPr lang="hu-HU" sz="1600" spc="-60" dirty="0" err="1" smtClean="0">
                <a:cs typeface="Arial"/>
              </a:rPr>
              <a:t>s</a:t>
            </a:r>
            <a:r>
              <a:rPr lang="hu-HU" sz="1600" spc="-50" dirty="0" smtClean="0">
                <a:cs typeface="Arial"/>
              </a:rPr>
              <a:t>).</a:t>
            </a:r>
            <a:endParaRPr lang="hu-HU" sz="1600" dirty="0" smtClean="0">
              <a:cs typeface="Arial"/>
            </a:endParaRPr>
          </a:p>
          <a:p>
            <a:pPr marL="12700">
              <a:lnSpc>
                <a:spcPts val="1395"/>
              </a:lnSpc>
            </a:pPr>
            <a:endParaRPr lang="hu-HU" sz="1400" dirty="0">
              <a:latin typeface="+mj-lt"/>
              <a:cs typeface="Calibri"/>
            </a:endParaRPr>
          </a:p>
          <a:p>
            <a:pPr>
              <a:lnSpc>
                <a:spcPct val="100000"/>
              </a:lnSpc>
              <a:spcBef>
                <a:spcPts val="49"/>
              </a:spcBef>
            </a:pPr>
            <a:endParaRPr sz="950" dirty="0">
              <a:latin typeface="Times New Roman"/>
              <a:cs typeface="Times New Roman"/>
            </a:endParaRPr>
          </a:p>
          <a:p>
            <a:pPr marL="12700" algn="just">
              <a:lnSpc>
                <a:spcPts val="1395"/>
              </a:lnSpc>
            </a:pPr>
            <a:endParaRPr sz="12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000" dirty="0">
              <a:latin typeface="Times New Roman"/>
              <a:cs typeface="Times New Roman"/>
            </a:endParaRPr>
          </a:p>
        </p:txBody>
      </p:sp>
      <p:sp>
        <p:nvSpPr>
          <p:cNvPr id="5" name="object 13"/>
          <p:cNvSpPr/>
          <p:nvPr/>
        </p:nvSpPr>
        <p:spPr>
          <a:xfrm>
            <a:off x="6114035" y="6175881"/>
            <a:ext cx="1593215" cy="0"/>
          </a:xfrm>
          <a:custGeom>
            <a:avLst/>
            <a:gdLst/>
            <a:ahLst/>
            <a:cxnLst/>
            <a:rect l="l" t="t" r="r" b="b"/>
            <a:pathLst>
              <a:path w="1593215">
                <a:moveTo>
                  <a:pt x="0" y="0"/>
                </a:moveTo>
                <a:lnTo>
                  <a:pt x="1592999" y="0"/>
                </a:lnTo>
              </a:path>
            </a:pathLst>
          </a:custGeom>
          <a:ln w="12700">
            <a:solidFill>
              <a:srgbClr val="A8D4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14"/>
          <p:cNvSpPr/>
          <p:nvPr/>
        </p:nvSpPr>
        <p:spPr>
          <a:xfrm>
            <a:off x="1011036" y="5542468"/>
            <a:ext cx="3963035" cy="0"/>
          </a:xfrm>
          <a:custGeom>
            <a:avLst/>
            <a:gdLst/>
            <a:ahLst/>
            <a:cxnLst/>
            <a:rect l="l" t="t" r="r" b="b"/>
            <a:pathLst>
              <a:path w="3963035">
                <a:moveTo>
                  <a:pt x="0" y="0"/>
                </a:moveTo>
                <a:lnTo>
                  <a:pt x="3962654" y="0"/>
                </a:lnTo>
              </a:path>
            </a:pathLst>
          </a:custGeom>
          <a:ln w="12700">
            <a:solidFill>
              <a:srgbClr val="A8D4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15"/>
          <p:cNvSpPr/>
          <p:nvPr/>
        </p:nvSpPr>
        <p:spPr>
          <a:xfrm>
            <a:off x="4986389" y="5542468"/>
            <a:ext cx="1121410" cy="0"/>
          </a:xfrm>
          <a:custGeom>
            <a:avLst/>
            <a:gdLst/>
            <a:ahLst/>
            <a:cxnLst/>
            <a:rect l="l" t="t" r="r" b="b"/>
            <a:pathLst>
              <a:path w="1121410">
                <a:moveTo>
                  <a:pt x="0" y="0"/>
                </a:moveTo>
                <a:lnTo>
                  <a:pt x="1121295" y="0"/>
                </a:lnTo>
              </a:path>
            </a:pathLst>
          </a:custGeom>
          <a:ln w="12700">
            <a:solidFill>
              <a:srgbClr val="A8D4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16"/>
          <p:cNvSpPr/>
          <p:nvPr/>
        </p:nvSpPr>
        <p:spPr>
          <a:xfrm>
            <a:off x="1011036" y="5753606"/>
            <a:ext cx="3963035" cy="0"/>
          </a:xfrm>
          <a:custGeom>
            <a:avLst/>
            <a:gdLst/>
            <a:ahLst/>
            <a:cxnLst/>
            <a:rect l="l" t="t" r="r" b="b"/>
            <a:pathLst>
              <a:path w="3963035">
                <a:moveTo>
                  <a:pt x="0" y="0"/>
                </a:moveTo>
                <a:lnTo>
                  <a:pt x="3962654" y="0"/>
                </a:lnTo>
              </a:path>
            </a:pathLst>
          </a:custGeom>
          <a:ln w="12700">
            <a:solidFill>
              <a:srgbClr val="A8D4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17"/>
          <p:cNvSpPr/>
          <p:nvPr/>
        </p:nvSpPr>
        <p:spPr>
          <a:xfrm>
            <a:off x="4986389" y="5753606"/>
            <a:ext cx="1121410" cy="0"/>
          </a:xfrm>
          <a:custGeom>
            <a:avLst/>
            <a:gdLst/>
            <a:ahLst/>
            <a:cxnLst/>
            <a:rect l="l" t="t" r="r" b="b"/>
            <a:pathLst>
              <a:path w="1121410">
                <a:moveTo>
                  <a:pt x="0" y="0"/>
                </a:moveTo>
                <a:lnTo>
                  <a:pt x="1121295" y="0"/>
                </a:lnTo>
              </a:path>
            </a:pathLst>
          </a:custGeom>
          <a:ln w="12700">
            <a:solidFill>
              <a:srgbClr val="A8D4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8"/>
          <p:cNvSpPr/>
          <p:nvPr/>
        </p:nvSpPr>
        <p:spPr>
          <a:xfrm>
            <a:off x="1011036" y="5964744"/>
            <a:ext cx="3963035" cy="0"/>
          </a:xfrm>
          <a:custGeom>
            <a:avLst/>
            <a:gdLst/>
            <a:ahLst/>
            <a:cxnLst/>
            <a:rect l="l" t="t" r="r" b="b"/>
            <a:pathLst>
              <a:path w="3963035">
                <a:moveTo>
                  <a:pt x="0" y="0"/>
                </a:moveTo>
                <a:lnTo>
                  <a:pt x="3962654" y="0"/>
                </a:lnTo>
              </a:path>
            </a:pathLst>
          </a:custGeom>
          <a:ln w="12700">
            <a:solidFill>
              <a:srgbClr val="A8D4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9"/>
          <p:cNvSpPr/>
          <p:nvPr/>
        </p:nvSpPr>
        <p:spPr>
          <a:xfrm>
            <a:off x="4986389" y="5964744"/>
            <a:ext cx="1121410" cy="0"/>
          </a:xfrm>
          <a:custGeom>
            <a:avLst/>
            <a:gdLst/>
            <a:ahLst/>
            <a:cxnLst/>
            <a:rect l="l" t="t" r="r" b="b"/>
            <a:pathLst>
              <a:path w="1121410">
                <a:moveTo>
                  <a:pt x="0" y="0"/>
                </a:moveTo>
                <a:lnTo>
                  <a:pt x="1121295" y="0"/>
                </a:lnTo>
              </a:path>
            </a:pathLst>
          </a:custGeom>
          <a:ln w="12700">
            <a:solidFill>
              <a:srgbClr val="A8D4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20"/>
          <p:cNvSpPr/>
          <p:nvPr/>
        </p:nvSpPr>
        <p:spPr>
          <a:xfrm>
            <a:off x="1011036" y="6175881"/>
            <a:ext cx="3969385" cy="0"/>
          </a:xfrm>
          <a:custGeom>
            <a:avLst/>
            <a:gdLst/>
            <a:ahLst/>
            <a:cxnLst/>
            <a:rect l="l" t="t" r="r" b="b"/>
            <a:pathLst>
              <a:path w="3969385">
                <a:moveTo>
                  <a:pt x="0" y="0"/>
                </a:moveTo>
                <a:lnTo>
                  <a:pt x="3969004" y="0"/>
                </a:lnTo>
              </a:path>
            </a:pathLst>
          </a:custGeom>
          <a:ln w="12700">
            <a:solidFill>
              <a:srgbClr val="A8D4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21"/>
          <p:cNvSpPr/>
          <p:nvPr/>
        </p:nvSpPr>
        <p:spPr>
          <a:xfrm>
            <a:off x="4980039" y="6175881"/>
            <a:ext cx="1134110" cy="0"/>
          </a:xfrm>
          <a:custGeom>
            <a:avLst/>
            <a:gdLst/>
            <a:ahLst/>
            <a:cxnLst/>
            <a:rect l="l" t="t" r="r" b="b"/>
            <a:pathLst>
              <a:path w="1134110">
                <a:moveTo>
                  <a:pt x="0" y="0"/>
                </a:moveTo>
                <a:lnTo>
                  <a:pt x="1133995" y="0"/>
                </a:lnTo>
              </a:path>
            </a:pathLst>
          </a:custGeom>
          <a:ln w="12700">
            <a:solidFill>
              <a:srgbClr val="A8D4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22"/>
          <p:cNvSpPr/>
          <p:nvPr/>
        </p:nvSpPr>
        <p:spPr>
          <a:xfrm>
            <a:off x="4980039" y="554246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8D4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23"/>
          <p:cNvSpPr/>
          <p:nvPr/>
        </p:nvSpPr>
        <p:spPr>
          <a:xfrm>
            <a:off x="6114035" y="554246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8D4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24"/>
          <p:cNvSpPr/>
          <p:nvPr/>
        </p:nvSpPr>
        <p:spPr>
          <a:xfrm>
            <a:off x="4980039" y="5560060"/>
            <a:ext cx="0" cy="158750"/>
          </a:xfrm>
          <a:custGeom>
            <a:avLst/>
            <a:gdLst/>
            <a:ahLst/>
            <a:cxnLst/>
            <a:rect l="l" t="t" r="r" b="b"/>
            <a:pathLst>
              <a:path h="158750">
                <a:moveTo>
                  <a:pt x="0" y="158356"/>
                </a:moveTo>
                <a:lnTo>
                  <a:pt x="0" y="0"/>
                </a:lnTo>
              </a:path>
            </a:pathLst>
          </a:custGeom>
          <a:ln w="12700">
            <a:solidFill>
              <a:srgbClr val="A8D4ED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25"/>
          <p:cNvSpPr/>
          <p:nvPr/>
        </p:nvSpPr>
        <p:spPr>
          <a:xfrm>
            <a:off x="4980039" y="575360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8D4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26"/>
          <p:cNvSpPr/>
          <p:nvPr/>
        </p:nvSpPr>
        <p:spPr>
          <a:xfrm>
            <a:off x="4980039" y="554246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8D4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27"/>
          <p:cNvSpPr/>
          <p:nvPr/>
        </p:nvSpPr>
        <p:spPr>
          <a:xfrm>
            <a:off x="6114035" y="5560060"/>
            <a:ext cx="0" cy="158750"/>
          </a:xfrm>
          <a:custGeom>
            <a:avLst/>
            <a:gdLst/>
            <a:ahLst/>
            <a:cxnLst/>
            <a:rect l="l" t="t" r="r" b="b"/>
            <a:pathLst>
              <a:path h="158750">
                <a:moveTo>
                  <a:pt x="0" y="158356"/>
                </a:moveTo>
                <a:lnTo>
                  <a:pt x="0" y="0"/>
                </a:lnTo>
              </a:path>
            </a:pathLst>
          </a:custGeom>
          <a:ln w="12700">
            <a:solidFill>
              <a:srgbClr val="A8D4ED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8"/>
          <p:cNvSpPr/>
          <p:nvPr/>
        </p:nvSpPr>
        <p:spPr>
          <a:xfrm>
            <a:off x="6114035" y="575360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8D4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9"/>
          <p:cNvSpPr/>
          <p:nvPr/>
        </p:nvSpPr>
        <p:spPr>
          <a:xfrm>
            <a:off x="6114035" y="554246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8D4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30"/>
          <p:cNvSpPr/>
          <p:nvPr/>
        </p:nvSpPr>
        <p:spPr>
          <a:xfrm>
            <a:off x="4980039" y="5771198"/>
            <a:ext cx="0" cy="158750"/>
          </a:xfrm>
          <a:custGeom>
            <a:avLst/>
            <a:gdLst/>
            <a:ahLst/>
            <a:cxnLst/>
            <a:rect l="l" t="t" r="r" b="b"/>
            <a:pathLst>
              <a:path h="158750">
                <a:moveTo>
                  <a:pt x="0" y="158356"/>
                </a:moveTo>
                <a:lnTo>
                  <a:pt x="0" y="0"/>
                </a:lnTo>
              </a:path>
            </a:pathLst>
          </a:custGeom>
          <a:ln w="12700">
            <a:solidFill>
              <a:srgbClr val="A8D4ED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31"/>
          <p:cNvSpPr/>
          <p:nvPr/>
        </p:nvSpPr>
        <p:spPr>
          <a:xfrm>
            <a:off x="4980039" y="596474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8D4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32"/>
          <p:cNvSpPr/>
          <p:nvPr/>
        </p:nvSpPr>
        <p:spPr>
          <a:xfrm>
            <a:off x="4980039" y="575360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8D4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33"/>
          <p:cNvSpPr/>
          <p:nvPr/>
        </p:nvSpPr>
        <p:spPr>
          <a:xfrm>
            <a:off x="6114035" y="5771198"/>
            <a:ext cx="0" cy="158750"/>
          </a:xfrm>
          <a:custGeom>
            <a:avLst/>
            <a:gdLst/>
            <a:ahLst/>
            <a:cxnLst/>
            <a:rect l="l" t="t" r="r" b="b"/>
            <a:pathLst>
              <a:path h="158750">
                <a:moveTo>
                  <a:pt x="0" y="158356"/>
                </a:moveTo>
                <a:lnTo>
                  <a:pt x="0" y="0"/>
                </a:lnTo>
              </a:path>
            </a:pathLst>
          </a:custGeom>
          <a:ln w="12700">
            <a:solidFill>
              <a:srgbClr val="A8D4ED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34"/>
          <p:cNvSpPr/>
          <p:nvPr/>
        </p:nvSpPr>
        <p:spPr>
          <a:xfrm>
            <a:off x="6114035" y="596474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8D4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35"/>
          <p:cNvSpPr/>
          <p:nvPr/>
        </p:nvSpPr>
        <p:spPr>
          <a:xfrm>
            <a:off x="6114035" y="575360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8D4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36"/>
          <p:cNvSpPr/>
          <p:nvPr/>
        </p:nvSpPr>
        <p:spPr>
          <a:xfrm>
            <a:off x="4980039" y="5984582"/>
            <a:ext cx="0" cy="139065"/>
          </a:xfrm>
          <a:custGeom>
            <a:avLst/>
            <a:gdLst/>
            <a:ahLst/>
            <a:cxnLst/>
            <a:rect l="l" t="t" r="r" b="b"/>
            <a:pathLst>
              <a:path h="139065">
                <a:moveTo>
                  <a:pt x="0" y="138912"/>
                </a:moveTo>
                <a:lnTo>
                  <a:pt x="0" y="0"/>
                </a:lnTo>
              </a:path>
            </a:pathLst>
          </a:custGeom>
          <a:ln w="12700">
            <a:solidFill>
              <a:srgbClr val="A8D4ED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37"/>
          <p:cNvSpPr/>
          <p:nvPr/>
        </p:nvSpPr>
        <p:spPr>
          <a:xfrm>
            <a:off x="4980039" y="616318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8D4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8"/>
          <p:cNvSpPr/>
          <p:nvPr/>
        </p:nvSpPr>
        <p:spPr>
          <a:xfrm>
            <a:off x="4980039" y="596474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8D4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9"/>
          <p:cNvSpPr/>
          <p:nvPr/>
        </p:nvSpPr>
        <p:spPr>
          <a:xfrm>
            <a:off x="6114035" y="5984582"/>
            <a:ext cx="0" cy="139065"/>
          </a:xfrm>
          <a:custGeom>
            <a:avLst/>
            <a:gdLst/>
            <a:ahLst/>
            <a:cxnLst/>
            <a:rect l="l" t="t" r="r" b="b"/>
            <a:pathLst>
              <a:path h="139065">
                <a:moveTo>
                  <a:pt x="0" y="138912"/>
                </a:moveTo>
                <a:lnTo>
                  <a:pt x="0" y="0"/>
                </a:lnTo>
              </a:path>
            </a:pathLst>
          </a:custGeom>
          <a:ln w="12700">
            <a:solidFill>
              <a:srgbClr val="A8D4ED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40"/>
          <p:cNvSpPr/>
          <p:nvPr/>
        </p:nvSpPr>
        <p:spPr>
          <a:xfrm>
            <a:off x="6114035" y="616318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8D4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41"/>
          <p:cNvSpPr/>
          <p:nvPr/>
        </p:nvSpPr>
        <p:spPr>
          <a:xfrm>
            <a:off x="6114035" y="596474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8D4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43"/>
          <p:cNvSpPr txBox="1"/>
          <p:nvPr/>
        </p:nvSpPr>
        <p:spPr>
          <a:xfrm>
            <a:off x="6263069" y="5662307"/>
            <a:ext cx="1295400" cy="1892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50" spc="-60" dirty="0">
                <a:latin typeface="Arial"/>
                <a:cs typeface="Arial"/>
              </a:rPr>
              <a:t>max.</a:t>
            </a:r>
            <a:r>
              <a:rPr sz="1150" spc="-45" dirty="0">
                <a:latin typeface="Arial"/>
                <a:cs typeface="Arial"/>
              </a:rPr>
              <a:t> </a:t>
            </a:r>
            <a:r>
              <a:rPr sz="1150" spc="-120" dirty="0">
                <a:latin typeface="Arial"/>
                <a:cs typeface="Arial"/>
              </a:rPr>
              <a:t>10</a:t>
            </a:r>
            <a:r>
              <a:rPr sz="1150" spc="-45" dirty="0">
                <a:latin typeface="Arial"/>
                <a:cs typeface="Arial"/>
              </a:rPr>
              <a:t> </a:t>
            </a:r>
            <a:r>
              <a:rPr sz="1150" spc="-50" dirty="0">
                <a:latin typeface="Arial"/>
                <a:cs typeface="Arial"/>
              </a:rPr>
              <a:t>százalékpont</a:t>
            </a:r>
            <a:endParaRPr sz="1150">
              <a:latin typeface="Arial"/>
              <a:cs typeface="Arial"/>
            </a:endParaRPr>
          </a:p>
        </p:txBody>
      </p:sp>
      <p:sp>
        <p:nvSpPr>
          <p:cNvPr id="35" name="object 44"/>
          <p:cNvSpPr txBox="1"/>
          <p:nvPr/>
        </p:nvSpPr>
        <p:spPr>
          <a:xfrm>
            <a:off x="1049078" y="5556712"/>
            <a:ext cx="1729105" cy="1892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50" spc="15" dirty="0">
                <a:latin typeface="Arial"/>
                <a:cs typeface="Arial"/>
              </a:rPr>
              <a:t>„</a:t>
            </a:r>
            <a:r>
              <a:rPr sz="1150" dirty="0">
                <a:latin typeface="Arial"/>
                <a:cs typeface="Arial"/>
              </a:rPr>
              <a:t>k</a:t>
            </a:r>
            <a:r>
              <a:rPr sz="1150" spc="-55" dirty="0">
                <a:latin typeface="Arial"/>
                <a:cs typeface="Arial"/>
              </a:rPr>
              <a:t>edv</a:t>
            </a:r>
            <a:r>
              <a:rPr sz="1150" spc="-65" dirty="0">
                <a:latin typeface="Arial"/>
                <a:cs typeface="Arial"/>
              </a:rPr>
              <a:t>ezmén</a:t>
            </a:r>
            <a:r>
              <a:rPr sz="1150" spc="-60" dirty="0">
                <a:latin typeface="Arial"/>
                <a:cs typeface="Arial"/>
              </a:rPr>
              <a:t>y</a:t>
            </a:r>
            <a:r>
              <a:rPr sz="1150" spc="-85" dirty="0">
                <a:latin typeface="Arial"/>
                <a:cs typeface="Arial"/>
              </a:rPr>
              <a:t>ez</a:t>
            </a:r>
            <a:r>
              <a:rPr sz="1150" spc="35" dirty="0">
                <a:latin typeface="Arial"/>
                <a:cs typeface="Arial"/>
              </a:rPr>
              <a:t>ett”</a:t>
            </a:r>
            <a:r>
              <a:rPr sz="1150" spc="-45" dirty="0">
                <a:latin typeface="Arial"/>
                <a:cs typeface="Arial"/>
              </a:rPr>
              <a:t> </a:t>
            </a:r>
            <a:r>
              <a:rPr sz="1150" spc="-65" dirty="0">
                <a:latin typeface="Arial"/>
                <a:cs typeface="Arial"/>
              </a:rPr>
              <a:t>járásban</a:t>
            </a:r>
            <a:endParaRPr sz="1150">
              <a:latin typeface="Arial"/>
              <a:cs typeface="Arial"/>
            </a:endParaRPr>
          </a:p>
        </p:txBody>
      </p:sp>
      <p:sp>
        <p:nvSpPr>
          <p:cNvPr id="36" name="object 45"/>
          <p:cNvSpPr txBox="1"/>
          <p:nvPr/>
        </p:nvSpPr>
        <p:spPr>
          <a:xfrm>
            <a:off x="5394364" y="5556712"/>
            <a:ext cx="321945" cy="1892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50" spc="-35" dirty="0">
                <a:latin typeface="Arial"/>
                <a:cs typeface="Arial"/>
              </a:rPr>
              <a:t>60</a:t>
            </a:r>
            <a:r>
              <a:rPr sz="1150" spc="-45" dirty="0">
                <a:latin typeface="Arial"/>
                <a:cs typeface="Arial"/>
              </a:rPr>
              <a:t> </a:t>
            </a:r>
            <a:r>
              <a:rPr sz="1150" spc="-185" dirty="0">
                <a:latin typeface="Arial"/>
                <a:cs typeface="Arial"/>
              </a:rPr>
              <a:t>%</a:t>
            </a:r>
            <a:endParaRPr sz="1150">
              <a:latin typeface="Arial"/>
              <a:cs typeface="Arial"/>
            </a:endParaRPr>
          </a:p>
        </p:txBody>
      </p:sp>
      <p:sp>
        <p:nvSpPr>
          <p:cNvPr id="37" name="object 46"/>
          <p:cNvSpPr txBox="1"/>
          <p:nvPr/>
        </p:nvSpPr>
        <p:spPr>
          <a:xfrm>
            <a:off x="1049078" y="5767901"/>
            <a:ext cx="3747135" cy="1892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50" spc="60" dirty="0">
                <a:latin typeface="Arial"/>
                <a:cs typeface="Arial"/>
              </a:rPr>
              <a:t>„</a:t>
            </a:r>
            <a:r>
              <a:rPr sz="1150" spc="45" dirty="0">
                <a:latin typeface="Arial"/>
                <a:cs typeface="Arial"/>
              </a:rPr>
              <a:t>f</a:t>
            </a:r>
            <a:r>
              <a:rPr sz="1150" spc="-40" dirty="0">
                <a:latin typeface="Arial"/>
                <a:cs typeface="Arial"/>
              </a:rPr>
              <a:t>ejlesztend</a:t>
            </a:r>
            <a:r>
              <a:rPr sz="1150" spc="-85" dirty="0">
                <a:latin typeface="Arial"/>
                <a:cs typeface="Arial"/>
              </a:rPr>
              <a:t>ő</a:t>
            </a:r>
            <a:r>
              <a:rPr sz="1150" spc="40" dirty="0">
                <a:latin typeface="Arial"/>
                <a:cs typeface="Arial"/>
              </a:rPr>
              <a:t>”</a:t>
            </a:r>
            <a:r>
              <a:rPr sz="1150" spc="-45" dirty="0">
                <a:latin typeface="Arial"/>
                <a:cs typeface="Arial"/>
              </a:rPr>
              <a:t> </a:t>
            </a:r>
            <a:r>
              <a:rPr sz="1150" spc="-105" dirty="0">
                <a:latin typeface="Arial"/>
                <a:cs typeface="Arial"/>
              </a:rPr>
              <a:t>és</a:t>
            </a:r>
            <a:r>
              <a:rPr sz="1150" spc="-45" dirty="0">
                <a:latin typeface="Arial"/>
                <a:cs typeface="Arial"/>
              </a:rPr>
              <a:t> </a:t>
            </a:r>
            <a:r>
              <a:rPr sz="1150" spc="15" dirty="0">
                <a:latin typeface="Arial"/>
                <a:cs typeface="Arial"/>
              </a:rPr>
              <a:t>„</a:t>
            </a:r>
            <a:r>
              <a:rPr sz="1150" dirty="0">
                <a:latin typeface="Arial"/>
                <a:cs typeface="Arial"/>
              </a:rPr>
              <a:t>k</a:t>
            </a:r>
            <a:r>
              <a:rPr sz="1150" spc="-40" dirty="0">
                <a:latin typeface="Arial"/>
                <a:cs typeface="Arial"/>
              </a:rPr>
              <a:t>omplex</a:t>
            </a:r>
            <a:r>
              <a:rPr sz="1150" spc="-45" dirty="0">
                <a:latin typeface="Arial"/>
                <a:cs typeface="Arial"/>
              </a:rPr>
              <a:t> </a:t>
            </a:r>
            <a:r>
              <a:rPr sz="1150" spc="-25" dirty="0">
                <a:latin typeface="Arial"/>
                <a:cs typeface="Arial"/>
              </a:rPr>
              <a:t>pr</a:t>
            </a:r>
            <a:r>
              <a:rPr sz="1150" spc="-45" dirty="0">
                <a:latin typeface="Arial"/>
                <a:cs typeface="Arial"/>
              </a:rPr>
              <a:t>ogrammal </a:t>
            </a:r>
            <a:r>
              <a:rPr sz="1150" spc="45" dirty="0">
                <a:latin typeface="Arial"/>
                <a:cs typeface="Arial"/>
              </a:rPr>
              <a:t>f</a:t>
            </a:r>
            <a:r>
              <a:rPr sz="1150" spc="-40" dirty="0">
                <a:latin typeface="Arial"/>
                <a:cs typeface="Arial"/>
              </a:rPr>
              <a:t>ejlesztend</a:t>
            </a:r>
            <a:r>
              <a:rPr sz="1150" spc="-85" dirty="0">
                <a:latin typeface="Arial"/>
                <a:cs typeface="Arial"/>
              </a:rPr>
              <a:t>ő</a:t>
            </a:r>
            <a:r>
              <a:rPr sz="1150" spc="40" dirty="0">
                <a:latin typeface="Arial"/>
                <a:cs typeface="Arial"/>
              </a:rPr>
              <a:t>”</a:t>
            </a:r>
            <a:r>
              <a:rPr sz="1150" spc="-45" dirty="0">
                <a:latin typeface="Arial"/>
                <a:cs typeface="Arial"/>
              </a:rPr>
              <a:t> </a:t>
            </a:r>
            <a:r>
              <a:rPr sz="1150" spc="-65" dirty="0">
                <a:latin typeface="Arial"/>
                <a:cs typeface="Arial"/>
              </a:rPr>
              <a:t>járásban</a:t>
            </a:r>
            <a:endParaRPr sz="1150" dirty="0">
              <a:latin typeface="Arial"/>
              <a:cs typeface="Arial"/>
            </a:endParaRPr>
          </a:p>
        </p:txBody>
      </p:sp>
      <p:sp>
        <p:nvSpPr>
          <p:cNvPr id="38" name="object 47"/>
          <p:cNvSpPr txBox="1"/>
          <p:nvPr/>
        </p:nvSpPr>
        <p:spPr>
          <a:xfrm>
            <a:off x="5402251" y="5767901"/>
            <a:ext cx="314325" cy="1892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50" spc="-65" dirty="0">
                <a:latin typeface="Arial"/>
                <a:cs typeface="Arial"/>
              </a:rPr>
              <a:t>70</a:t>
            </a:r>
            <a:r>
              <a:rPr sz="1150" spc="-45" dirty="0">
                <a:latin typeface="Arial"/>
                <a:cs typeface="Arial"/>
              </a:rPr>
              <a:t> </a:t>
            </a:r>
            <a:r>
              <a:rPr sz="1150" spc="-185" dirty="0">
                <a:latin typeface="Arial"/>
                <a:cs typeface="Arial"/>
              </a:rPr>
              <a:t>%</a:t>
            </a:r>
            <a:endParaRPr sz="1150">
              <a:latin typeface="Arial"/>
              <a:cs typeface="Arial"/>
            </a:endParaRPr>
          </a:p>
        </p:txBody>
      </p:sp>
      <p:sp>
        <p:nvSpPr>
          <p:cNvPr id="39" name="object 48"/>
          <p:cNvSpPr txBox="1"/>
          <p:nvPr/>
        </p:nvSpPr>
        <p:spPr>
          <a:xfrm>
            <a:off x="1049078" y="5979089"/>
            <a:ext cx="1403985" cy="1892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50" spc="-100" dirty="0">
                <a:latin typeface="Arial"/>
                <a:cs typeface="Arial"/>
              </a:rPr>
              <a:t>s</a:t>
            </a:r>
            <a:r>
              <a:rPr sz="1150" spc="-110" dirty="0">
                <a:latin typeface="Arial"/>
                <a:cs typeface="Arial"/>
              </a:rPr>
              <a:t>z</a:t>
            </a:r>
            <a:r>
              <a:rPr sz="1150" spc="-40" dirty="0">
                <a:latin typeface="Arial"/>
                <a:cs typeface="Arial"/>
              </a:rPr>
              <a:t>ociális</a:t>
            </a:r>
            <a:r>
              <a:rPr sz="1150" spc="-45" dirty="0">
                <a:latin typeface="Arial"/>
                <a:cs typeface="Arial"/>
              </a:rPr>
              <a:t> </a:t>
            </a:r>
            <a:r>
              <a:rPr sz="1150" spc="-100" dirty="0">
                <a:latin typeface="Arial"/>
                <a:cs typeface="Arial"/>
              </a:rPr>
              <a:t>s</a:t>
            </a:r>
            <a:r>
              <a:rPr sz="1150" spc="-110" dirty="0">
                <a:latin typeface="Arial"/>
                <a:cs typeface="Arial"/>
              </a:rPr>
              <a:t>z</a:t>
            </a:r>
            <a:r>
              <a:rPr sz="1150" spc="-45" dirty="0">
                <a:latin typeface="Arial"/>
                <a:cs typeface="Arial"/>
              </a:rPr>
              <a:t>öv</a:t>
            </a:r>
            <a:r>
              <a:rPr sz="1150" spc="-5" dirty="0">
                <a:latin typeface="Arial"/>
                <a:cs typeface="Arial"/>
              </a:rPr>
              <a:t>et</a:t>
            </a:r>
            <a:r>
              <a:rPr sz="1150" spc="-35" dirty="0">
                <a:latin typeface="Arial"/>
                <a:cs typeface="Arial"/>
              </a:rPr>
              <a:t>k</a:t>
            </a:r>
            <a:r>
              <a:rPr sz="1150" spc="-85" dirty="0">
                <a:latin typeface="Arial"/>
                <a:cs typeface="Arial"/>
              </a:rPr>
              <a:t>ez</a:t>
            </a:r>
            <a:r>
              <a:rPr sz="1150" spc="-25" dirty="0">
                <a:latin typeface="Arial"/>
                <a:cs typeface="Arial"/>
              </a:rPr>
              <a:t>etek</a:t>
            </a:r>
            <a:endParaRPr sz="1150" dirty="0">
              <a:latin typeface="Arial"/>
              <a:cs typeface="Arial"/>
            </a:endParaRPr>
          </a:p>
        </p:txBody>
      </p:sp>
      <p:sp>
        <p:nvSpPr>
          <p:cNvPr id="40" name="object 49"/>
          <p:cNvSpPr txBox="1"/>
          <p:nvPr/>
        </p:nvSpPr>
        <p:spPr>
          <a:xfrm>
            <a:off x="5402251" y="5979089"/>
            <a:ext cx="314325" cy="1892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50" spc="-65" dirty="0">
                <a:latin typeface="Arial"/>
                <a:cs typeface="Arial"/>
              </a:rPr>
              <a:t>70</a:t>
            </a:r>
            <a:r>
              <a:rPr sz="1150" spc="-45" dirty="0">
                <a:latin typeface="Arial"/>
                <a:cs typeface="Arial"/>
              </a:rPr>
              <a:t> </a:t>
            </a:r>
            <a:r>
              <a:rPr sz="1150" spc="-185" dirty="0">
                <a:latin typeface="Arial"/>
                <a:cs typeface="Arial"/>
              </a:rPr>
              <a:t>%</a:t>
            </a:r>
            <a:endParaRPr sz="1150">
              <a:latin typeface="Arial"/>
              <a:cs typeface="Arial"/>
            </a:endParaRPr>
          </a:p>
        </p:txBody>
      </p:sp>
      <p:graphicFrame>
        <p:nvGraphicFramePr>
          <p:cNvPr id="41" name="object 4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1925975"/>
              </p:ext>
            </p:extLst>
          </p:nvPr>
        </p:nvGraphicFramePr>
        <p:xfrm>
          <a:off x="1011035" y="5120193"/>
          <a:ext cx="6695998" cy="38639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69004"/>
                <a:gridCol w="1133995"/>
                <a:gridCol w="1592999"/>
              </a:tblGrid>
              <a:tr h="211137">
                <a:tc>
                  <a:txBody>
                    <a:bodyPr/>
                    <a:lstStyle/>
                    <a:p>
                      <a:endParaRPr sz="115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A8D4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150" b="1" spc="-1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150" b="1" dirty="0">
                          <a:latin typeface="Calibri"/>
                          <a:cs typeface="Calibri"/>
                        </a:rPr>
                        <a:t>ax.</a:t>
                      </a:r>
                      <a:r>
                        <a:rPr sz="115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50" b="1" dirty="0">
                          <a:latin typeface="Calibri"/>
                          <a:cs typeface="Calibri"/>
                        </a:rPr>
                        <a:t>intenzitás</a:t>
                      </a:r>
                      <a:endParaRPr sz="115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A8D4ED"/>
                    </a:solidFill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150" b="1" dirty="0">
                          <a:latin typeface="Calibri"/>
                          <a:cs typeface="Calibri"/>
                        </a:rPr>
                        <a:t>Ebből</a:t>
                      </a:r>
                      <a:r>
                        <a:rPr sz="115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50" b="1" dirty="0">
                          <a:latin typeface="Calibri"/>
                          <a:cs typeface="Calibri"/>
                        </a:rPr>
                        <a:t>kam</a:t>
                      </a:r>
                      <a:r>
                        <a:rPr sz="1150" b="1" spc="-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150" b="1" dirty="0">
                          <a:latin typeface="Calibri"/>
                          <a:cs typeface="Calibri"/>
                        </a:rPr>
                        <a:t>ttámog</a:t>
                      </a:r>
                      <a:r>
                        <a:rPr sz="1150" b="1" spc="-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150" b="1" dirty="0">
                          <a:latin typeface="Calibri"/>
                          <a:cs typeface="Calibri"/>
                        </a:rPr>
                        <a:t>tás: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solidFill>
                      <a:srgbClr val="A8D4ED"/>
                    </a:solidFill>
                  </a:tcPr>
                </a:tc>
              </a:tr>
              <a:tr h="170179">
                <a:tc>
                  <a:txBody>
                    <a:bodyPr/>
                    <a:lstStyle/>
                    <a:p>
                      <a:pPr marL="5016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150" dirty="0">
                          <a:latin typeface="Arial"/>
                          <a:cs typeface="Arial"/>
                        </a:rPr>
                        <a:t>alaptámog</a:t>
                      </a:r>
                      <a:r>
                        <a:rPr sz="1150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150" dirty="0">
                          <a:latin typeface="Arial"/>
                          <a:cs typeface="Arial"/>
                        </a:rPr>
                        <a:t>tás</a:t>
                      </a:r>
                    </a:p>
                  </a:txBody>
                  <a:tcPr marL="0" marR="0" marT="0" marB="0">
                    <a:lnR w="12700">
                      <a:solidFill>
                        <a:srgbClr val="A8D4ED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31750" algn="ct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150" dirty="0">
                          <a:latin typeface="Arial"/>
                          <a:cs typeface="Arial"/>
                        </a:rPr>
                        <a:t>50</a:t>
                      </a:r>
                      <a:r>
                        <a:rPr sz="1150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50" dirty="0">
                          <a:latin typeface="Arial"/>
                          <a:cs typeface="Arial"/>
                        </a:rPr>
                        <a:t>%</a:t>
                      </a:r>
                    </a:p>
                  </a:txBody>
                  <a:tcPr marL="0" marR="0" marT="0" marB="0">
                    <a:lnL w="12700">
                      <a:solidFill>
                        <a:srgbClr val="A8D4ED"/>
                      </a:solidFill>
                      <a:prstDash val="solid"/>
                    </a:lnL>
                    <a:lnR w="12700">
                      <a:solidFill>
                        <a:srgbClr val="A8D4ED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endParaRPr sz="115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A8D4ED"/>
                      </a:solidFill>
                      <a:prstDash val="solid"/>
                    </a:lnL>
                  </a:tcPr>
                </a:tc>
              </a:tr>
            </a:tbl>
          </a:graphicData>
        </a:graphic>
      </p:graphicFrame>
      <p:pic>
        <p:nvPicPr>
          <p:cNvPr id="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774865" cy="6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01773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85192" y="260648"/>
            <a:ext cx="8229600" cy="432048"/>
          </a:xfrm>
        </p:spPr>
        <p:txBody>
          <a:bodyPr>
            <a:normAutofit fontScale="90000"/>
          </a:bodyPr>
          <a:lstStyle/>
          <a:p>
            <a:r>
              <a:rPr lang="hu-HU" dirty="0" smtClean="0"/>
              <a:t>Vidéki térségek 4.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971600" y="692696"/>
            <a:ext cx="7056784" cy="50405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hu-HU" dirty="0" smtClean="0"/>
              <a:t>Kis gazdasági szereplők együttműködései (16.3.1.)</a:t>
            </a:r>
          </a:p>
          <a:p>
            <a:pPr marL="0" indent="0">
              <a:buNone/>
            </a:pPr>
            <a:endParaRPr lang="hu-HU" dirty="0"/>
          </a:p>
        </p:txBody>
      </p:sp>
      <p:sp>
        <p:nvSpPr>
          <p:cNvPr id="4" name="object 34"/>
          <p:cNvSpPr txBox="1"/>
          <p:nvPr/>
        </p:nvSpPr>
        <p:spPr>
          <a:xfrm>
            <a:off x="179512" y="1098451"/>
            <a:ext cx="8640960" cy="6591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95"/>
              </a:lnSpc>
            </a:pPr>
            <a:endParaRPr lang="hu-HU" sz="1400" dirty="0">
              <a:latin typeface="+mj-lt"/>
              <a:cs typeface="Calibri"/>
            </a:endParaRPr>
          </a:p>
          <a:p>
            <a:pPr>
              <a:lnSpc>
                <a:spcPct val="100000"/>
              </a:lnSpc>
              <a:spcBef>
                <a:spcPts val="49"/>
              </a:spcBef>
            </a:pPr>
            <a:endParaRPr sz="950" dirty="0">
              <a:latin typeface="Times New Roman"/>
              <a:cs typeface="Times New Roman"/>
            </a:endParaRPr>
          </a:p>
          <a:p>
            <a:pPr marL="12700" algn="just">
              <a:lnSpc>
                <a:spcPts val="1395"/>
              </a:lnSpc>
            </a:pPr>
            <a:endParaRPr sz="12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000" dirty="0">
              <a:latin typeface="Times New Roman"/>
              <a:cs typeface="Times New Roman"/>
            </a:endParaRPr>
          </a:p>
        </p:txBody>
      </p:sp>
      <p:sp>
        <p:nvSpPr>
          <p:cNvPr id="42" name="Szövegdoboz 41"/>
          <p:cNvSpPr txBox="1"/>
          <p:nvPr/>
        </p:nvSpPr>
        <p:spPr>
          <a:xfrm>
            <a:off x="287524" y="1098451"/>
            <a:ext cx="8424936" cy="6050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 algn="just">
              <a:lnSpc>
                <a:spcPts val="1395"/>
              </a:lnSpc>
              <a:spcBef>
                <a:spcPts val="919"/>
              </a:spcBef>
            </a:pPr>
            <a:r>
              <a:rPr lang="hu-HU" sz="1400" b="1" spc="150" dirty="0">
                <a:solidFill>
                  <a:srgbClr val="275BA7"/>
                </a:solidFill>
                <a:latin typeface="+mj-lt"/>
                <a:cs typeface="Calibri"/>
              </a:rPr>
              <a:t>MI</a:t>
            </a:r>
            <a:r>
              <a:rPr lang="hu-HU" sz="1400" b="1" spc="80" dirty="0">
                <a:solidFill>
                  <a:srgbClr val="275BA7"/>
                </a:solidFill>
                <a:latin typeface="+mj-lt"/>
                <a:cs typeface="Calibri"/>
              </a:rPr>
              <a:t>T</a:t>
            </a:r>
            <a:r>
              <a:rPr lang="hu-HU" sz="1400" b="1" spc="45" dirty="0">
                <a:solidFill>
                  <a:srgbClr val="275BA7"/>
                </a:solidFill>
                <a:latin typeface="+mj-lt"/>
                <a:cs typeface="Calibri"/>
              </a:rPr>
              <a:t> </a:t>
            </a:r>
            <a:r>
              <a:rPr lang="hu-HU" sz="1400" b="1" spc="110" dirty="0">
                <a:solidFill>
                  <a:srgbClr val="275BA7"/>
                </a:solidFill>
                <a:latin typeface="+mj-lt"/>
                <a:cs typeface="Calibri"/>
              </a:rPr>
              <a:t>T</a:t>
            </a:r>
            <a:r>
              <a:rPr lang="hu-HU" sz="1400" b="1" spc="114" dirty="0">
                <a:solidFill>
                  <a:srgbClr val="275BA7"/>
                </a:solidFill>
                <a:latin typeface="+mj-lt"/>
                <a:cs typeface="Calibri"/>
              </a:rPr>
              <a:t>Á</a:t>
            </a:r>
            <a:r>
              <a:rPr lang="hu-HU" sz="1400" b="1" spc="125" dirty="0">
                <a:solidFill>
                  <a:srgbClr val="275BA7"/>
                </a:solidFill>
                <a:latin typeface="+mj-lt"/>
                <a:cs typeface="Calibri"/>
              </a:rPr>
              <a:t>M</a:t>
            </a:r>
            <a:r>
              <a:rPr lang="hu-HU" sz="1400" b="1" spc="100" dirty="0">
                <a:solidFill>
                  <a:srgbClr val="275BA7"/>
                </a:solidFill>
                <a:latin typeface="+mj-lt"/>
                <a:cs typeface="Calibri"/>
              </a:rPr>
              <a:t>O</a:t>
            </a:r>
            <a:r>
              <a:rPr lang="hu-HU" sz="1400" b="1" spc="75" dirty="0">
                <a:solidFill>
                  <a:srgbClr val="275BA7"/>
                </a:solidFill>
                <a:latin typeface="+mj-lt"/>
                <a:cs typeface="Calibri"/>
              </a:rPr>
              <a:t>G</a:t>
            </a:r>
            <a:r>
              <a:rPr lang="hu-HU" sz="1400" b="1" spc="90" dirty="0">
                <a:solidFill>
                  <a:srgbClr val="275BA7"/>
                </a:solidFill>
                <a:latin typeface="+mj-lt"/>
                <a:cs typeface="Calibri"/>
              </a:rPr>
              <a:t>A</a:t>
            </a:r>
            <a:r>
              <a:rPr lang="hu-HU" sz="1400" b="1" spc="70" dirty="0">
                <a:solidFill>
                  <a:srgbClr val="275BA7"/>
                </a:solidFill>
                <a:latin typeface="+mj-lt"/>
                <a:cs typeface="Calibri"/>
              </a:rPr>
              <a:t>T?</a:t>
            </a:r>
            <a:endParaRPr lang="hu-HU" sz="1400" dirty="0">
              <a:latin typeface="+mj-lt"/>
              <a:cs typeface="Calibri"/>
            </a:endParaRPr>
          </a:p>
          <a:p>
            <a:pPr marL="12700" marR="12700">
              <a:lnSpc>
                <a:spcPts val="1300"/>
              </a:lnSpc>
              <a:spcBef>
                <a:spcPts val="65"/>
              </a:spcBef>
            </a:pPr>
            <a:r>
              <a:rPr lang="hu-HU" sz="1400" spc="-60" dirty="0">
                <a:latin typeface="+mj-lt"/>
                <a:cs typeface="Arial"/>
              </a:rPr>
              <a:t>A</a:t>
            </a:r>
            <a:r>
              <a:rPr lang="hu-HU" sz="1400" spc="-50" dirty="0">
                <a:latin typeface="+mj-lt"/>
                <a:cs typeface="Arial"/>
              </a:rPr>
              <a:t> </a:t>
            </a:r>
            <a:r>
              <a:rPr lang="hu-HU" sz="1400" b="1" spc="5" dirty="0">
                <a:latin typeface="+mj-lt"/>
                <a:cs typeface="Calibri"/>
              </a:rPr>
              <a:t>vidéki</a:t>
            </a:r>
            <a:r>
              <a:rPr lang="hu-HU" sz="1400" b="1" spc="10" dirty="0">
                <a:latin typeface="+mj-lt"/>
                <a:cs typeface="Calibri"/>
              </a:rPr>
              <a:t> térségekben </a:t>
            </a:r>
            <a:r>
              <a:rPr lang="hu-HU" sz="1400" spc="-40" dirty="0">
                <a:latin typeface="+mj-lt"/>
                <a:cs typeface="Arial"/>
              </a:rPr>
              <a:t>mű</a:t>
            </a:r>
            <a:r>
              <a:rPr lang="hu-HU" sz="1400" spc="-55" dirty="0">
                <a:latin typeface="+mj-lt"/>
                <a:cs typeface="Arial"/>
              </a:rPr>
              <a:t>k</a:t>
            </a:r>
            <a:r>
              <a:rPr lang="hu-HU" sz="1400" spc="-30" dirty="0">
                <a:latin typeface="+mj-lt"/>
                <a:cs typeface="Arial"/>
              </a:rPr>
              <a:t>ödő</a:t>
            </a:r>
            <a:r>
              <a:rPr lang="hu-HU" sz="1400" spc="-50" dirty="0">
                <a:latin typeface="+mj-lt"/>
                <a:cs typeface="Arial"/>
              </a:rPr>
              <a:t> </a:t>
            </a:r>
            <a:r>
              <a:rPr lang="hu-HU" sz="1400" b="1" spc="20" dirty="0">
                <a:latin typeface="+mj-lt"/>
                <a:cs typeface="Calibri"/>
              </a:rPr>
              <a:t>kis</a:t>
            </a:r>
            <a:r>
              <a:rPr lang="hu-HU" sz="1400" b="1" spc="10" dirty="0">
                <a:latin typeface="+mj-lt"/>
                <a:cs typeface="Calibri"/>
              </a:rPr>
              <a:t> </a:t>
            </a:r>
            <a:r>
              <a:rPr lang="hu-HU" sz="1400" b="1" spc="35" dirty="0">
                <a:latin typeface="+mj-lt"/>
                <a:cs typeface="Calibri"/>
              </a:rPr>
              <a:t>ga</a:t>
            </a:r>
            <a:r>
              <a:rPr lang="hu-HU" sz="1400" b="1" spc="25" dirty="0">
                <a:latin typeface="+mj-lt"/>
                <a:cs typeface="Calibri"/>
              </a:rPr>
              <a:t>z</a:t>
            </a:r>
            <a:r>
              <a:rPr lang="hu-HU" sz="1400" b="1" spc="10" dirty="0">
                <a:latin typeface="+mj-lt"/>
                <a:cs typeface="Calibri"/>
              </a:rPr>
              <a:t>dasági </a:t>
            </a:r>
            <a:r>
              <a:rPr lang="hu-HU" sz="1400" b="1" spc="35" dirty="0">
                <a:latin typeface="+mj-lt"/>
                <a:cs typeface="Calibri"/>
              </a:rPr>
              <a:t>s</a:t>
            </a:r>
            <a:r>
              <a:rPr lang="hu-HU" sz="1400" b="1" spc="25" dirty="0">
                <a:latin typeface="+mj-lt"/>
                <a:cs typeface="Calibri"/>
              </a:rPr>
              <a:t>z</a:t>
            </a:r>
            <a:r>
              <a:rPr lang="hu-HU" sz="1400" b="1" dirty="0">
                <a:latin typeface="+mj-lt"/>
                <a:cs typeface="Calibri"/>
              </a:rPr>
              <a:t>e</a:t>
            </a:r>
            <a:r>
              <a:rPr lang="hu-HU" sz="1400" b="1" spc="-10" dirty="0">
                <a:latin typeface="+mj-lt"/>
                <a:cs typeface="Calibri"/>
              </a:rPr>
              <a:t>r</a:t>
            </a:r>
            <a:r>
              <a:rPr lang="hu-HU" sz="1400" b="1" spc="10" dirty="0">
                <a:latin typeface="+mj-lt"/>
                <a:cs typeface="Calibri"/>
              </a:rPr>
              <a:t>eplők </a:t>
            </a:r>
            <a:r>
              <a:rPr lang="hu-HU" sz="1400" spc="-20" dirty="0">
                <a:latin typeface="+mj-lt"/>
                <a:cs typeface="Arial"/>
              </a:rPr>
              <a:t>együttmű</a:t>
            </a:r>
            <a:r>
              <a:rPr lang="hu-HU" sz="1400" spc="-45" dirty="0">
                <a:latin typeface="+mj-lt"/>
                <a:cs typeface="Arial"/>
              </a:rPr>
              <a:t>k</a:t>
            </a:r>
            <a:r>
              <a:rPr lang="hu-HU" sz="1400" spc="-40" dirty="0">
                <a:latin typeface="+mj-lt"/>
                <a:cs typeface="Arial"/>
              </a:rPr>
              <a:t>ödéseit,</a:t>
            </a:r>
            <a:r>
              <a:rPr lang="hu-HU" sz="1400" spc="-50" dirty="0">
                <a:latin typeface="+mj-lt"/>
                <a:cs typeface="Arial"/>
              </a:rPr>
              <a:t> </a:t>
            </a:r>
            <a:r>
              <a:rPr lang="hu-HU" sz="1400" b="1" spc="20" dirty="0">
                <a:latin typeface="+mj-lt"/>
                <a:cs typeface="Calibri"/>
              </a:rPr>
              <a:t>k</a:t>
            </a:r>
            <a:r>
              <a:rPr lang="hu-HU" sz="1400" b="1" spc="10" dirty="0">
                <a:latin typeface="+mj-lt"/>
                <a:cs typeface="Calibri"/>
              </a:rPr>
              <a:t>ö</a:t>
            </a:r>
            <a:r>
              <a:rPr lang="hu-HU" sz="1400" b="1" spc="50" dirty="0">
                <a:latin typeface="+mj-lt"/>
                <a:cs typeface="Calibri"/>
              </a:rPr>
              <a:t>z</a:t>
            </a:r>
            <a:r>
              <a:rPr lang="hu-HU" sz="1400" b="1" spc="15" dirty="0">
                <a:latin typeface="+mj-lt"/>
                <a:cs typeface="Calibri"/>
              </a:rPr>
              <a:t>ös</a:t>
            </a:r>
            <a:r>
              <a:rPr lang="hu-HU" sz="1400" b="1" spc="10" dirty="0">
                <a:latin typeface="+mj-lt"/>
                <a:cs typeface="Calibri"/>
              </a:rPr>
              <a:t> </a:t>
            </a:r>
            <a:r>
              <a:rPr lang="hu-HU" sz="1400" b="1" spc="5" dirty="0">
                <a:latin typeface="+mj-lt"/>
                <a:cs typeface="Calibri"/>
              </a:rPr>
              <a:t>p</a:t>
            </a:r>
            <a:r>
              <a:rPr lang="hu-HU" sz="1400" b="1" spc="-5" dirty="0">
                <a:latin typeface="+mj-lt"/>
                <a:cs typeface="Calibri"/>
              </a:rPr>
              <a:t>r</a:t>
            </a:r>
            <a:r>
              <a:rPr lang="hu-HU" sz="1400" b="1" spc="15" dirty="0">
                <a:latin typeface="+mj-lt"/>
                <a:cs typeface="Calibri"/>
              </a:rPr>
              <a:t>ojektjeit</a:t>
            </a:r>
            <a:r>
              <a:rPr lang="hu-HU" sz="1400" spc="-60" dirty="0">
                <a:latin typeface="+mj-lt"/>
                <a:cs typeface="Arial"/>
              </a:rPr>
              <a:t>,</a:t>
            </a:r>
            <a:r>
              <a:rPr lang="hu-HU" sz="1400" spc="-50" dirty="0">
                <a:latin typeface="+mj-lt"/>
                <a:cs typeface="Arial"/>
              </a:rPr>
              <a:t> </a:t>
            </a:r>
            <a:r>
              <a:rPr lang="hu-HU" sz="1400" spc="-55" dirty="0">
                <a:latin typeface="+mj-lt"/>
                <a:cs typeface="Arial"/>
              </a:rPr>
              <a:t>amel</a:t>
            </a:r>
            <a:r>
              <a:rPr lang="hu-HU" sz="1400" spc="-60" dirty="0">
                <a:latin typeface="+mj-lt"/>
                <a:cs typeface="Arial"/>
              </a:rPr>
              <a:t>yek</a:t>
            </a:r>
            <a:r>
              <a:rPr lang="hu-HU" sz="1400" spc="-50" dirty="0">
                <a:latin typeface="+mj-lt"/>
                <a:cs typeface="Arial"/>
              </a:rPr>
              <a:t> </a:t>
            </a:r>
            <a:r>
              <a:rPr lang="hu-HU" sz="1400" b="1" spc="-5" dirty="0">
                <a:latin typeface="+mj-lt"/>
                <a:cs typeface="Calibri"/>
              </a:rPr>
              <a:t>nem</a:t>
            </a:r>
            <a:r>
              <a:rPr lang="hu-HU" sz="1400" b="1" spc="10" dirty="0">
                <a:latin typeface="+mj-lt"/>
                <a:cs typeface="Calibri"/>
              </a:rPr>
              <a:t> </a:t>
            </a:r>
            <a:r>
              <a:rPr lang="hu-HU" sz="1400" b="1" spc="-5" dirty="0" err="1">
                <a:latin typeface="+mj-lt"/>
                <a:cs typeface="Calibri"/>
              </a:rPr>
              <a:t>me</a:t>
            </a:r>
            <a:r>
              <a:rPr lang="hu-HU" sz="1400" b="1" spc="70" dirty="0" err="1">
                <a:latin typeface="+mj-lt"/>
                <a:cs typeface="Calibri"/>
              </a:rPr>
              <a:t>-</a:t>
            </a:r>
            <a:r>
              <a:rPr lang="hu-HU" sz="1400" b="1" spc="50" dirty="0">
                <a:latin typeface="+mj-lt"/>
                <a:cs typeface="Calibri"/>
              </a:rPr>
              <a:t> </a:t>
            </a:r>
            <a:r>
              <a:rPr lang="hu-HU" sz="1400" b="1" spc="50" dirty="0" err="1">
                <a:latin typeface="+mj-lt"/>
                <a:cs typeface="Calibri"/>
              </a:rPr>
              <a:t>z</a:t>
            </a:r>
            <a:r>
              <a:rPr lang="hu-HU" sz="1400" b="1" spc="30" dirty="0" err="1">
                <a:latin typeface="+mj-lt"/>
                <a:cs typeface="Calibri"/>
              </a:rPr>
              <a:t>őga</a:t>
            </a:r>
            <a:r>
              <a:rPr lang="hu-HU" sz="1400" b="1" spc="20" dirty="0" err="1">
                <a:latin typeface="+mj-lt"/>
                <a:cs typeface="Calibri"/>
              </a:rPr>
              <a:t>z</a:t>
            </a:r>
            <a:r>
              <a:rPr lang="hu-HU" sz="1400" b="1" spc="10" dirty="0" err="1">
                <a:latin typeface="+mj-lt"/>
                <a:cs typeface="Calibri"/>
              </a:rPr>
              <a:t>dasági</a:t>
            </a:r>
            <a:r>
              <a:rPr lang="hu-HU" sz="1400" b="1" spc="15" dirty="0">
                <a:latin typeface="+mj-lt"/>
                <a:cs typeface="Calibri"/>
              </a:rPr>
              <a:t> </a:t>
            </a:r>
            <a:r>
              <a:rPr lang="hu-HU" sz="1400" b="1" spc="5" dirty="0">
                <a:latin typeface="+mj-lt"/>
                <a:cs typeface="Calibri"/>
              </a:rPr>
              <a:t>termelés</a:t>
            </a:r>
            <a:r>
              <a:rPr lang="hu-HU" sz="1400" b="1" spc="15" dirty="0">
                <a:latin typeface="+mj-lt"/>
                <a:cs typeface="Calibri"/>
              </a:rPr>
              <a:t> </a:t>
            </a:r>
            <a:r>
              <a:rPr lang="hu-HU" sz="1400" b="1" spc="35" dirty="0">
                <a:latin typeface="+mj-lt"/>
                <a:cs typeface="Calibri"/>
              </a:rPr>
              <a:t>f</a:t>
            </a:r>
            <a:r>
              <a:rPr lang="hu-HU" sz="1400" b="1" spc="10" dirty="0">
                <a:latin typeface="+mj-lt"/>
                <a:cs typeface="Calibri"/>
              </a:rPr>
              <a:t>ejlesztésé</a:t>
            </a:r>
            <a:r>
              <a:rPr lang="hu-HU" sz="1400" b="1" spc="-5" dirty="0">
                <a:latin typeface="+mj-lt"/>
                <a:cs typeface="Calibri"/>
              </a:rPr>
              <a:t>r</a:t>
            </a:r>
            <a:r>
              <a:rPr lang="hu-HU" sz="1400" b="1" spc="-15" dirty="0">
                <a:latin typeface="+mj-lt"/>
                <a:cs typeface="Calibri"/>
              </a:rPr>
              <a:t>e</a:t>
            </a:r>
            <a:r>
              <a:rPr lang="hu-HU" sz="1400" b="1" spc="15" dirty="0">
                <a:latin typeface="+mj-lt"/>
                <a:cs typeface="Calibri"/>
              </a:rPr>
              <a:t> </a:t>
            </a:r>
            <a:r>
              <a:rPr lang="hu-HU" sz="1400" spc="-40" dirty="0">
                <a:latin typeface="+mj-lt"/>
                <a:cs typeface="Arial"/>
              </a:rPr>
              <a:t>irányulnak</a:t>
            </a:r>
            <a:r>
              <a:rPr lang="hu-HU" sz="1400" spc="-45" dirty="0">
                <a:latin typeface="+mj-lt"/>
                <a:cs typeface="Arial"/>
              </a:rPr>
              <a:t> </a:t>
            </a:r>
            <a:r>
              <a:rPr lang="hu-HU" sz="1400" spc="-95" dirty="0">
                <a:latin typeface="+mj-lt"/>
                <a:cs typeface="Arial"/>
              </a:rPr>
              <a:t>(</a:t>
            </a:r>
            <a:r>
              <a:rPr lang="hu-HU" sz="1400" spc="-45" dirty="0">
                <a:latin typeface="+mj-lt"/>
                <a:cs typeface="Arial"/>
              </a:rPr>
              <a:t>élelmis</a:t>
            </a:r>
            <a:r>
              <a:rPr lang="hu-HU" sz="1400" spc="-65" dirty="0">
                <a:latin typeface="+mj-lt"/>
                <a:cs typeface="Arial"/>
              </a:rPr>
              <a:t>z</a:t>
            </a:r>
            <a:r>
              <a:rPr lang="hu-HU" sz="1400" spc="-40" dirty="0">
                <a:latin typeface="+mj-lt"/>
                <a:cs typeface="Arial"/>
              </a:rPr>
              <a:t>er</a:t>
            </a:r>
            <a:r>
              <a:rPr lang="hu-HU" sz="1400" spc="-45" dirty="0">
                <a:latin typeface="+mj-lt"/>
                <a:cs typeface="Arial"/>
              </a:rPr>
              <a:t> </a:t>
            </a:r>
            <a:r>
              <a:rPr lang="hu-HU" sz="1400" spc="-105" dirty="0">
                <a:latin typeface="+mj-lt"/>
                <a:cs typeface="Arial"/>
              </a:rPr>
              <a:t>és</a:t>
            </a:r>
            <a:r>
              <a:rPr lang="hu-HU" sz="1400" spc="-45" dirty="0">
                <a:latin typeface="+mj-lt"/>
                <a:cs typeface="Arial"/>
              </a:rPr>
              <a:t> </a:t>
            </a:r>
            <a:r>
              <a:rPr lang="hu-HU" sz="1400" spc="-50" dirty="0">
                <a:latin typeface="+mj-lt"/>
                <a:cs typeface="Arial"/>
              </a:rPr>
              <a:t>nem</a:t>
            </a:r>
            <a:r>
              <a:rPr lang="hu-HU" sz="1400" spc="-45" dirty="0">
                <a:latin typeface="+mj-lt"/>
                <a:cs typeface="Arial"/>
              </a:rPr>
              <a:t> élelmis</a:t>
            </a:r>
            <a:r>
              <a:rPr lang="hu-HU" sz="1400" spc="-65" dirty="0">
                <a:latin typeface="+mj-lt"/>
                <a:cs typeface="Arial"/>
              </a:rPr>
              <a:t>z</a:t>
            </a:r>
            <a:r>
              <a:rPr lang="hu-HU" sz="1400" spc="-40" dirty="0">
                <a:latin typeface="+mj-lt"/>
                <a:cs typeface="Arial"/>
              </a:rPr>
              <a:t>er</a:t>
            </a:r>
            <a:r>
              <a:rPr lang="hu-HU" sz="1400" spc="-45" dirty="0">
                <a:latin typeface="+mj-lt"/>
                <a:cs typeface="Arial"/>
              </a:rPr>
              <a:t> egyarán</a:t>
            </a:r>
            <a:r>
              <a:rPr lang="hu-HU" sz="1400" spc="-35" dirty="0">
                <a:latin typeface="+mj-lt"/>
                <a:cs typeface="Arial"/>
              </a:rPr>
              <a:t>t</a:t>
            </a:r>
            <a:r>
              <a:rPr lang="hu-HU" sz="1400" spc="-50" dirty="0">
                <a:latin typeface="+mj-lt"/>
                <a:cs typeface="Arial"/>
              </a:rPr>
              <a:t>).</a:t>
            </a:r>
            <a:r>
              <a:rPr lang="hu-HU" sz="1400" spc="-45" dirty="0">
                <a:latin typeface="+mj-lt"/>
                <a:cs typeface="Arial"/>
              </a:rPr>
              <a:t> </a:t>
            </a:r>
            <a:r>
              <a:rPr lang="hu-HU" sz="1400" spc="-145" dirty="0" smtClean="0">
                <a:latin typeface="+mj-lt"/>
                <a:cs typeface="Arial"/>
              </a:rPr>
              <a:t>P</a:t>
            </a:r>
            <a:r>
              <a:rPr lang="hu-HU" sz="1400" spc="-35" dirty="0" smtClean="0">
                <a:latin typeface="+mj-lt"/>
                <a:cs typeface="Arial"/>
              </a:rPr>
              <a:t>éldául:</a:t>
            </a:r>
            <a:r>
              <a:rPr lang="hu-HU" sz="1400" dirty="0" smtClean="0">
                <a:latin typeface="+mj-lt"/>
                <a:cs typeface="Arial"/>
              </a:rPr>
              <a:t> </a:t>
            </a:r>
            <a:r>
              <a:rPr lang="hu-HU" sz="1400" spc="-60" dirty="0" smtClean="0">
                <a:latin typeface="+mj-lt"/>
                <a:cs typeface="Arial"/>
              </a:rPr>
              <a:t>k</a:t>
            </a:r>
            <a:r>
              <a:rPr lang="hu-HU" sz="1400" spc="-40" dirty="0" smtClean="0">
                <a:latin typeface="+mj-lt"/>
                <a:cs typeface="Arial"/>
              </a:rPr>
              <a:t>ö</a:t>
            </a:r>
            <a:r>
              <a:rPr lang="hu-HU" sz="1400" spc="-90" dirty="0" smtClean="0">
                <a:latin typeface="+mj-lt"/>
                <a:cs typeface="Arial"/>
              </a:rPr>
              <a:t>z</a:t>
            </a:r>
            <a:r>
              <a:rPr lang="hu-HU" sz="1400" spc="-75" dirty="0" smtClean="0">
                <a:latin typeface="+mj-lt"/>
                <a:cs typeface="Arial"/>
              </a:rPr>
              <a:t>ös</a:t>
            </a:r>
            <a:r>
              <a:rPr lang="hu-HU" sz="1400" spc="-45" dirty="0" smtClean="0">
                <a:latin typeface="+mj-lt"/>
                <a:cs typeface="Arial"/>
              </a:rPr>
              <a:t> </a:t>
            </a:r>
            <a:r>
              <a:rPr lang="hu-HU" sz="1400" spc="-15" dirty="0" smtClean="0">
                <a:latin typeface="+mj-lt"/>
                <a:cs typeface="Arial"/>
              </a:rPr>
              <a:t>termék</a:t>
            </a:r>
            <a:r>
              <a:rPr lang="hu-HU" sz="1400" spc="-20" dirty="0" smtClean="0">
                <a:latin typeface="+mj-lt"/>
                <a:cs typeface="Arial"/>
              </a:rPr>
              <a:t>f</a:t>
            </a:r>
            <a:r>
              <a:rPr lang="hu-HU" sz="1400" spc="-50" dirty="0" smtClean="0">
                <a:latin typeface="+mj-lt"/>
                <a:cs typeface="Arial"/>
              </a:rPr>
              <a:t>ejlesztés; </a:t>
            </a:r>
            <a:r>
              <a:rPr lang="hu-HU" sz="1400" spc="-60" dirty="0" smtClean="0">
                <a:latin typeface="+mj-lt"/>
                <a:cs typeface="Arial"/>
              </a:rPr>
              <a:t>k</a:t>
            </a:r>
            <a:r>
              <a:rPr lang="hu-HU" sz="1400" spc="-40" dirty="0" smtClean="0">
                <a:latin typeface="+mj-lt"/>
                <a:cs typeface="Arial"/>
              </a:rPr>
              <a:t>ö</a:t>
            </a:r>
            <a:r>
              <a:rPr lang="hu-HU" sz="1400" spc="-90" dirty="0" smtClean="0">
                <a:latin typeface="+mj-lt"/>
                <a:cs typeface="Arial"/>
              </a:rPr>
              <a:t>z</a:t>
            </a:r>
            <a:r>
              <a:rPr lang="hu-HU" sz="1400" spc="-75" dirty="0" smtClean="0">
                <a:latin typeface="+mj-lt"/>
                <a:cs typeface="Arial"/>
              </a:rPr>
              <a:t>ös</a:t>
            </a:r>
            <a:r>
              <a:rPr lang="hu-HU" sz="1400" spc="-45" dirty="0" smtClean="0">
                <a:latin typeface="+mj-lt"/>
                <a:cs typeface="Arial"/>
              </a:rPr>
              <a:t> </a:t>
            </a:r>
            <a:r>
              <a:rPr lang="hu-HU" sz="1400" spc="45" dirty="0">
                <a:latin typeface="+mj-lt"/>
                <a:cs typeface="Arial"/>
              </a:rPr>
              <a:t>f</a:t>
            </a:r>
            <a:r>
              <a:rPr lang="hu-HU" sz="1400" spc="-30" dirty="0">
                <a:latin typeface="+mj-lt"/>
                <a:cs typeface="Arial"/>
              </a:rPr>
              <a:t>eldolg</a:t>
            </a:r>
            <a:r>
              <a:rPr lang="hu-HU" sz="1400" spc="-50" dirty="0">
                <a:latin typeface="+mj-lt"/>
                <a:cs typeface="Arial"/>
              </a:rPr>
              <a:t>o</a:t>
            </a:r>
            <a:r>
              <a:rPr lang="hu-HU" sz="1400" spc="-90" dirty="0">
                <a:latin typeface="+mj-lt"/>
                <a:cs typeface="Arial"/>
              </a:rPr>
              <a:t>z</a:t>
            </a:r>
            <a:r>
              <a:rPr lang="hu-HU" sz="1400" spc="35" dirty="0">
                <a:latin typeface="+mj-lt"/>
                <a:cs typeface="Arial"/>
              </a:rPr>
              <a:t>ói/</a:t>
            </a:r>
            <a:r>
              <a:rPr lang="hu-HU" sz="1400" spc="25" dirty="0">
                <a:latin typeface="+mj-lt"/>
                <a:cs typeface="Arial"/>
              </a:rPr>
              <a:t>k</a:t>
            </a:r>
            <a:r>
              <a:rPr lang="hu-HU" sz="1400" spc="-50" dirty="0">
                <a:latin typeface="+mj-lt"/>
                <a:cs typeface="Arial"/>
              </a:rPr>
              <a:t>e</a:t>
            </a:r>
            <a:r>
              <a:rPr lang="hu-HU" sz="1400" spc="-40" dirty="0">
                <a:latin typeface="+mj-lt"/>
                <a:cs typeface="Arial"/>
              </a:rPr>
              <a:t>r</a:t>
            </a:r>
            <a:r>
              <a:rPr lang="hu-HU" sz="1400" spc="-80" dirty="0">
                <a:latin typeface="+mj-lt"/>
                <a:cs typeface="Arial"/>
              </a:rPr>
              <a:t>es</a:t>
            </a:r>
            <a:r>
              <a:rPr lang="hu-HU" sz="1400" spc="-105" dirty="0">
                <a:latin typeface="+mj-lt"/>
                <a:cs typeface="Arial"/>
              </a:rPr>
              <a:t>k</a:t>
            </a:r>
            <a:r>
              <a:rPr lang="hu-HU" sz="1400" spc="-35" dirty="0">
                <a:latin typeface="+mj-lt"/>
                <a:cs typeface="Arial"/>
              </a:rPr>
              <a:t>edelmi</a:t>
            </a:r>
            <a:r>
              <a:rPr lang="hu-HU" sz="1400" spc="-45" dirty="0">
                <a:latin typeface="+mj-lt"/>
                <a:cs typeface="Arial"/>
              </a:rPr>
              <a:t> kapacitások </a:t>
            </a:r>
            <a:r>
              <a:rPr lang="hu-HU" sz="1400" spc="-30" dirty="0">
                <a:latin typeface="+mj-lt"/>
                <a:cs typeface="Arial"/>
              </a:rPr>
              <a:t>megter</a:t>
            </a:r>
            <a:r>
              <a:rPr lang="hu-HU" sz="1400" spc="-35" dirty="0">
                <a:latin typeface="+mj-lt"/>
                <a:cs typeface="Arial"/>
              </a:rPr>
              <a:t>v</a:t>
            </a:r>
            <a:r>
              <a:rPr lang="hu-HU" sz="1400" spc="-85" dirty="0">
                <a:latin typeface="+mj-lt"/>
                <a:cs typeface="Arial"/>
              </a:rPr>
              <a:t>ez</a:t>
            </a:r>
            <a:r>
              <a:rPr lang="hu-HU" sz="1400" spc="-95" dirty="0">
                <a:latin typeface="+mj-lt"/>
                <a:cs typeface="Arial"/>
              </a:rPr>
              <a:t>ése</a:t>
            </a:r>
            <a:r>
              <a:rPr lang="hu-HU" sz="1400" spc="-45" dirty="0">
                <a:latin typeface="+mj-lt"/>
                <a:cs typeface="Arial"/>
              </a:rPr>
              <a:t> </a:t>
            </a:r>
            <a:r>
              <a:rPr lang="hu-HU" sz="1400" spc="-105" dirty="0">
                <a:latin typeface="+mj-lt"/>
                <a:cs typeface="Arial"/>
              </a:rPr>
              <a:t>és</a:t>
            </a:r>
            <a:r>
              <a:rPr lang="hu-HU" sz="1400" spc="-45" dirty="0">
                <a:latin typeface="+mj-lt"/>
                <a:cs typeface="Arial"/>
              </a:rPr>
              <a:t> </a:t>
            </a:r>
            <a:r>
              <a:rPr lang="hu-HU" sz="1400" spc="-45" dirty="0" smtClean="0">
                <a:latin typeface="+mj-lt"/>
                <a:cs typeface="Arial"/>
              </a:rPr>
              <a:t>kialakítása; </a:t>
            </a:r>
            <a:r>
              <a:rPr lang="hu-HU" sz="1400" spc="-90" dirty="0" smtClean="0">
                <a:latin typeface="+mj-lt"/>
                <a:cs typeface="Arial"/>
              </a:rPr>
              <a:t>öss</a:t>
            </a:r>
            <a:r>
              <a:rPr lang="hu-HU" sz="1400" spc="-95" dirty="0" smtClean="0">
                <a:latin typeface="+mj-lt"/>
                <a:cs typeface="Arial"/>
              </a:rPr>
              <a:t>z</a:t>
            </a:r>
            <a:r>
              <a:rPr lang="hu-HU" sz="1400" spc="-30" dirty="0" smtClean="0">
                <a:latin typeface="+mj-lt"/>
                <a:cs typeface="Arial"/>
              </a:rPr>
              <a:t>ehangolt</a:t>
            </a:r>
            <a:r>
              <a:rPr lang="hu-HU" sz="1400" spc="-45" dirty="0" smtClean="0">
                <a:latin typeface="+mj-lt"/>
                <a:cs typeface="Arial"/>
              </a:rPr>
              <a:t> </a:t>
            </a:r>
            <a:r>
              <a:rPr lang="hu-HU" sz="1400" spc="-15" dirty="0">
                <a:latin typeface="+mj-lt"/>
                <a:cs typeface="Arial"/>
              </a:rPr>
              <a:t>turisztikai</a:t>
            </a:r>
            <a:r>
              <a:rPr lang="hu-HU" sz="1400" spc="-45" dirty="0">
                <a:latin typeface="+mj-lt"/>
                <a:cs typeface="Arial"/>
              </a:rPr>
              <a:t> </a:t>
            </a:r>
            <a:r>
              <a:rPr lang="hu-HU" sz="1400" spc="-100" dirty="0">
                <a:latin typeface="+mj-lt"/>
                <a:cs typeface="Arial"/>
              </a:rPr>
              <a:t>s</a:t>
            </a:r>
            <a:r>
              <a:rPr lang="hu-HU" sz="1400" spc="-110" dirty="0">
                <a:latin typeface="+mj-lt"/>
                <a:cs typeface="Arial"/>
              </a:rPr>
              <a:t>z</a:t>
            </a:r>
            <a:r>
              <a:rPr lang="hu-HU" sz="1400" spc="-25" dirty="0">
                <a:latin typeface="+mj-lt"/>
                <a:cs typeface="Arial"/>
              </a:rPr>
              <a:t>olgált</a:t>
            </a:r>
            <a:r>
              <a:rPr lang="hu-HU" sz="1400" spc="-40" dirty="0">
                <a:latin typeface="+mj-lt"/>
                <a:cs typeface="Arial"/>
              </a:rPr>
              <a:t>a</a:t>
            </a:r>
            <a:r>
              <a:rPr lang="hu-HU" sz="1400" spc="-45" dirty="0">
                <a:latin typeface="+mj-lt"/>
                <a:cs typeface="Arial"/>
              </a:rPr>
              <a:t>tás</a:t>
            </a:r>
            <a:r>
              <a:rPr lang="hu-HU" sz="1400" spc="-10" dirty="0">
                <a:latin typeface="+mj-lt"/>
                <a:cs typeface="Arial"/>
              </a:rPr>
              <a:t>­</a:t>
            </a:r>
            <a:r>
              <a:rPr lang="hu-HU" sz="1400" spc="45" dirty="0">
                <a:latin typeface="+mj-lt"/>
                <a:cs typeface="Arial"/>
              </a:rPr>
              <a:t>f</a:t>
            </a:r>
            <a:r>
              <a:rPr lang="hu-HU" sz="1400" spc="-50" dirty="0">
                <a:latin typeface="+mj-lt"/>
                <a:cs typeface="Arial"/>
              </a:rPr>
              <a:t>ejlesztés.</a:t>
            </a:r>
            <a:endParaRPr lang="hu-HU" sz="1400" dirty="0">
              <a:latin typeface="+mj-lt"/>
              <a:cs typeface="Arial"/>
            </a:endParaRPr>
          </a:p>
          <a:p>
            <a:pPr>
              <a:lnSpc>
                <a:spcPct val="100000"/>
              </a:lnSpc>
              <a:spcBef>
                <a:spcPts val="7"/>
              </a:spcBef>
            </a:pPr>
            <a:endParaRPr lang="hu-HU" sz="1400" dirty="0">
              <a:latin typeface="+mj-lt"/>
              <a:cs typeface="Times New Roman"/>
            </a:endParaRPr>
          </a:p>
          <a:p>
            <a:pPr marL="12700" marR="12065" algn="just">
              <a:lnSpc>
                <a:spcPts val="1300"/>
              </a:lnSpc>
            </a:pPr>
            <a:r>
              <a:rPr lang="hu-HU" sz="1400" spc="-75" dirty="0">
                <a:latin typeface="+mj-lt"/>
                <a:cs typeface="Arial"/>
              </a:rPr>
              <a:t>Elvárás,</a:t>
            </a:r>
            <a:r>
              <a:rPr lang="hu-HU" sz="1400" spc="80" dirty="0">
                <a:latin typeface="+mj-lt"/>
                <a:cs typeface="Arial"/>
              </a:rPr>
              <a:t> </a:t>
            </a:r>
            <a:r>
              <a:rPr lang="hu-HU" sz="1400" spc="-45" dirty="0">
                <a:latin typeface="+mj-lt"/>
                <a:cs typeface="Arial"/>
              </a:rPr>
              <a:t>hogy</a:t>
            </a:r>
            <a:r>
              <a:rPr lang="hu-HU" sz="1400" spc="80" dirty="0">
                <a:latin typeface="+mj-lt"/>
                <a:cs typeface="Arial"/>
              </a:rPr>
              <a:t> </a:t>
            </a:r>
            <a:r>
              <a:rPr lang="hu-HU" sz="1400" spc="-100" dirty="0">
                <a:latin typeface="+mj-lt"/>
                <a:cs typeface="Arial"/>
              </a:rPr>
              <a:t>a</a:t>
            </a:r>
            <a:r>
              <a:rPr lang="hu-HU" sz="1400" spc="80" dirty="0">
                <a:latin typeface="+mj-lt"/>
                <a:cs typeface="Arial"/>
              </a:rPr>
              <a:t> </a:t>
            </a:r>
            <a:r>
              <a:rPr lang="hu-HU" sz="1400" spc="-25" dirty="0">
                <a:latin typeface="+mj-lt"/>
                <a:cs typeface="Arial"/>
              </a:rPr>
              <a:t>projektnek</a:t>
            </a:r>
            <a:r>
              <a:rPr lang="hu-HU" sz="1400" spc="80" dirty="0">
                <a:latin typeface="+mj-lt"/>
                <a:cs typeface="Arial"/>
              </a:rPr>
              <a:t> </a:t>
            </a:r>
            <a:r>
              <a:rPr lang="hu-HU" sz="1400" spc="-40" dirty="0">
                <a:latin typeface="+mj-lt"/>
                <a:cs typeface="Arial"/>
              </a:rPr>
              <a:t>–</a:t>
            </a:r>
            <a:r>
              <a:rPr lang="hu-HU" sz="1400" spc="80" dirty="0">
                <a:latin typeface="+mj-lt"/>
                <a:cs typeface="Arial"/>
              </a:rPr>
              <a:t> </a:t>
            </a:r>
            <a:r>
              <a:rPr lang="hu-HU" sz="1400" b="1" spc="5" dirty="0">
                <a:latin typeface="+mj-lt"/>
                <a:cs typeface="Calibri"/>
              </a:rPr>
              <a:t>elő</a:t>
            </a:r>
            <a:r>
              <a:rPr lang="hu-HU" sz="1400" b="1" spc="-5" dirty="0">
                <a:latin typeface="+mj-lt"/>
                <a:cs typeface="Calibri"/>
              </a:rPr>
              <a:t>r</a:t>
            </a:r>
            <a:r>
              <a:rPr lang="hu-HU" sz="1400" b="1" spc="-15" dirty="0">
                <a:latin typeface="+mj-lt"/>
                <a:cs typeface="Calibri"/>
              </a:rPr>
              <a:t>e</a:t>
            </a:r>
            <a:r>
              <a:rPr lang="hu-HU" sz="1400" b="1" dirty="0">
                <a:latin typeface="+mj-lt"/>
                <a:cs typeface="Calibri"/>
              </a:rPr>
              <a:t> </a:t>
            </a:r>
            <a:r>
              <a:rPr lang="hu-HU" sz="1400" b="1" spc="-120" dirty="0">
                <a:latin typeface="+mj-lt"/>
                <a:cs typeface="Calibri"/>
              </a:rPr>
              <a:t> </a:t>
            </a:r>
            <a:r>
              <a:rPr lang="hu-HU" sz="1400" b="1" spc="5" dirty="0">
                <a:latin typeface="+mj-lt"/>
                <a:cs typeface="Calibri"/>
              </a:rPr>
              <a:t>definiált</a:t>
            </a:r>
            <a:r>
              <a:rPr lang="hu-HU" sz="1400" b="1" dirty="0">
                <a:latin typeface="+mj-lt"/>
                <a:cs typeface="Calibri"/>
              </a:rPr>
              <a:t> </a:t>
            </a:r>
            <a:r>
              <a:rPr lang="hu-HU" sz="1400" b="1" spc="-120" dirty="0">
                <a:latin typeface="+mj-lt"/>
                <a:cs typeface="Calibri"/>
              </a:rPr>
              <a:t> </a:t>
            </a:r>
            <a:r>
              <a:rPr lang="hu-HU" sz="1400" b="1" spc="15" dirty="0">
                <a:latin typeface="+mj-lt"/>
                <a:cs typeface="Calibri"/>
              </a:rPr>
              <a:t>–</a:t>
            </a:r>
            <a:r>
              <a:rPr lang="hu-HU" sz="1400" b="1" dirty="0">
                <a:latin typeface="+mj-lt"/>
                <a:cs typeface="Calibri"/>
              </a:rPr>
              <a:t> </a:t>
            </a:r>
            <a:r>
              <a:rPr lang="hu-HU" sz="1400" b="1" spc="-120" dirty="0">
                <a:latin typeface="+mj-lt"/>
                <a:cs typeface="Calibri"/>
              </a:rPr>
              <a:t> </a:t>
            </a:r>
            <a:r>
              <a:rPr lang="hu-HU" sz="1400" b="1" spc="20" dirty="0">
                <a:latin typeface="+mj-lt"/>
                <a:cs typeface="Calibri"/>
              </a:rPr>
              <a:t>konk</a:t>
            </a:r>
            <a:r>
              <a:rPr lang="hu-HU" sz="1400" b="1" dirty="0">
                <a:latin typeface="+mj-lt"/>
                <a:cs typeface="Calibri"/>
              </a:rPr>
              <a:t>r</a:t>
            </a:r>
            <a:r>
              <a:rPr lang="hu-HU" sz="1400" b="1" spc="20" dirty="0">
                <a:latin typeface="+mj-lt"/>
                <a:cs typeface="Calibri"/>
              </a:rPr>
              <a:t>ét</a:t>
            </a:r>
            <a:r>
              <a:rPr lang="hu-HU" sz="1400" b="1" dirty="0">
                <a:latin typeface="+mj-lt"/>
                <a:cs typeface="Calibri"/>
              </a:rPr>
              <a:t> </a:t>
            </a:r>
            <a:r>
              <a:rPr lang="hu-HU" sz="1400" b="1" spc="-120" dirty="0">
                <a:latin typeface="+mj-lt"/>
                <a:cs typeface="Calibri"/>
              </a:rPr>
              <a:t> </a:t>
            </a:r>
            <a:r>
              <a:rPr lang="hu-HU" sz="1400" b="1" dirty="0">
                <a:latin typeface="+mj-lt"/>
                <a:cs typeface="Calibri"/>
              </a:rPr>
              <a:t>e</a:t>
            </a:r>
            <a:r>
              <a:rPr lang="hu-HU" sz="1400" b="1" spc="-10" dirty="0">
                <a:latin typeface="+mj-lt"/>
                <a:cs typeface="Calibri"/>
              </a:rPr>
              <a:t>r</a:t>
            </a:r>
            <a:r>
              <a:rPr lang="hu-HU" sz="1400" b="1" spc="-5" dirty="0">
                <a:latin typeface="+mj-lt"/>
                <a:cs typeface="Calibri"/>
              </a:rPr>
              <a:t>edmény</a:t>
            </a:r>
            <a:r>
              <a:rPr lang="hu-HU" sz="1400" spc="-80" dirty="0">
                <a:latin typeface="+mj-lt"/>
                <a:cs typeface="Arial"/>
              </a:rPr>
              <a:t>e</a:t>
            </a:r>
            <a:r>
              <a:rPr lang="hu-HU" sz="1400" spc="80" dirty="0">
                <a:latin typeface="+mj-lt"/>
                <a:cs typeface="Arial"/>
              </a:rPr>
              <a:t> </a:t>
            </a:r>
            <a:r>
              <a:rPr lang="hu-HU" sz="1400" spc="-60" dirty="0">
                <a:latin typeface="+mj-lt"/>
                <a:cs typeface="Arial"/>
              </a:rPr>
              <a:t>k</a:t>
            </a:r>
            <a:r>
              <a:rPr lang="hu-HU" sz="1400" spc="-20" dirty="0">
                <a:latin typeface="+mj-lt"/>
                <a:cs typeface="Arial"/>
              </a:rPr>
              <a:t>elet</a:t>
            </a:r>
            <a:r>
              <a:rPr lang="hu-HU" sz="1400" spc="-50" dirty="0">
                <a:latin typeface="+mj-lt"/>
                <a:cs typeface="Arial"/>
              </a:rPr>
              <a:t>k</a:t>
            </a:r>
            <a:r>
              <a:rPr lang="hu-HU" sz="1400" spc="-80" dirty="0">
                <a:latin typeface="+mj-lt"/>
                <a:cs typeface="Arial"/>
              </a:rPr>
              <a:t>ez</a:t>
            </a:r>
            <a:r>
              <a:rPr lang="hu-HU" sz="1400" spc="-85" dirty="0">
                <a:latin typeface="+mj-lt"/>
                <a:cs typeface="Arial"/>
              </a:rPr>
              <a:t>z</a:t>
            </a:r>
            <a:r>
              <a:rPr lang="hu-HU" sz="1400" spc="-60" dirty="0">
                <a:latin typeface="+mj-lt"/>
                <a:cs typeface="Arial"/>
              </a:rPr>
              <a:t>en,</a:t>
            </a:r>
            <a:r>
              <a:rPr lang="hu-HU" sz="1400" spc="80" dirty="0">
                <a:latin typeface="+mj-lt"/>
                <a:cs typeface="Arial"/>
              </a:rPr>
              <a:t> </a:t>
            </a:r>
            <a:r>
              <a:rPr lang="hu-HU" sz="1400" spc="-100" dirty="0">
                <a:latin typeface="+mj-lt"/>
                <a:cs typeface="Arial"/>
              </a:rPr>
              <a:t>a</a:t>
            </a:r>
            <a:r>
              <a:rPr lang="hu-HU" sz="1400" spc="80" dirty="0">
                <a:latin typeface="+mj-lt"/>
                <a:cs typeface="Arial"/>
              </a:rPr>
              <a:t> </a:t>
            </a:r>
            <a:r>
              <a:rPr lang="hu-HU" sz="1400" spc="-60" dirty="0">
                <a:latin typeface="+mj-lt"/>
                <a:cs typeface="Arial"/>
              </a:rPr>
              <a:t>k</a:t>
            </a:r>
            <a:r>
              <a:rPr lang="hu-HU" sz="1400" spc="-15" dirty="0">
                <a:latin typeface="+mj-lt"/>
                <a:cs typeface="Arial"/>
              </a:rPr>
              <a:t>orábbitól</a:t>
            </a:r>
            <a:r>
              <a:rPr lang="hu-HU" sz="1400" spc="80" dirty="0">
                <a:latin typeface="+mj-lt"/>
                <a:cs typeface="Arial"/>
              </a:rPr>
              <a:t> </a:t>
            </a:r>
            <a:r>
              <a:rPr lang="hu-HU" sz="1400" spc="-15" dirty="0">
                <a:latin typeface="+mj-lt"/>
                <a:cs typeface="Arial"/>
              </a:rPr>
              <a:t>elté</a:t>
            </a:r>
            <a:r>
              <a:rPr lang="hu-HU" sz="1400" spc="-20" dirty="0">
                <a:latin typeface="+mj-lt"/>
                <a:cs typeface="Arial"/>
              </a:rPr>
              <a:t>r</a:t>
            </a:r>
            <a:r>
              <a:rPr lang="hu-HU" sz="1400" spc="-30" dirty="0">
                <a:latin typeface="+mj-lt"/>
                <a:cs typeface="Arial"/>
              </a:rPr>
              <a:t>ő</a:t>
            </a:r>
            <a:r>
              <a:rPr lang="hu-HU" sz="1400" spc="80" dirty="0">
                <a:latin typeface="+mj-lt"/>
                <a:cs typeface="Arial"/>
              </a:rPr>
              <a:t> </a:t>
            </a:r>
            <a:r>
              <a:rPr lang="hu-HU" sz="1400" spc="-65" dirty="0">
                <a:latin typeface="+mj-lt"/>
                <a:cs typeface="Arial"/>
              </a:rPr>
              <a:t>gya</a:t>
            </a:r>
            <a:r>
              <a:rPr lang="hu-HU" sz="1400" spc="-85" dirty="0">
                <a:latin typeface="+mj-lt"/>
                <a:cs typeface="Arial"/>
              </a:rPr>
              <a:t>k</a:t>
            </a:r>
            <a:r>
              <a:rPr lang="hu-HU" sz="1400" spc="-30" dirty="0">
                <a:latin typeface="+mj-lt"/>
                <a:cs typeface="Arial"/>
              </a:rPr>
              <a:t>orl</a:t>
            </a:r>
            <a:r>
              <a:rPr lang="hu-HU" sz="1400" spc="-45" dirty="0">
                <a:latin typeface="+mj-lt"/>
                <a:cs typeface="Arial"/>
              </a:rPr>
              <a:t>a</a:t>
            </a:r>
            <a:r>
              <a:rPr lang="hu-HU" sz="1400" spc="20" dirty="0">
                <a:latin typeface="+mj-lt"/>
                <a:cs typeface="Arial"/>
              </a:rPr>
              <a:t>t, </a:t>
            </a:r>
            <a:r>
              <a:rPr lang="hu-HU" sz="1400" spc="45" dirty="0">
                <a:latin typeface="+mj-lt"/>
                <a:cs typeface="Arial"/>
              </a:rPr>
              <a:t>f</a:t>
            </a:r>
            <a:r>
              <a:rPr lang="hu-HU" sz="1400" spc="-50" dirty="0">
                <a:latin typeface="+mj-lt"/>
                <a:cs typeface="Arial"/>
              </a:rPr>
              <a:t>olyam</a:t>
            </a:r>
            <a:r>
              <a:rPr lang="hu-HU" sz="1400" spc="-60" dirty="0">
                <a:latin typeface="+mj-lt"/>
                <a:cs typeface="Arial"/>
              </a:rPr>
              <a:t>a</a:t>
            </a:r>
            <a:r>
              <a:rPr lang="hu-HU" sz="1400" spc="20" dirty="0">
                <a:latin typeface="+mj-lt"/>
                <a:cs typeface="Arial"/>
              </a:rPr>
              <a:t>t,</a:t>
            </a:r>
            <a:r>
              <a:rPr lang="hu-HU" sz="1400" spc="40" dirty="0">
                <a:latin typeface="+mj-lt"/>
                <a:cs typeface="Arial"/>
              </a:rPr>
              <a:t> </a:t>
            </a:r>
            <a:r>
              <a:rPr lang="hu-HU" sz="1400" spc="-30" dirty="0">
                <a:latin typeface="+mj-lt"/>
                <a:cs typeface="Arial"/>
              </a:rPr>
              <a:t>termék,</a:t>
            </a:r>
            <a:r>
              <a:rPr lang="hu-HU" sz="1400" spc="40" dirty="0">
                <a:latin typeface="+mj-lt"/>
                <a:cs typeface="Arial"/>
              </a:rPr>
              <a:t> </a:t>
            </a:r>
            <a:r>
              <a:rPr lang="hu-HU" sz="1400" spc="-100" dirty="0">
                <a:latin typeface="+mj-lt"/>
                <a:cs typeface="Arial"/>
              </a:rPr>
              <a:t>s</a:t>
            </a:r>
            <a:r>
              <a:rPr lang="hu-HU" sz="1400" spc="-110" dirty="0">
                <a:latin typeface="+mj-lt"/>
                <a:cs typeface="Arial"/>
              </a:rPr>
              <a:t>z</a:t>
            </a:r>
            <a:r>
              <a:rPr lang="hu-HU" sz="1400" spc="-25" dirty="0">
                <a:latin typeface="+mj-lt"/>
                <a:cs typeface="Arial"/>
              </a:rPr>
              <a:t>olgált</a:t>
            </a:r>
            <a:r>
              <a:rPr lang="hu-HU" sz="1400" spc="-40" dirty="0">
                <a:latin typeface="+mj-lt"/>
                <a:cs typeface="Arial"/>
              </a:rPr>
              <a:t>a</a:t>
            </a:r>
            <a:r>
              <a:rPr lang="hu-HU" sz="1400" spc="-45" dirty="0">
                <a:latin typeface="+mj-lt"/>
                <a:cs typeface="Arial"/>
              </a:rPr>
              <a:t>tás</a:t>
            </a:r>
            <a:r>
              <a:rPr lang="hu-HU" sz="1400" spc="40" dirty="0">
                <a:latin typeface="+mj-lt"/>
                <a:cs typeface="Arial"/>
              </a:rPr>
              <a:t> </a:t>
            </a:r>
            <a:r>
              <a:rPr lang="hu-HU" sz="1400" spc="45" dirty="0">
                <a:latin typeface="+mj-lt"/>
                <a:cs typeface="Arial"/>
              </a:rPr>
              <a:t>f</a:t>
            </a:r>
            <a:r>
              <a:rPr lang="hu-HU" sz="1400" spc="-50" dirty="0">
                <a:latin typeface="+mj-lt"/>
                <a:cs typeface="Arial"/>
              </a:rPr>
              <a:t>ormájában,</a:t>
            </a:r>
            <a:r>
              <a:rPr lang="hu-HU" sz="1400" spc="40" dirty="0">
                <a:latin typeface="+mj-lt"/>
                <a:cs typeface="Arial"/>
              </a:rPr>
              <a:t> </a:t>
            </a:r>
            <a:r>
              <a:rPr lang="hu-HU" sz="1400" spc="-105" dirty="0">
                <a:latin typeface="+mj-lt"/>
                <a:cs typeface="Arial"/>
              </a:rPr>
              <a:t>és</a:t>
            </a:r>
            <a:r>
              <a:rPr lang="hu-HU" sz="1400" spc="40" dirty="0">
                <a:latin typeface="+mj-lt"/>
                <a:cs typeface="Arial"/>
              </a:rPr>
              <a:t> </a:t>
            </a:r>
            <a:r>
              <a:rPr lang="hu-HU" sz="1400" spc="-90" dirty="0">
                <a:latin typeface="+mj-lt"/>
                <a:cs typeface="Arial"/>
              </a:rPr>
              <a:t>az</a:t>
            </a:r>
            <a:r>
              <a:rPr lang="hu-HU" sz="1400" spc="40" dirty="0">
                <a:latin typeface="+mj-lt"/>
                <a:cs typeface="Arial"/>
              </a:rPr>
              <a:t> </a:t>
            </a:r>
            <a:r>
              <a:rPr lang="hu-HU" sz="1400" spc="-50" dirty="0">
                <a:latin typeface="+mj-lt"/>
                <a:cs typeface="Arial"/>
              </a:rPr>
              <a:t>e</a:t>
            </a:r>
            <a:r>
              <a:rPr lang="hu-HU" sz="1400" spc="-40" dirty="0">
                <a:latin typeface="+mj-lt"/>
                <a:cs typeface="Arial"/>
              </a:rPr>
              <a:t>r</a:t>
            </a:r>
            <a:r>
              <a:rPr lang="hu-HU" sz="1400" spc="-55" dirty="0">
                <a:latin typeface="+mj-lt"/>
                <a:cs typeface="Arial"/>
              </a:rPr>
              <a:t>edmény</a:t>
            </a:r>
            <a:r>
              <a:rPr lang="hu-HU" sz="1400" spc="-60" dirty="0">
                <a:latin typeface="+mj-lt"/>
                <a:cs typeface="Arial"/>
              </a:rPr>
              <a:t>ek</a:t>
            </a:r>
            <a:r>
              <a:rPr lang="hu-HU" sz="1400" spc="40" dirty="0">
                <a:latin typeface="+mj-lt"/>
                <a:cs typeface="Arial"/>
              </a:rPr>
              <a:t> </a:t>
            </a:r>
            <a:r>
              <a:rPr lang="hu-HU" sz="1400" spc="-25" dirty="0">
                <a:latin typeface="+mj-lt"/>
                <a:cs typeface="Arial"/>
              </a:rPr>
              <a:t>csoporttagok</a:t>
            </a:r>
            <a:r>
              <a:rPr lang="hu-HU" sz="1400" spc="40" dirty="0">
                <a:latin typeface="+mj-lt"/>
                <a:cs typeface="Arial"/>
              </a:rPr>
              <a:t> </a:t>
            </a:r>
            <a:r>
              <a:rPr lang="hu-HU" sz="1400" spc="-15" dirty="0">
                <a:latin typeface="+mj-lt"/>
                <a:cs typeface="Arial"/>
              </a:rPr>
              <a:t>általi</a:t>
            </a:r>
            <a:r>
              <a:rPr lang="hu-HU" sz="1400" spc="40" dirty="0">
                <a:latin typeface="+mj-lt"/>
                <a:cs typeface="Arial"/>
              </a:rPr>
              <a:t> </a:t>
            </a:r>
            <a:r>
              <a:rPr lang="hu-HU" sz="1400" b="1" spc="20" dirty="0">
                <a:latin typeface="+mj-lt"/>
                <a:cs typeface="Calibri"/>
              </a:rPr>
              <a:t>k</a:t>
            </a:r>
            <a:r>
              <a:rPr lang="hu-HU" sz="1400" b="1" spc="10" dirty="0">
                <a:latin typeface="+mj-lt"/>
                <a:cs typeface="Calibri"/>
              </a:rPr>
              <a:t>ö</a:t>
            </a:r>
            <a:r>
              <a:rPr lang="hu-HU" sz="1400" b="1" spc="50" dirty="0">
                <a:latin typeface="+mj-lt"/>
                <a:cs typeface="Calibri"/>
              </a:rPr>
              <a:t>z</a:t>
            </a:r>
            <a:r>
              <a:rPr lang="hu-HU" sz="1400" b="1" spc="15" dirty="0">
                <a:latin typeface="+mj-lt"/>
                <a:cs typeface="Calibri"/>
              </a:rPr>
              <a:t>ös</a:t>
            </a:r>
            <a:r>
              <a:rPr lang="hu-HU" sz="1400" b="1" spc="100" dirty="0">
                <a:latin typeface="+mj-lt"/>
                <a:cs typeface="Calibri"/>
              </a:rPr>
              <a:t> </a:t>
            </a:r>
            <a:r>
              <a:rPr lang="hu-HU" sz="1400" b="1" spc="5" dirty="0" smtClean="0">
                <a:latin typeface="+mj-lt"/>
                <a:cs typeface="Calibri"/>
              </a:rPr>
              <a:t>használa</a:t>
            </a:r>
            <a:r>
              <a:rPr lang="hu-HU" sz="1400" b="1" spc="55" dirty="0" smtClean="0">
                <a:latin typeface="+mj-lt"/>
                <a:cs typeface="Calibri"/>
              </a:rPr>
              <a:t>t</a:t>
            </a:r>
            <a:r>
              <a:rPr lang="hu-HU" sz="1400" spc="-100" dirty="0" smtClean="0">
                <a:latin typeface="+mj-lt"/>
                <a:cs typeface="Arial"/>
              </a:rPr>
              <a:t>a</a:t>
            </a:r>
            <a:r>
              <a:rPr lang="hu-HU" sz="1400" spc="40" dirty="0" smtClean="0">
                <a:latin typeface="+mj-lt"/>
                <a:cs typeface="Arial"/>
              </a:rPr>
              <a:t> </a:t>
            </a:r>
            <a:r>
              <a:rPr lang="hu-HU" sz="1400" dirty="0">
                <a:latin typeface="+mj-lt"/>
                <a:cs typeface="Arial"/>
              </a:rPr>
              <a:t>biztosított </a:t>
            </a:r>
            <a:r>
              <a:rPr lang="hu-HU" sz="1400" spc="-45" dirty="0">
                <a:latin typeface="+mj-lt"/>
                <a:cs typeface="Arial"/>
              </a:rPr>
              <a:t>leg</a:t>
            </a:r>
            <a:r>
              <a:rPr lang="hu-HU" sz="1400" spc="-60" dirty="0">
                <a:latin typeface="+mj-lt"/>
                <a:cs typeface="Arial"/>
              </a:rPr>
              <a:t>y</a:t>
            </a:r>
            <a:r>
              <a:rPr lang="hu-HU" sz="1400" spc="-55" dirty="0">
                <a:latin typeface="+mj-lt"/>
                <a:cs typeface="Arial"/>
              </a:rPr>
              <a:t>en.</a:t>
            </a:r>
            <a:endParaRPr lang="hu-HU" sz="1400" dirty="0">
              <a:latin typeface="+mj-lt"/>
              <a:cs typeface="Arial"/>
            </a:endParaRPr>
          </a:p>
          <a:p>
            <a:pPr marL="12700">
              <a:lnSpc>
                <a:spcPts val="1340"/>
              </a:lnSpc>
            </a:pPr>
            <a:r>
              <a:rPr lang="hu-HU" sz="1400" spc="15" dirty="0">
                <a:latin typeface="+mj-lt"/>
                <a:cs typeface="Arial"/>
              </a:rPr>
              <a:t>Elszámolh</a:t>
            </a:r>
            <a:r>
              <a:rPr lang="hu-HU" sz="1400" spc="-30" dirty="0">
                <a:latin typeface="+mj-lt"/>
                <a:cs typeface="Arial"/>
              </a:rPr>
              <a:t>a</a:t>
            </a:r>
            <a:r>
              <a:rPr lang="hu-HU" sz="1400" spc="220" dirty="0">
                <a:latin typeface="+mj-lt"/>
                <a:cs typeface="Arial"/>
              </a:rPr>
              <a:t>t</a:t>
            </a:r>
            <a:r>
              <a:rPr lang="hu-HU" sz="1400" spc="85" dirty="0">
                <a:latin typeface="+mj-lt"/>
                <a:cs typeface="Arial"/>
              </a:rPr>
              <a:t>ó</a:t>
            </a:r>
            <a:r>
              <a:rPr lang="hu-HU" sz="1400" spc="-30" dirty="0">
                <a:latin typeface="+mj-lt"/>
                <a:cs typeface="Arial"/>
              </a:rPr>
              <a:t>ak</a:t>
            </a:r>
            <a:r>
              <a:rPr lang="hu-HU" sz="1400" spc="-45" dirty="0">
                <a:latin typeface="+mj-lt"/>
                <a:cs typeface="Arial"/>
              </a:rPr>
              <a:t> </a:t>
            </a:r>
            <a:r>
              <a:rPr lang="hu-HU" sz="1400" spc="-90" dirty="0">
                <a:latin typeface="+mj-lt"/>
                <a:cs typeface="Arial"/>
              </a:rPr>
              <a:t>az</a:t>
            </a:r>
            <a:r>
              <a:rPr lang="hu-HU" sz="1400" spc="-45" dirty="0">
                <a:latin typeface="+mj-lt"/>
                <a:cs typeface="Arial"/>
              </a:rPr>
              <a:t> alábbi </a:t>
            </a:r>
            <a:r>
              <a:rPr lang="hu-HU" sz="1400" spc="-15" dirty="0">
                <a:latin typeface="+mj-lt"/>
                <a:cs typeface="Arial"/>
              </a:rPr>
              <a:t>te</a:t>
            </a:r>
            <a:r>
              <a:rPr lang="hu-HU" sz="1400" spc="-20" dirty="0">
                <a:latin typeface="+mj-lt"/>
                <a:cs typeface="Arial"/>
              </a:rPr>
              <a:t>v</a:t>
            </a:r>
            <a:r>
              <a:rPr lang="hu-HU" sz="1400" spc="-60" dirty="0">
                <a:latin typeface="+mj-lt"/>
                <a:cs typeface="Arial"/>
              </a:rPr>
              <a:t>é</a:t>
            </a:r>
            <a:r>
              <a:rPr lang="hu-HU" sz="1400" spc="-80" dirty="0">
                <a:latin typeface="+mj-lt"/>
                <a:cs typeface="Arial"/>
              </a:rPr>
              <a:t>k</a:t>
            </a:r>
            <a:r>
              <a:rPr lang="hu-HU" sz="1400" spc="-70" dirty="0">
                <a:latin typeface="+mj-lt"/>
                <a:cs typeface="Arial"/>
              </a:rPr>
              <a:t>enységekhez</a:t>
            </a:r>
            <a:r>
              <a:rPr lang="hu-HU" sz="1400" spc="-45" dirty="0">
                <a:latin typeface="+mj-lt"/>
                <a:cs typeface="Arial"/>
              </a:rPr>
              <a:t> kapcsolódó </a:t>
            </a:r>
            <a:r>
              <a:rPr lang="hu-HU" sz="1400" spc="-60" dirty="0">
                <a:latin typeface="+mj-lt"/>
                <a:cs typeface="Arial"/>
              </a:rPr>
              <a:t>k</a:t>
            </a:r>
            <a:r>
              <a:rPr lang="hu-HU" sz="1400" spc="-35" dirty="0">
                <a:latin typeface="+mj-lt"/>
                <a:cs typeface="Arial"/>
              </a:rPr>
              <a:t>öltségek:</a:t>
            </a:r>
            <a:endParaRPr lang="hu-HU" sz="1400" dirty="0">
              <a:latin typeface="+mj-lt"/>
              <a:cs typeface="Arial"/>
            </a:endParaRPr>
          </a:p>
          <a:p>
            <a:pPr marL="192405" indent="-179705">
              <a:lnSpc>
                <a:spcPts val="1300"/>
              </a:lnSpc>
              <a:buAutoNum type="alphaLcParenR"/>
              <a:tabLst>
                <a:tab pos="193040" algn="l"/>
              </a:tabLst>
            </a:pPr>
            <a:r>
              <a:rPr lang="hu-HU" sz="1400" b="1" spc="10" dirty="0">
                <a:latin typeface="+mj-lt"/>
                <a:cs typeface="Calibri"/>
              </a:rPr>
              <a:t>terv</a:t>
            </a:r>
            <a:r>
              <a:rPr lang="hu-HU" sz="1400" b="1" spc="25" dirty="0">
                <a:latin typeface="+mj-lt"/>
                <a:cs typeface="Calibri"/>
              </a:rPr>
              <a:t>e</a:t>
            </a:r>
            <a:r>
              <a:rPr lang="hu-HU" sz="1400" b="1" spc="10" dirty="0">
                <a:latin typeface="+mj-lt"/>
                <a:cs typeface="Calibri"/>
              </a:rPr>
              <a:t>z</a:t>
            </a:r>
            <a:r>
              <a:rPr lang="hu-HU" sz="1400" b="1" dirty="0">
                <a:latin typeface="+mj-lt"/>
                <a:cs typeface="Calibri"/>
              </a:rPr>
              <a:t>és</a:t>
            </a:r>
            <a:r>
              <a:rPr lang="hu-HU" sz="1400" b="1" spc="15" dirty="0">
                <a:latin typeface="+mj-lt"/>
                <a:cs typeface="Calibri"/>
              </a:rPr>
              <a:t> </a:t>
            </a:r>
            <a:r>
              <a:rPr lang="hu-HU" sz="1400" spc="-85" dirty="0">
                <a:latin typeface="+mj-lt"/>
                <a:cs typeface="Arial"/>
              </a:rPr>
              <a:t>(</a:t>
            </a:r>
            <a:r>
              <a:rPr lang="hu-HU" sz="1400" spc="-25" dirty="0">
                <a:latin typeface="+mj-lt"/>
                <a:cs typeface="Arial"/>
              </a:rPr>
              <a:t>pl.:</a:t>
            </a:r>
            <a:r>
              <a:rPr lang="hu-HU" sz="1400" spc="-45" dirty="0">
                <a:latin typeface="+mj-lt"/>
                <a:cs typeface="Arial"/>
              </a:rPr>
              <a:t> </a:t>
            </a:r>
            <a:r>
              <a:rPr lang="hu-HU" sz="1400" spc="-35" dirty="0">
                <a:latin typeface="+mj-lt"/>
                <a:cs typeface="Arial"/>
              </a:rPr>
              <a:t>tanulmán</a:t>
            </a:r>
            <a:r>
              <a:rPr lang="hu-HU" sz="1400" spc="-65" dirty="0">
                <a:latin typeface="+mj-lt"/>
                <a:cs typeface="Arial"/>
              </a:rPr>
              <a:t>y</a:t>
            </a:r>
            <a:r>
              <a:rPr lang="hu-HU" sz="1400" spc="-60" dirty="0">
                <a:latin typeface="+mj-lt"/>
                <a:cs typeface="Arial"/>
              </a:rPr>
              <a:t>,</a:t>
            </a:r>
            <a:r>
              <a:rPr lang="hu-HU" sz="1400" spc="-45" dirty="0">
                <a:latin typeface="+mj-lt"/>
                <a:cs typeface="Arial"/>
              </a:rPr>
              <a:t> </a:t>
            </a:r>
            <a:r>
              <a:rPr lang="hu-HU" sz="1400" spc="-15" dirty="0">
                <a:latin typeface="+mj-lt"/>
                <a:cs typeface="Arial"/>
              </a:rPr>
              <a:t>üzleti</a:t>
            </a:r>
            <a:r>
              <a:rPr lang="hu-HU" sz="1400" spc="-45" dirty="0">
                <a:latin typeface="+mj-lt"/>
                <a:cs typeface="Arial"/>
              </a:rPr>
              <a:t> </a:t>
            </a:r>
            <a:r>
              <a:rPr lang="hu-HU" sz="1400" spc="-10" dirty="0">
                <a:latin typeface="+mj-lt"/>
                <a:cs typeface="Arial"/>
              </a:rPr>
              <a:t>ter</a:t>
            </a:r>
            <a:r>
              <a:rPr lang="hu-HU" sz="1400" spc="-40" dirty="0">
                <a:latin typeface="+mj-lt"/>
                <a:cs typeface="Arial"/>
              </a:rPr>
              <a:t>v</a:t>
            </a:r>
            <a:r>
              <a:rPr lang="hu-HU" sz="1400" spc="-35" dirty="0" smtClean="0">
                <a:latin typeface="+mj-lt"/>
                <a:cs typeface="Arial"/>
              </a:rPr>
              <a:t>);</a:t>
            </a:r>
            <a:endParaRPr lang="hu-HU" sz="1400" dirty="0" smtClean="0">
              <a:latin typeface="+mj-lt"/>
              <a:cs typeface="Arial"/>
            </a:endParaRPr>
          </a:p>
          <a:p>
            <a:pPr marL="192405" indent="-179705">
              <a:lnSpc>
                <a:spcPts val="1300"/>
              </a:lnSpc>
              <a:buAutoNum type="alphaLcParenR"/>
              <a:tabLst>
                <a:tab pos="193040" algn="l"/>
              </a:tabLst>
            </a:pPr>
            <a:r>
              <a:rPr lang="hu-HU" sz="1400" b="1" spc="35" dirty="0" smtClean="0">
                <a:latin typeface="+mj-lt"/>
                <a:cs typeface="Calibri"/>
              </a:rPr>
              <a:t>s</a:t>
            </a:r>
            <a:r>
              <a:rPr lang="hu-HU" sz="1400" b="1" spc="25" dirty="0" smtClean="0">
                <a:latin typeface="+mj-lt"/>
                <a:cs typeface="Calibri"/>
              </a:rPr>
              <a:t>z</a:t>
            </a:r>
            <a:r>
              <a:rPr lang="hu-HU" sz="1400" b="1" dirty="0" smtClean="0">
                <a:latin typeface="+mj-lt"/>
                <a:cs typeface="Calibri"/>
              </a:rPr>
              <a:t>er</a:t>
            </a:r>
            <a:r>
              <a:rPr lang="hu-HU" sz="1400" b="1" spc="-5" dirty="0" smtClean="0">
                <a:latin typeface="+mj-lt"/>
                <a:cs typeface="Calibri"/>
              </a:rPr>
              <a:t>v</a:t>
            </a:r>
            <a:r>
              <a:rPr lang="hu-HU" sz="1400" b="1" spc="25" dirty="0" smtClean="0">
                <a:latin typeface="+mj-lt"/>
                <a:cs typeface="Calibri"/>
              </a:rPr>
              <a:t>e</a:t>
            </a:r>
            <a:r>
              <a:rPr lang="hu-HU" sz="1400" b="1" spc="10" dirty="0" smtClean="0">
                <a:latin typeface="+mj-lt"/>
                <a:cs typeface="Calibri"/>
              </a:rPr>
              <a:t>z</a:t>
            </a:r>
            <a:r>
              <a:rPr lang="hu-HU" sz="1400" b="1" spc="-5" dirty="0" smtClean="0">
                <a:latin typeface="+mj-lt"/>
                <a:cs typeface="Calibri"/>
              </a:rPr>
              <a:t>és,</a:t>
            </a:r>
            <a:r>
              <a:rPr lang="hu-HU" sz="1400" b="1" spc="15" dirty="0" smtClean="0">
                <a:latin typeface="+mj-lt"/>
                <a:cs typeface="Calibri"/>
              </a:rPr>
              <a:t> </a:t>
            </a:r>
            <a:r>
              <a:rPr lang="hu-HU" sz="1400" b="1" spc="20" dirty="0" smtClean="0">
                <a:latin typeface="+mj-lt"/>
                <a:cs typeface="Calibri"/>
              </a:rPr>
              <a:t>k</a:t>
            </a:r>
            <a:r>
              <a:rPr lang="hu-HU" sz="1400" b="1" spc="-5" dirty="0" smtClean="0">
                <a:latin typeface="+mj-lt"/>
                <a:cs typeface="Calibri"/>
              </a:rPr>
              <a:t>é</a:t>
            </a:r>
            <a:r>
              <a:rPr lang="hu-HU" sz="1400" b="1" spc="-20" dirty="0" smtClean="0">
                <a:latin typeface="+mj-lt"/>
                <a:cs typeface="Calibri"/>
              </a:rPr>
              <a:t>p</a:t>
            </a:r>
            <a:r>
              <a:rPr lang="hu-HU" sz="1400" b="1" spc="50" dirty="0" smtClean="0">
                <a:latin typeface="+mj-lt"/>
                <a:cs typeface="Calibri"/>
              </a:rPr>
              <a:t>z</a:t>
            </a:r>
            <a:r>
              <a:rPr lang="hu-HU" sz="1400" b="1" spc="5" dirty="0" smtClean="0">
                <a:latin typeface="+mj-lt"/>
                <a:cs typeface="Calibri"/>
              </a:rPr>
              <a:t>ések;</a:t>
            </a:r>
            <a:endParaRPr lang="hu-HU" sz="1400" dirty="0" smtClean="0">
              <a:latin typeface="+mj-lt"/>
              <a:cs typeface="Calibri"/>
            </a:endParaRPr>
          </a:p>
          <a:p>
            <a:pPr marL="192405" indent="-179705">
              <a:lnSpc>
                <a:spcPts val="1300"/>
              </a:lnSpc>
              <a:buAutoNum type="alphaLcParenR"/>
              <a:tabLst>
                <a:tab pos="193040" algn="l"/>
              </a:tabLst>
            </a:pPr>
            <a:r>
              <a:rPr lang="hu-HU" sz="1400" b="1" spc="15" dirty="0" smtClean="0">
                <a:latin typeface="+mj-lt"/>
                <a:cs typeface="Calibri"/>
              </a:rPr>
              <a:t>mű</a:t>
            </a:r>
            <a:r>
              <a:rPr lang="hu-HU" sz="1400" b="1" spc="-15" dirty="0" smtClean="0">
                <a:latin typeface="+mj-lt"/>
                <a:cs typeface="Calibri"/>
              </a:rPr>
              <a:t>k</a:t>
            </a:r>
            <a:r>
              <a:rPr lang="hu-HU" sz="1400" b="1" spc="5" dirty="0" smtClean="0">
                <a:latin typeface="+mj-lt"/>
                <a:cs typeface="Calibri"/>
              </a:rPr>
              <a:t>ödés</a:t>
            </a:r>
            <a:r>
              <a:rPr lang="hu-HU" sz="1400" b="1" spc="5" dirty="0">
                <a:latin typeface="+mj-lt"/>
                <a:cs typeface="Calibri"/>
              </a:rPr>
              <a:t>;</a:t>
            </a:r>
            <a:endParaRPr lang="hu-HU" sz="1400" dirty="0">
              <a:latin typeface="+mj-lt"/>
              <a:cs typeface="Calibri"/>
            </a:endParaRPr>
          </a:p>
          <a:p>
            <a:pPr marL="192405" indent="-179705">
              <a:lnSpc>
                <a:spcPts val="1300"/>
              </a:lnSpc>
              <a:buFont typeface="Calibri"/>
              <a:buAutoNum type="alphaLcParenR"/>
              <a:tabLst>
                <a:tab pos="193040" algn="l"/>
              </a:tabLst>
            </a:pPr>
            <a:r>
              <a:rPr lang="hu-HU" sz="1400" spc="-100" dirty="0">
                <a:latin typeface="+mj-lt"/>
                <a:cs typeface="Arial"/>
              </a:rPr>
              <a:t>a</a:t>
            </a:r>
            <a:r>
              <a:rPr lang="hu-HU" sz="1400" spc="-45" dirty="0">
                <a:latin typeface="+mj-lt"/>
                <a:cs typeface="Arial"/>
              </a:rPr>
              <a:t> </a:t>
            </a:r>
            <a:r>
              <a:rPr lang="hu-HU" sz="1400" spc="-25" dirty="0">
                <a:latin typeface="+mj-lt"/>
                <a:cs typeface="Arial"/>
              </a:rPr>
              <a:t>pr</a:t>
            </a:r>
            <a:r>
              <a:rPr lang="hu-HU" sz="1400" spc="-10" dirty="0">
                <a:latin typeface="+mj-lt"/>
                <a:cs typeface="Arial"/>
              </a:rPr>
              <a:t>ojektterv</a:t>
            </a:r>
            <a:r>
              <a:rPr lang="hu-HU" sz="1400" spc="-45" dirty="0">
                <a:latin typeface="+mj-lt"/>
                <a:cs typeface="Arial"/>
              </a:rPr>
              <a:t> </a:t>
            </a:r>
            <a:r>
              <a:rPr lang="hu-HU" sz="1400" spc="-60" dirty="0">
                <a:latin typeface="+mj-lt"/>
                <a:cs typeface="Arial"/>
              </a:rPr>
              <a:t>v</a:t>
            </a:r>
            <a:r>
              <a:rPr lang="hu-HU" sz="1400" spc="-55" dirty="0">
                <a:latin typeface="+mj-lt"/>
                <a:cs typeface="Arial"/>
              </a:rPr>
              <a:t>ég</a:t>
            </a:r>
            <a:r>
              <a:rPr lang="hu-HU" sz="1400" spc="-45" dirty="0">
                <a:latin typeface="+mj-lt"/>
                <a:cs typeface="Arial"/>
              </a:rPr>
              <a:t>r</a:t>
            </a:r>
            <a:r>
              <a:rPr lang="hu-HU" sz="1400" spc="-50" dirty="0">
                <a:latin typeface="+mj-lt"/>
                <a:cs typeface="Arial"/>
              </a:rPr>
              <a:t>ehajtásáh</a:t>
            </a:r>
            <a:r>
              <a:rPr lang="hu-HU" sz="1400" spc="-70" dirty="0">
                <a:latin typeface="+mj-lt"/>
                <a:cs typeface="Arial"/>
              </a:rPr>
              <a:t>o</a:t>
            </a:r>
            <a:r>
              <a:rPr lang="hu-HU" sz="1400" spc="-80" dirty="0">
                <a:latin typeface="+mj-lt"/>
                <a:cs typeface="Arial"/>
              </a:rPr>
              <a:t>z</a:t>
            </a:r>
            <a:r>
              <a:rPr lang="hu-HU" sz="1400" spc="-45" dirty="0">
                <a:latin typeface="+mj-lt"/>
                <a:cs typeface="Arial"/>
              </a:rPr>
              <a:t> kapcsolódó </a:t>
            </a:r>
            <a:r>
              <a:rPr lang="hu-HU" sz="1400" b="1" spc="10" dirty="0">
                <a:latin typeface="+mj-lt"/>
                <a:cs typeface="Calibri"/>
              </a:rPr>
              <a:t>eg</a:t>
            </a:r>
            <a:r>
              <a:rPr lang="hu-HU" sz="1400" b="1" dirty="0">
                <a:latin typeface="+mj-lt"/>
                <a:cs typeface="Calibri"/>
              </a:rPr>
              <a:t>yedi</a:t>
            </a:r>
            <a:r>
              <a:rPr lang="hu-HU" sz="1400" b="1" spc="15" dirty="0">
                <a:latin typeface="+mj-lt"/>
                <a:cs typeface="Calibri"/>
              </a:rPr>
              <a:t> </a:t>
            </a:r>
            <a:r>
              <a:rPr lang="hu-HU" sz="1400" b="1" spc="5" dirty="0">
                <a:latin typeface="+mj-lt"/>
                <a:cs typeface="Calibri"/>
              </a:rPr>
              <a:t>p</a:t>
            </a:r>
            <a:r>
              <a:rPr lang="hu-HU" sz="1400" b="1" spc="-5" dirty="0">
                <a:latin typeface="+mj-lt"/>
                <a:cs typeface="Calibri"/>
              </a:rPr>
              <a:t>r</a:t>
            </a:r>
            <a:r>
              <a:rPr lang="hu-HU" sz="1400" b="1" spc="15" dirty="0">
                <a:latin typeface="+mj-lt"/>
                <a:cs typeface="Calibri"/>
              </a:rPr>
              <a:t>ojektek;</a:t>
            </a:r>
            <a:endParaRPr lang="hu-HU" sz="1400" dirty="0">
              <a:latin typeface="+mj-lt"/>
              <a:cs typeface="Calibri"/>
            </a:endParaRPr>
          </a:p>
          <a:p>
            <a:pPr marL="192405" indent="-179705">
              <a:lnSpc>
                <a:spcPts val="1340"/>
              </a:lnSpc>
              <a:buAutoNum type="alphaLcParenR"/>
              <a:tabLst>
                <a:tab pos="193040" algn="l"/>
              </a:tabLst>
            </a:pPr>
            <a:r>
              <a:rPr lang="hu-HU" sz="1400" b="1" spc="5" dirty="0">
                <a:latin typeface="+mj-lt"/>
                <a:cs typeface="Calibri"/>
              </a:rPr>
              <a:t>p</a:t>
            </a:r>
            <a:r>
              <a:rPr lang="hu-HU" sz="1400" b="1" spc="-5" dirty="0">
                <a:latin typeface="+mj-lt"/>
                <a:cs typeface="Calibri"/>
              </a:rPr>
              <a:t>r</a:t>
            </a:r>
            <a:r>
              <a:rPr lang="hu-HU" sz="1400" b="1" spc="15" dirty="0">
                <a:latin typeface="+mj-lt"/>
                <a:cs typeface="Calibri"/>
              </a:rPr>
              <a:t>omóció.</a:t>
            </a:r>
            <a:endParaRPr lang="hu-HU" sz="1400" dirty="0">
              <a:latin typeface="+mj-lt"/>
              <a:cs typeface="Calibri"/>
            </a:endParaRPr>
          </a:p>
          <a:p>
            <a:pPr marL="12700" algn="just">
              <a:lnSpc>
                <a:spcPts val="1395"/>
              </a:lnSpc>
            </a:pPr>
            <a:endParaRPr lang="hu-HU" sz="1400" b="1" spc="175" dirty="0" smtClean="0">
              <a:solidFill>
                <a:srgbClr val="275BA7"/>
              </a:solidFill>
              <a:latin typeface="+mj-lt"/>
              <a:cs typeface="Calibri"/>
            </a:endParaRPr>
          </a:p>
          <a:p>
            <a:pPr marL="12700" algn="just">
              <a:lnSpc>
                <a:spcPts val="1395"/>
              </a:lnSpc>
            </a:pPr>
            <a:r>
              <a:rPr lang="hu-HU" sz="1400" b="1" spc="175" dirty="0" smtClean="0">
                <a:solidFill>
                  <a:srgbClr val="275BA7"/>
                </a:solidFill>
                <a:latin typeface="+mj-lt"/>
                <a:cs typeface="Calibri"/>
              </a:rPr>
              <a:t>KI</a:t>
            </a:r>
            <a:r>
              <a:rPr lang="hu-HU" sz="1400" b="1" spc="150" dirty="0" smtClean="0">
                <a:solidFill>
                  <a:srgbClr val="275BA7"/>
                </a:solidFill>
                <a:latin typeface="+mj-lt"/>
                <a:cs typeface="Calibri"/>
              </a:rPr>
              <a:t>T</a:t>
            </a:r>
            <a:r>
              <a:rPr lang="hu-HU" sz="1400" b="1" spc="45" dirty="0" smtClean="0">
                <a:solidFill>
                  <a:srgbClr val="275BA7"/>
                </a:solidFill>
                <a:latin typeface="+mj-lt"/>
                <a:cs typeface="Calibri"/>
              </a:rPr>
              <a:t> </a:t>
            </a:r>
            <a:r>
              <a:rPr lang="hu-HU" sz="1400" b="1" spc="110" dirty="0">
                <a:solidFill>
                  <a:srgbClr val="275BA7"/>
                </a:solidFill>
                <a:latin typeface="+mj-lt"/>
                <a:cs typeface="Calibri"/>
              </a:rPr>
              <a:t>T</a:t>
            </a:r>
            <a:r>
              <a:rPr lang="hu-HU" sz="1400" b="1" spc="114" dirty="0">
                <a:solidFill>
                  <a:srgbClr val="275BA7"/>
                </a:solidFill>
                <a:latin typeface="+mj-lt"/>
                <a:cs typeface="Calibri"/>
              </a:rPr>
              <a:t>Á</a:t>
            </a:r>
            <a:r>
              <a:rPr lang="hu-HU" sz="1400" b="1" spc="125" dirty="0">
                <a:solidFill>
                  <a:srgbClr val="275BA7"/>
                </a:solidFill>
                <a:latin typeface="+mj-lt"/>
                <a:cs typeface="Calibri"/>
              </a:rPr>
              <a:t>M</a:t>
            </a:r>
            <a:r>
              <a:rPr lang="hu-HU" sz="1400" b="1" spc="100" dirty="0">
                <a:solidFill>
                  <a:srgbClr val="275BA7"/>
                </a:solidFill>
                <a:latin typeface="+mj-lt"/>
                <a:cs typeface="Calibri"/>
              </a:rPr>
              <a:t>O</a:t>
            </a:r>
            <a:r>
              <a:rPr lang="hu-HU" sz="1400" b="1" spc="75" dirty="0">
                <a:solidFill>
                  <a:srgbClr val="275BA7"/>
                </a:solidFill>
                <a:latin typeface="+mj-lt"/>
                <a:cs typeface="Calibri"/>
              </a:rPr>
              <a:t>G</a:t>
            </a:r>
            <a:r>
              <a:rPr lang="hu-HU" sz="1400" b="1" spc="90" dirty="0">
                <a:solidFill>
                  <a:srgbClr val="275BA7"/>
                </a:solidFill>
                <a:latin typeface="+mj-lt"/>
                <a:cs typeface="Calibri"/>
              </a:rPr>
              <a:t>A</a:t>
            </a:r>
            <a:r>
              <a:rPr lang="hu-HU" sz="1400" b="1" spc="70" dirty="0">
                <a:solidFill>
                  <a:srgbClr val="275BA7"/>
                </a:solidFill>
                <a:latin typeface="+mj-lt"/>
                <a:cs typeface="Calibri"/>
              </a:rPr>
              <a:t>T?</a:t>
            </a:r>
            <a:endParaRPr lang="hu-HU" sz="1400" dirty="0">
              <a:latin typeface="+mj-lt"/>
              <a:cs typeface="Calibri"/>
            </a:endParaRPr>
          </a:p>
          <a:p>
            <a:pPr marL="12700" algn="just">
              <a:lnSpc>
                <a:spcPts val="1295"/>
              </a:lnSpc>
            </a:pPr>
            <a:r>
              <a:rPr lang="hu-HU" sz="1400" spc="-70" dirty="0">
                <a:latin typeface="+mj-lt"/>
                <a:cs typeface="Arial"/>
              </a:rPr>
              <a:t>Az</a:t>
            </a:r>
            <a:r>
              <a:rPr lang="hu-HU" sz="1400" spc="-45" dirty="0">
                <a:latin typeface="+mj-lt"/>
                <a:cs typeface="Arial"/>
              </a:rPr>
              <a:t> </a:t>
            </a:r>
            <a:r>
              <a:rPr lang="hu-HU" sz="1400" b="1" spc="-30" dirty="0">
                <a:latin typeface="+mj-lt"/>
                <a:cs typeface="Calibri"/>
              </a:rPr>
              <a:t>a</a:t>
            </a:r>
            <a:r>
              <a:rPr lang="hu-HU" sz="1400" b="1" spc="-15" dirty="0">
                <a:latin typeface="+mj-lt"/>
                <a:cs typeface="Calibri"/>
              </a:rPr>
              <a:t>),</a:t>
            </a:r>
            <a:r>
              <a:rPr lang="hu-HU" sz="1400" b="1" spc="15" dirty="0">
                <a:latin typeface="+mj-lt"/>
                <a:cs typeface="Calibri"/>
              </a:rPr>
              <a:t> </a:t>
            </a:r>
            <a:r>
              <a:rPr lang="hu-HU" sz="1400" b="1" spc="-40" dirty="0">
                <a:latin typeface="+mj-lt"/>
                <a:cs typeface="Calibri"/>
              </a:rPr>
              <a:t>b</a:t>
            </a:r>
            <a:r>
              <a:rPr lang="hu-HU" sz="1400" b="1" spc="-15" dirty="0">
                <a:latin typeface="+mj-lt"/>
                <a:cs typeface="Calibri"/>
              </a:rPr>
              <a:t>),</a:t>
            </a:r>
            <a:r>
              <a:rPr lang="hu-HU" sz="1400" b="1" spc="15" dirty="0">
                <a:latin typeface="+mj-lt"/>
                <a:cs typeface="Calibri"/>
              </a:rPr>
              <a:t> </a:t>
            </a:r>
            <a:r>
              <a:rPr lang="hu-HU" sz="1400" b="1" spc="35" dirty="0">
                <a:latin typeface="+mj-lt"/>
                <a:cs typeface="Calibri"/>
              </a:rPr>
              <a:t>c</a:t>
            </a:r>
            <a:r>
              <a:rPr lang="hu-HU" sz="1400" b="1" spc="-15" dirty="0">
                <a:latin typeface="+mj-lt"/>
                <a:cs typeface="Calibri"/>
              </a:rPr>
              <a:t>),</a:t>
            </a:r>
            <a:r>
              <a:rPr lang="hu-HU" sz="1400" b="1" spc="15" dirty="0">
                <a:latin typeface="+mj-lt"/>
                <a:cs typeface="Calibri"/>
              </a:rPr>
              <a:t> </a:t>
            </a:r>
            <a:r>
              <a:rPr lang="hu-HU" sz="1400" b="1" spc="-45" dirty="0">
                <a:latin typeface="+mj-lt"/>
                <a:cs typeface="Calibri"/>
              </a:rPr>
              <a:t>e</a:t>
            </a:r>
            <a:r>
              <a:rPr lang="hu-HU" sz="1400" b="1" spc="-15" dirty="0">
                <a:latin typeface="+mj-lt"/>
                <a:cs typeface="Calibri"/>
              </a:rPr>
              <a:t>)</a:t>
            </a:r>
            <a:r>
              <a:rPr lang="hu-HU" sz="1400" b="1" spc="15" dirty="0">
                <a:latin typeface="+mj-lt"/>
                <a:cs typeface="Calibri"/>
              </a:rPr>
              <a:t> </a:t>
            </a:r>
            <a:r>
              <a:rPr lang="hu-HU" sz="1400" spc="-60" dirty="0">
                <a:latin typeface="+mj-lt"/>
                <a:cs typeface="Arial"/>
              </a:rPr>
              <a:t>k</a:t>
            </a:r>
            <a:r>
              <a:rPr lang="hu-HU" sz="1400" spc="-40" dirty="0">
                <a:latin typeface="+mj-lt"/>
                <a:cs typeface="Arial"/>
              </a:rPr>
              <a:t>öltségek</a:t>
            </a:r>
            <a:r>
              <a:rPr lang="hu-HU" sz="1400" spc="-45" dirty="0">
                <a:latin typeface="+mj-lt"/>
                <a:cs typeface="Arial"/>
              </a:rPr>
              <a:t> esetén:</a:t>
            </a:r>
            <a:endParaRPr lang="hu-HU" sz="1400" dirty="0">
              <a:latin typeface="+mj-lt"/>
              <a:cs typeface="Arial"/>
            </a:endParaRPr>
          </a:p>
          <a:p>
            <a:pPr marL="12700" algn="just">
              <a:lnSpc>
                <a:spcPts val="1300"/>
              </a:lnSpc>
            </a:pPr>
            <a:r>
              <a:rPr lang="hu-HU" sz="1400" spc="-100" dirty="0">
                <a:latin typeface="+mj-lt"/>
                <a:cs typeface="Arial"/>
              </a:rPr>
              <a:t>a</a:t>
            </a:r>
            <a:r>
              <a:rPr lang="hu-HU" sz="1400" spc="-45" dirty="0">
                <a:latin typeface="+mj-lt"/>
                <a:cs typeface="Arial"/>
              </a:rPr>
              <a:t> </a:t>
            </a:r>
            <a:r>
              <a:rPr lang="hu-HU" sz="1400" spc="-25" dirty="0">
                <a:latin typeface="+mj-lt"/>
                <a:cs typeface="Arial"/>
              </a:rPr>
              <a:t>pr</a:t>
            </a:r>
            <a:r>
              <a:rPr lang="hu-HU" sz="1400" spc="-10" dirty="0">
                <a:latin typeface="+mj-lt"/>
                <a:cs typeface="Arial"/>
              </a:rPr>
              <a:t>ojekt</a:t>
            </a:r>
            <a:r>
              <a:rPr lang="hu-HU" sz="1400" spc="-45" dirty="0">
                <a:latin typeface="+mj-lt"/>
                <a:cs typeface="Arial"/>
              </a:rPr>
              <a:t> </a:t>
            </a:r>
            <a:r>
              <a:rPr lang="hu-HU" sz="1400" spc="-25" dirty="0">
                <a:latin typeface="+mj-lt"/>
                <a:cs typeface="Arial"/>
              </a:rPr>
              <a:t>kidolg</a:t>
            </a:r>
            <a:r>
              <a:rPr lang="hu-HU" sz="1400" spc="-40" dirty="0">
                <a:latin typeface="+mj-lt"/>
                <a:cs typeface="Arial"/>
              </a:rPr>
              <a:t>o</a:t>
            </a:r>
            <a:r>
              <a:rPr lang="hu-HU" sz="1400" spc="-80" dirty="0">
                <a:latin typeface="+mj-lt"/>
                <a:cs typeface="Arial"/>
              </a:rPr>
              <a:t>zására,</a:t>
            </a:r>
            <a:r>
              <a:rPr lang="hu-HU" sz="1400" spc="-45" dirty="0">
                <a:latin typeface="+mj-lt"/>
                <a:cs typeface="Arial"/>
              </a:rPr>
              <a:t> </a:t>
            </a:r>
            <a:r>
              <a:rPr lang="hu-HU" sz="1400" spc="-105" dirty="0">
                <a:latin typeface="+mj-lt"/>
                <a:cs typeface="Arial"/>
              </a:rPr>
              <a:t>és</a:t>
            </a:r>
            <a:r>
              <a:rPr lang="hu-HU" sz="1400" spc="-45" dirty="0">
                <a:latin typeface="+mj-lt"/>
                <a:cs typeface="Arial"/>
              </a:rPr>
              <a:t> </a:t>
            </a:r>
            <a:r>
              <a:rPr lang="hu-HU" sz="1400" spc="-60" dirty="0">
                <a:latin typeface="+mj-lt"/>
                <a:cs typeface="Arial"/>
              </a:rPr>
              <a:t>megvalósítására</a:t>
            </a:r>
            <a:r>
              <a:rPr lang="hu-HU" sz="1400" spc="-45" dirty="0">
                <a:latin typeface="+mj-lt"/>
                <a:cs typeface="Arial"/>
              </a:rPr>
              <a:t> </a:t>
            </a:r>
            <a:r>
              <a:rPr lang="hu-HU" sz="1400" spc="5" dirty="0">
                <a:latin typeface="+mj-lt"/>
                <a:cs typeface="Arial"/>
              </a:rPr>
              <a:t>lét</a:t>
            </a:r>
            <a:r>
              <a:rPr lang="hu-HU" sz="1400" spc="-5" dirty="0">
                <a:latin typeface="+mj-lt"/>
                <a:cs typeface="Arial"/>
              </a:rPr>
              <a:t>r</a:t>
            </a:r>
            <a:r>
              <a:rPr lang="hu-HU" sz="1400" spc="-50" dirty="0">
                <a:latin typeface="+mj-lt"/>
                <a:cs typeface="Arial"/>
              </a:rPr>
              <a:t>eh</a:t>
            </a:r>
            <a:r>
              <a:rPr lang="hu-HU" sz="1400" spc="-60" dirty="0">
                <a:latin typeface="+mj-lt"/>
                <a:cs typeface="Arial"/>
              </a:rPr>
              <a:t>o</a:t>
            </a:r>
            <a:r>
              <a:rPr lang="hu-HU" sz="1400" spc="-90" dirty="0">
                <a:latin typeface="+mj-lt"/>
                <a:cs typeface="Arial"/>
              </a:rPr>
              <a:t>z</a:t>
            </a:r>
            <a:r>
              <a:rPr lang="hu-HU" sz="1400" spc="55" dirty="0">
                <a:latin typeface="+mj-lt"/>
                <a:cs typeface="Arial"/>
              </a:rPr>
              <a:t>ott</a:t>
            </a:r>
            <a:r>
              <a:rPr lang="hu-HU" sz="1400" spc="-45" dirty="0">
                <a:latin typeface="+mj-lt"/>
                <a:cs typeface="Arial"/>
              </a:rPr>
              <a:t> </a:t>
            </a:r>
            <a:r>
              <a:rPr lang="hu-HU" sz="1400" b="1" spc="25" dirty="0">
                <a:latin typeface="+mj-lt"/>
                <a:cs typeface="Calibri"/>
              </a:rPr>
              <a:t>csoportot</a:t>
            </a:r>
            <a:r>
              <a:rPr lang="hu-HU" sz="1400" spc="-60" dirty="0">
                <a:latin typeface="+mj-lt"/>
                <a:cs typeface="Arial"/>
              </a:rPr>
              <a:t>,</a:t>
            </a:r>
            <a:r>
              <a:rPr lang="hu-HU" sz="1400" spc="-45" dirty="0">
                <a:latin typeface="+mj-lt"/>
                <a:cs typeface="Arial"/>
              </a:rPr>
              <a:t> </a:t>
            </a:r>
            <a:r>
              <a:rPr lang="hu-HU" sz="1400" spc="-55" dirty="0">
                <a:latin typeface="+mj-lt"/>
                <a:cs typeface="Arial"/>
              </a:rPr>
              <a:t>amely</a:t>
            </a:r>
            <a:r>
              <a:rPr lang="hu-HU" sz="1400" spc="-45" dirty="0">
                <a:latin typeface="+mj-lt"/>
                <a:cs typeface="Arial"/>
              </a:rPr>
              <a:t> </a:t>
            </a:r>
            <a:r>
              <a:rPr lang="hu-HU" sz="1400" spc="-35" dirty="0">
                <a:latin typeface="+mj-lt"/>
                <a:cs typeface="Arial"/>
              </a:rPr>
              <a:t>jogilag</a:t>
            </a:r>
            <a:r>
              <a:rPr lang="hu-HU" sz="1400" spc="-45" dirty="0">
                <a:latin typeface="+mj-lt"/>
                <a:cs typeface="Arial"/>
              </a:rPr>
              <a:t> </a:t>
            </a:r>
            <a:r>
              <a:rPr lang="hu-HU" sz="1400" spc="-20" dirty="0">
                <a:latin typeface="+mj-lt"/>
                <a:cs typeface="Arial"/>
              </a:rPr>
              <a:t>lehet:</a:t>
            </a:r>
            <a:endParaRPr lang="hu-HU" sz="1400" dirty="0">
              <a:latin typeface="+mj-lt"/>
              <a:cs typeface="Arial"/>
            </a:endParaRPr>
          </a:p>
          <a:p>
            <a:pPr marL="12700" indent="53975" algn="just">
              <a:lnSpc>
                <a:spcPts val="1300"/>
              </a:lnSpc>
              <a:buFont typeface="Wingdings"/>
              <a:buChar char=""/>
              <a:tabLst>
                <a:tab pos="175260" algn="l"/>
              </a:tabLst>
            </a:pPr>
            <a:r>
              <a:rPr lang="hu-HU" sz="1400" spc="-100" dirty="0">
                <a:latin typeface="+mj-lt"/>
                <a:cs typeface="Arial"/>
              </a:rPr>
              <a:t>a</a:t>
            </a:r>
            <a:r>
              <a:rPr lang="hu-HU" sz="1400" spc="-45" dirty="0">
                <a:latin typeface="+mj-lt"/>
                <a:cs typeface="Arial"/>
              </a:rPr>
              <a:t> </a:t>
            </a:r>
            <a:r>
              <a:rPr lang="hu-HU" sz="1400" spc="-25" dirty="0">
                <a:latin typeface="+mj-lt"/>
                <a:cs typeface="Arial"/>
              </a:rPr>
              <a:t>csoporttagok</a:t>
            </a:r>
            <a:r>
              <a:rPr lang="hu-HU" sz="1400" spc="-45" dirty="0">
                <a:latin typeface="+mj-lt"/>
                <a:cs typeface="Arial"/>
              </a:rPr>
              <a:t> </a:t>
            </a:r>
            <a:r>
              <a:rPr lang="hu-HU" sz="1400" spc="-20" dirty="0">
                <a:latin typeface="+mj-lt"/>
                <a:cs typeface="Arial"/>
              </a:rPr>
              <a:t>által</a:t>
            </a:r>
            <a:r>
              <a:rPr lang="hu-HU" sz="1400" spc="-45" dirty="0">
                <a:latin typeface="+mj-lt"/>
                <a:cs typeface="Arial"/>
              </a:rPr>
              <a:t> </a:t>
            </a:r>
            <a:r>
              <a:rPr lang="hu-HU" sz="1400" spc="5" dirty="0">
                <a:latin typeface="+mj-lt"/>
                <a:cs typeface="Arial"/>
              </a:rPr>
              <a:t>lét</a:t>
            </a:r>
            <a:r>
              <a:rPr lang="hu-HU" sz="1400" spc="-5" dirty="0">
                <a:latin typeface="+mj-lt"/>
                <a:cs typeface="Arial"/>
              </a:rPr>
              <a:t>r</a:t>
            </a:r>
            <a:r>
              <a:rPr lang="hu-HU" sz="1400" spc="-50" dirty="0">
                <a:latin typeface="+mj-lt"/>
                <a:cs typeface="Arial"/>
              </a:rPr>
              <a:t>eh</a:t>
            </a:r>
            <a:r>
              <a:rPr lang="hu-HU" sz="1400" spc="-60" dirty="0">
                <a:latin typeface="+mj-lt"/>
                <a:cs typeface="Arial"/>
              </a:rPr>
              <a:t>o</a:t>
            </a:r>
            <a:r>
              <a:rPr lang="hu-HU" sz="1400" spc="-90" dirty="0">
                <a:latin typeface="+mj-lt"/>
                <a:cs typeface="Arial"/>
              </a:rPr>
              <a:t>z</a:t>
            </a:r>
            <a:r>
              <a:rPr lang="hu-HU" sz="1400" spc="55" dirty="0">
                <a:latin typeface="+mj-lt"/>
                <a:cs typeface="Arial"/>
              </a:rPr>
              <a:t>ott</a:t>
            </a:r>
            <a:r>
              <a:rPr lang="hu-HU" sz="1400" spc="-45" dirty="0">
                <a:latin typeface="+mj-lt"/>
                <a:cs typeface="Arial"/>
              </a:rPr>
              <a:t> </a:t>
            </a:r>
            <a:r>
              <a:rPr lang="hu-HU" sz="1400" spc="-30" dirty="0">
                <a:latin typeface="+mj-lt"/>
                <a:cs typeface="Arial"/>
              </a:rPr>
              <a:t>önálló</a:t>
            </a:r>
            <a:r>
              <a:rPr lang="hu-HU" sz="1400" spc="-45" dirty="0">
                <a:latin typeface="+mj-lt"/>
                <a:cs typeface="Arial"/>
              </a:rPr>
              <a:t> </a:t>
            </a:r>
            <a:r>
              <a:rPr lang="hu-HU" sz="1400" spc="-60" dirty="0">
                <a:latin typeface="+mj-lt"/>
                <a:cs typeface="Arial"/>
              </a:rPr>
              <a:t>alanyisággal</a:t>
            </a:r>
            <a:r>
              <a:rPr lang="hu-HU" sz="1400" spc="-45" dirty="0">
                <a:latin typeface="+mj-lt"/>
                <a:cs typeface="Arial"/>
              </a:rPr>
              <a:t> </a:t>
            </a:r>
            <a:r>
              <a:rPr lang="hu-HU" sz="1400" spc="-10" dirty="0">
                <a:latin typeface="+mj-lt"/>
                <a:cs typeface="Arial"/>
              </a:rPr>
              <a:t>r</a:t>
            </a:r>
            <a:r>
              <a:rPr lang="hu-HU" sz="1400" spc="-45" dirty="0">
                <a:latin typeface="+mj-lt"/>
                <a:cs typeface="Arial"/>
              </a:rPr>
              <a:t>endel</a:t>
            </a:r>
            <a:r>
              <a:rPr lang="hu-HU" sz="1400" spc="-70" dirty="0">
                <a:latin typeface="+mj-lt"/>
                <a:cs typeface="Arial"/>
              </a:rPr>
              <a:t>k</a:t>
            </a:r>
            <a:r>
              <a:rPr lang="hu-HU" sz="1400" spc="-85" dirty="0">
                <a:latin typeface="+mj-lt"/>
                <a:cs typeface="Arial"/>
              </a:rPr>
              <a:t>ez</a:t>
            </a:r>
            <a:r>
              <a:rPr lang="hu-HU" sz="1400" spc="-30" dirty="0">
                <a:latin typeface="+mj-lt"/>
                <a:cs typeface="Arial"/>
              </a:rPr>
              <a:t>ő</a:t>
            </a:r>
            <a:r>
              <a:rPr lang="hu-HU" sz="1400" spc="-45" dirty="0">
                <a:latin typeface="+mj-lt"/>
                <a:cs typeface="Arial"/>
              </a:rPr>
              <a:t> </a:t>
            </a:r>
            <a:r>
              <a:rPr lang="hu-HU" sz="1400" spc="-100" dirty="0">
                <a:latin typeface="+mj-lt"/>
                <a:cs typeface="Arial"/>
              </a:rPr>
              <a:t>s</a:t>
            </a:r>
            <a:r>
              <a:rPr lang="hu-HU" sz="1400" spc="-110" dirty="0">
                <a:latin typeface="+mj-lt"/>
                <a:cs typeface="Arial"/>
              </a:rPr>
              <a:t>z</a:t>
            </a:r>
            <a:r>
              <a:rPr lang="hu-HU" sz="1400" spc="-45" dirty="0">
                <a:latin typeface="+mj-lt"/>
                <a:cs typeface="Arial"/>
              </a:rPr>
              <a:t>er</a:t>
            </a:r>
            <a:r>
              <a:rPr lang="hu-HU" sz="1400" spc="-55" dirty="0">
                <a:latin typeface="+mj-lt"/>
                <a:cs typeface="Arial"/>
              </a:rPr>
              <a:t>v</a:t>
            </a:r>
            <a:r>
              <a:rPr lang="hu-HU" sz="1400" spc="-85" dirty="0">
                <a:latin typeface="+mj-lt"/>
                <a:cs typeface="Arial"/>
              </a:rPr>
              <a:t>ez</a:t>
            </a:r>
            <a:r>
              <a:rPr lang="hu-HU" sz="1400" dirty="0">
                <a:latin typeface="+mj-lt"/>
                <a:cs typeface="Arial"/>
              </a:rPr>
              <a:t>et;</a:t>
            </a:r>
            <a:r>
              <a:rPr lang="hu-HU" sz="1400" spc="-45" dirty="0">
                <a:latin typeface="+mj-lt"/>
                <a:cs typeface="Arial"/>
              </a:rPr>
              <a:t> </a:t>
            </a:r>
            <a:r>
              <a:rPr lang="hu-HU" sz="1400" spc="-70" dirty="0">
                <a:latin typeface="+mj-lt"/>
                <a:cs typeface="Arial"/>
              </a:rPr>
              <a:t>vagy</a:t>
            </a:r>
            <a:endParaRPr lang="hu-HU" sz="1400" dirty="0">
              <a:latin typeface="+mj-lt"/>
              <a:cs typeface="Arial"/>
            </a:endParaRPr>
          </a:p>
          <a:p>
            <a:pPr marL="12700" marR="721360" indent="53975">
              <a:lnSpc>
                <a:spcPts val="1300"/>
              </a:lnSpc>
              <a:spcBef>
                <a:spcPts val="70"/>
              </a:spcBef>
              <a:buFont typeface="Wingdings"/>
              <a:buChar char=""/>
              <a:tabLst>
                <a:tab pos="175260" algn="l"/>
              </a:tabLst>
            </a:pPr>
            <a:r>
              <a:rPr lang="hu-HU" sz="1400" spc="-100" dirty="0">
                <a:latin typeface="+mj-lt"/>
                <a:cs typeface="Arial"/>
              </a:rPr>
              <a:t>a</a:t>
            </a:r>
            <a:r>
              <a:rPr lang="hu-HU" sz="1400" spc="-45" dirty="0">
                <a:latin typeface="+mj-lt"/>
                <a:cs typeface="Arial"/>
              </a:rPr>
              <a:t> </a:t>
            </a:r>
            <a:r>
              <a:rPr lang="hu-HU" sz="1400" spc="-25" dirty="0">
                <a:latin typeface="+mj-lt"/>
                <a:cs typeface="Arial"/>
              </a:rPr>
              <a:t>csoporttagok</a:t>
            </a:r>
            <a:r>
              <a:rPr lang="hu-HU" sz="1400" spc="-45" dirty="0">
                <a:latin typeface="+mj-lt"/>
                <a:cs typeface="Arial"/>
              </a:rPr>
              <a:t> </a:t>
            </a:r>
            <a:r>
              <a:rPr lang="hu-HU" sz="1400" spc="-40" dirty="0">
                <a:latin typeface="+mj-lt"/>
                <a:cs typeface="Arial"/>
              </a:rPr>
              <a:t>al</a:t>
            </a:r>
            <a:r>
              <a:rPr lang="hu-HU" sz="1400" spc="-75" dirty="0">
                <a:latin typeface="+mj-lt"/>
                <a:cs typeface="Arial"/>
              </a:rPr>
              <a:t>k</a:t>
            </a:r>
            <a:r>
              <a:rPr lang="hu-HU" sz="1400" spc="15" dirty="0">
                <a:latin typeface="+mj-lt"/>
                <a:cs typeface="Arial"/>
              </a:rPr>
              <a:t>otta</a:t>
            </a:r>
            <a:r>
              <a:rPr lang="hu-HU" sz="1400" spc="-45" dirty="0">
                <a:latin typeface="+mj-lt"/>
                <a:cs typeface="Arial"/>
              </a:rPr>
              <a:t> </a:t>
            </a:r>
            <a:r>
              <a:rPr lang="hu-HU" sz="1400" spc="-60" dirty="0">
                <a:latin typeface="+mj-lt"/>
                <a:cs typeface="Arial"/>
              </a:rPr>
              <a:t>k</a:t>
            </a:r>
            <a:r>
              <a:rPr lang="hu-HU" sz="1400" spc="-50" dirty="0">
                <a:latin typeface="+mj-lt"/>
                <a:cs typeface="Arial"/>
              </a:rPr>
              <a:t>on</a:t>
            </a:r>
            <a:r>
              <a:rPr lang="hu-HU" sz="1400" spc="-55" dirty="0">
                <a:latin typeface="+mj-lt"/>
                <a:cs typeface="Arial"/>
              </a:rPr>
              <a:t>z</a:t>
            </a:r>
            <a:r>
              <a:rPr lang="hu-HU" sz="1400" spc="-20" dirty="0">
                <a:latin typeface="+mj-lt"/>
                <a:cs typeface="Arial"/>
              </a:rPr>
              <a:t>o</a:t>
            </a:r>
            <a:r>
              <a:rPr lang="hu-HU" sz="1400" spc="-25" dirty="0">
                <a:latin typeface="+mj-lt"/>
                <a:cs typeface="Arial"/>
              </a:rPr>
              <a:t>r</a:t>
            </a:r>
            <a:r>
              <a:rPr lang="hu-HU" sz="1400" spc="-30" dirty="0">
                <a:latin typeface="+mj-lt"/>
                <a:cs typeface="Arial"/>
              </a:rPr>
              <a:t>cium</a:t>
            </a:r>
            <a:r>
              <a:rPr lang="hu-HU" sz="1400" spc="-45" dirty="0">
                <a:latin typeface="+mj-lt"/>
                <a:cs typeface="Arial"/>
              </a:rPr>
              <a:t> </a:t>
            </a:r>
            <a:r>
              <a:rPr lang="hu-HU" sz="1400" spc="-85" dirty="0">
                <a:latin typeface="+mj-lt"/>
                <a:cs typeface="Arial"/>
              </a:rPr>
              <a:t>(</a:t>
            </a:r>
            <a:r>
              <a:rPr lang="hu-HU" sz="1400" spc="-100" dirty="0">
                <a:latin typeface="+mj-lt"/>
                <a:cs typeface="Arial"/>
              </a:rPr>
              <a:t>a</a:t>
            </a:r>
            <a:r>
              <a:rPr lang="hu-HU" sz="1400" spc="-45" dirty="0">
                <a:latin typeface="+mj-lt"/>
                <a:cs typeface="Arial"/>
              </a:rPr>
              <a:t> </a:t>
            </a:r>
            <a:r>
              <a:rPr lang="hu-HU" sz="1400" spc="-40" dirty="0">
                <a:latin typeface="+mj-lt"/>
                <a:cs typeface="Arial"/>
              </a:rPr>
              <a:t>támog</a:t>
            </a:r>
            <a:r>
              <a:rPr lang="hu-HU" sz="1400" spc="-45" dirty="0">
                <a:latin typeface="+mj-lt"/>
                <a:cs typeface="Arial"/>
              </a:rPr>
              <a:t>atás </a:t>
            </a:r>
            <a:r>
              <a:rPr lang="hu-HU" sz="1400" spc="-60" dirty="0">
                <a:latin typeface="+mj-lt"/>
                <a:cs typeface="Arial"/>
              </a:rPr>
              <a:t>k</a:t>
            </a:r>
            <a:r>
              <a:rPr lang="hu-HU" sz="1400" spc="-55" dirty="0">
                <a:latin typeface="+mj-lt"/>
                <a:cs typeface="Arial"/>
              </a:rPr>
              <a:t>edv</a:t>
            </a:r>
            <a:r>
              <a:rPr lang="hu-HU" sz="1400" spc="-65" dirty="0">
                <a:latin typeface="+mj-lt"/>
                <a:cs typeface="Arial"/>
              </a:rPr>
              <a:t>ezmén</a:t>
            </a:r>
            <a:r>
              <a:rPr lang="hu-HU" sz="1400" spc="-60" dirty="0">
                <a:latin typeface="+mj-lt"/>
                <a:cs typeface="Arial"/>
              </a:rPr>
              <a:t>y</a:t>
            </a:r>
            <a:r>
              <a:rPr lang="hu-HU" sz="1400" spc="-85" dirty="0">
                <a:latin typeface="+mj-lt"/>
                <a:cs typeface="Arial"/>
              </a:rPr>
              <a:t>ez</a:t>
            </a:r>
            <a:r>
              <a:rPr lang="hu-HU" sz="1400" spc="5" dirty="0">
                <a:latin typeface="+mj-lt"/>
                <a:cs typeface="Arial"/>
              </a:rPr>
              <a:t>ettje</a:t>
            </a:r>
            <a:r>
              <a:rPr lang="hu-HU" sz="1400" spc="-45" dirty="0">
                <a:latin typeface="+mj-lt"/>
                <a:cs typeface="Arial"/>
              </a:rPr>
              <a:t> </a:t>
            </a:r>
            <a:r>
              <a:rPr lang="hu-HU" sz="1400" spc="-100" dirty="0">
                <a:latin typeface="+mj-lt"/>
                <a:cs typeface="Arial"/>
              </a:rPr>
              <a:t>a</a:t>
            </a:r>
            <a:r>
              <a:rPr lang="hu-HU" sz="1400" spc="-45" dirty="0">
                <a:latin typeface="+mj-lt"/>
                <a:cs typeface="Arial"/>
              </a:rPr>
              <a:t> </a:t>
            </a:r>
            <a:r>
              <a:rPr lang="hu-HU" sz="1400" spc="-60" dirty="0">
                <a:latin typeface="+mj-lt"/>
                <a:cs typeface="Arial"/>
              </a:rPr>
              <a:t>k</a:t>
            </a:r>
            <a:r>
              <a:rPr lang="hu-HU" sz="1400" spc="-50" dirty="0">
                <a:latin typeface="+mj-lt"/>
                <a:cs typeface="Arial"/>
              </a:rPr>
              <a:t>on</a:t>
            </a:r>
            <a:r>
              <a:rPr lang="hu-HU" sz="1400" spc="-55" dirty="0">
                <a:latin typeface="+mj-lt"/>
                <a:cs typeface="Arial"/>
              </a:rPr>
              <a:t>z</a:t>
            </a:r>
            <a:r>
              <a:rPr lang="hu-HU" sz="1400" spc="-20" dirty="0">
                <a:latin typeface="+mj-lt"/>
                <a:cs typeface="Arial"/>
              </a:rPr>
              <a:t>o</a:t>
            </a:r>
            <a:r>
              <a:rPr lang="hu-HU" sz="1400" spc="-25" dirty="0">
                <a:latin typeface="+mj-lt"/>
                <a:cs typeface="Arial"/>
              </a:rPr>
              <a:t>r</a:t>
            </a:r>
            <a:r>
              <a:rPr lang="hu-HU" sz="1400" spc="-10" dirty="0">
                <a:latin typeface="+mj-lt"/>
                <a:cs typeface="Arial"/>
              </a:rPr>
              <a:t>ciumot</a:t>
            </a:r>
            <a:r>
              <a:rPr lang="hu-HU" sz="1400" spc="-45" dirty="0">
                <a:latin typeface="+mj-lt"/>
                <a:cs typeface="Arial"/>
              </a:rPr>
              <a:t> </a:t>
            </a:r>
            <a:r>
              <a:rPr lang="hu-HU" sz="1400" spc="-60" dirty="0">
                <a:latin typeface="+mj-lt"/>
                <a:cs typeface="Arial"/>
              </a:rPr>
              <a:t>v</a:t>
            </a:r>
            <a:r>
              <a:rPr lang="hu-HU" sz="1400" spc="-85" dirty="0">
                <a:latin typeface="+mj-lt"/>
                <a:cs typeface="Arial"/>
              </a:rPr>
              <a:t>ez</a:t>
            </a:r>
            <a:r>
              <a:rPr lang="hu-HU" sz="1400" spc="-5" dirty="0">
                <a:latin typeface="+mj-lt"/>
                <a:cs typeface="Arial"/>
              </a:rPr>
              <a:t>ető</a:t>
            </a:r>
            <a:r>
              <a:rPr lang="hu-HU" sz="1400" spc="-45" dirty="0">
                <a:latin typeface="+mj-lt"/>
                <a:cs typeface="Arial"/>
              </a:rPr>
              <a:t> </a:t>
            </a:r>
            <a:r>
              <a:rPr lang="hu-HU" sz="1400" spc="-20" dirty="0">
                <a:latin typeface="+mj-lt"/>
                <a:cs typeface="Arial"/>
              </a:rPr>
              <a:t>ta</a:t>
            </a:r>
            <a:r>
              <a:rPr lang="hu-HU" sz="1400" spc="-50" dirty="0">
                <a:latin typeface="+mj-lt"/>
                <a:cs typeface="Arial"/>
              </a:rPr>
              <a:t>g). </a:t>
            </a:r>
            <a:endParaRPr lang="hu-HU" sz="1400" spc="-50" dirty="0" smtClean="0">
              <a:latin typeface="+mj-lt"/>
              <a:cs typeface="Arial"/>
            </a:endParaRPr>
          </a:p>
          <a:p>
            <a:pPr marL="12700" marR="721360" indent="53975">
              <a:lnSpc>
                <a:spcPts val="1300"/>
              </a:lnSpc>
              <a:spcBef>
                <a:spcPts val="70"/>
              </a:spcBef>
              <a:buFont typeface="Wingdings"/>
              <a:buChar char=""/>
              <a:tabLst>
                <a:tab pos="175260" algn="l"/>
              </a:tabLst>
            </a:pPr>
            <a:r>
              <a:rPr lang="hu-HU" sz="1400" spc="-70" dirty="0" smtClean="0">
                <a:latin typeface="+mj-lt"/>
                <a:cs typeface="Arial"/>
              </a:rPr>
              <a:t>Az</a:t>
            </a:r>
            <a:r>
              <a:rPr lang="hu-HU" sz="1400" spc="-45" dirty="0" smtClean="0">
                <a:latin typeface="+mj-lt"/>
                <a:cs typeface="Arial"/>
              </a:rPr>
              <a:t> </a:t>
            </a:r>
            <a:r>
              <a:rPr lang="hu-HU" sz="1400" b="1" spc="-5" dirty="0">
                <a:latin typeface="+mj-lt"/>
                <a:cs typeface="Calibri"/>
              </a:rPr>
              <a:t>d)</a:t>
            </a:r>
            <a:r>
              <a:rPr lang="hu-HU" sz="1400" b="1" spc="15" dirty="0">
                <a:latin typeface="+mj-lt"/>
                <a:cs typeface="Calibri"/>
              </a:rPr>
              <a:t> </a:t>
            </a:r>
            <a:r>
              <a:rPr lang="hu-HU" sz="1400" spc="-60" dirty="0">
                <a:latin typeface="+mj-lt"/>
                <a:cs typeface="Arial"/>
              </a:rPr>
              <a:t>k</a:t>
            </a:r>
            <a:r>
              <a:rPr lang="hu-HU" sz="1400" spc="-40" dirty="0">
                <a:latin typeface="+mj-lt"/>
                <a:cs typeface="Arial"/>
              </a:rPr>
              <a:t>öltségek</a:t>
            </a:r>
            <a:r>
              <a:rPr lang="hu-HU" sz="1400" spc="-45" dirty="0">
                <a:latin typeface="+mj-lt"/>
                <a:cs typeface="Arial"/>
              </a:rPr>
              <a:t> </a:t>
            </a:r>
            <a:r>
              <a:rPr lang="hu-HU" sz="1400" spc="-45" dirty="0" smtClean="0">
                <a:latin typeface="+mj-lt"/>
                <a:cs typeface="Arial"/>
              </a:rPr>
              <a:t>esetén: </a:t>
            </a:r>
            <a:r>
              <a:rPr lang="hu-HU" sz="1400" spc="-100" dirty="0" smtClean="0">
                <a:latin typeface="+mj-lt"/>
                <a:cs typeface="Arial"/>
              </a:rPr>
              <a:t>a</a:t>
            </a:r>
            <a:r>
              <a:rPr lang="hu-HU" sz="1400" spc="-45" dirty="0" smtClean="0">
                <a:latin typeface="+mj-lt"/>
                <a:cs typeface="Arial"/>
              </a:rPr>
              <a:t> </a:t>
            </a:r>
            <a:r>
              <a:rPr lang="hu-HU" sz="1400" b="1" spc="25" dirty="0">
                <a:latin typeface="+mj-lt"/>
                <a:cs typeface="Calibri"/>
              </a:rPr>
              <a:t>csoport</a:t>
            </a:r>
            <a:r>
              <a:rPr lang="hu-HU" sz="1400" b="1" spc="15" dirty="0">
                <a:latin typeface="+mj-lt"/>
                <a:cs typeface="Calibri"/>
              </a:rPr>
              <a:t> </a:t>
            </a:r>
            <a:r>
              <a:rPr lang="hu-HU" sz="1400" b="1" spc="20" dirty="0">
                <a:latin typeface="+mj-lt"/>
                <a:cs typeface="Calibri"/>
              </a:rPr>
              <a:t>tagjai</a:t>
            </a:r>
            <a:r>
              <a:rPr lang="hu-HU" sz="1400" b="1" spc="15" dirty="0">
                <a:latin typeface="+mj-lt"/>
                <a:cs typeface="Calibri"/>
              </a:rPr>
              <a:t>t</a:t>
            </a:r>
            <a:r>
              <a:rPr lang="hu-HU" sz="1400" b="1" spc="-15" dirty="0">
                <a:latin typeface="+mj-lt"/>
                <a:cs typeface="Calibri"/>
              </a:rPr>
              <a:t>.</a:t>
            </a:r>
            <a:endParaRPr lang="hu-HU" sz="1400" dirty="0">
              <a:latin typeface="+mj-lt"/>
              <a:cs typeface="Calibri"/>
            </a:endParaRPr>
          </a:p>
          <a:p>
            <a:pPr>
              <a:lnSpc>
                <a:spcPct val="100000"/>
              </a:lnSpc>
              <a:spcBef>
                <a:spcPts val="7"/>
              </a:spcBef>
            </a:pPr>
            <a:endParaRPr lang="hu-HU" sz="1400" dirty="0">
              <a:latin typeface="+mj-lt"/>
              <a:cs typeface="Times New Roman"/>
            </a:endParaRPr>
          </a:p>
          <a:p>
            <a:pPr marL="12700" marR="5080" algn="just">
              <a:lnSpc>
                <a:spcPts val="1300"/>
              </a:lnSpc>
            </a:pPr>
            <a:r>
              <a:rPr lang="hu-HU" sz="1400" b="1" spc="35" dirty="0">
                <a:latin typeface="+mj-lt"/>
                <a:cs typeface="Calibri"/>
              </a:rPr>
              <a:t>Csoport:</a:t>
            </a:r>
            <a:r>
              <a:rPr lang="hu-HU" sz="1400" b="1" spc="65" dirty="0">
                <a:latin typeface="+mj-lt"/>
                <a:cs typeface="Calibri"/>
              </a:rPr>
              <a:t> </a:t>
            </a:r>
            <a:r>
              <a:rPr lang="hu-HU" sz="1400" b="1" dirty="0">
                <a:latin typeface="+mj-lt"/>
                <a:cs typeface="Calibri"/>
              </a:rPr>
              <a:t>legalább</a:t>
            </a:r>
            <a:r>
              <a:rPr lang="hu-HU" sz="1400" b="1" spc="65" dirty="0">
                <a:latin typeface="+mj-lt"/>
                <a:cs typeface="Calibri"/>
              </a:rPr>
              <a:t> </a:t>
            </a:r>
            <a:r>
              <a:rPr lang="hu-HU" sz="1400" b="1" spc="-114" dirty="0">
                <a:latin typeface="+mj-lt"/>
                <a:cs typeface="Calibri"/>
              </a:rPr>
              <a:t>5</a:t>
            </a:r>
            <a:r>
              <a:rPr lang="hu-HU" sz="1400" b="1" spc="65" dirty="0">
                <a:latin typeface="+mj-lt"/>
                <a:cs typeface="Calibri"/>
              </a:rPr>
              <a:t> </a:t>
            </a:r>
            <a:r>
              <a:rPr lang="hu-HU" sz="1400" b="1" spc="30" dirty="0">
                <a:latin typeface="+mj-lt"/>
                <a:cs typeface="Calibri"/>
              </a:rPr>
              <a:t>tag</a:t>
            </a:r>
            <a:r>
              <a:rPr lang="hu-HU" sz="1400" spc="-50" dirty="0">
                <a:latin typeface="+mj-lt"/>
                <a:cs typeface="Arial"/>
              </a:rPr>
              <a:t>.</a:t>
            </a:r>
            <a:r>
              <a:rPr lang="hu-HU" sz="1400" dirty="0">
                <a:latin typeface="+mj-lt"/>
                <a:cs typeface="Arial"/>
              </a:rPr>
              <a:t> </a:t>
            </a:r>
            <a:r>
              <a:rPr lang="hu-HU" sz="1400" b="1" spc="-5" dirty="0" err="1">
                <a:latin typeface="+mj-lt"/>
                <a:cs typeface="Calibri"/>
              </a:rPr>
              <a:t>M</a:t>
            </a:r>
            <a:r>
              <a:rPr lang="hu-HU" sz="1400" b="1" spc="20" dirty="0" err="1">
                <a:latin typeface="+mj-lt"/>
                <a:cs typeface="Calibri"/>
              </a:rPr>
              <a:t>ik</a:t>
            </a:r>
            <a:r>
              <a:rPr lang="hu-HU" sz="1400" b="1" spc="10" dirty="0" err="1">
                <a:latin typeface="+mj-lt"/>
                <a:cs typeface="Calibri"/>
              </a:rPr>
              <a:t>rovállal</a:t>
            </a:r>
            <a:r>
              <a:rPr lang="hu-HU" sz="1400" b="1" spc="-15" dirty="0" err="1">
                <a:latin typeface="+mj-lt"/>
                <a:cs typeface="Calibri"/>
              </a:rPr>
              <a:t>k</a:t>
            </a:r>
            <a:r>
              <a:rPr lang="hu-HU" sz="1400" b="1" spc="10" dirty="0" err="1">
                <a:latin typeface="+mj-lt"/>
                <a:cs typeface="Calibri"/>
              </a:rPr>
              <a:t>o</a:t>
            </a:r>
            <a:r>
              <a:rPr lang="hu-HU" sz="1400" b="1" spc="25" dirty="0" err="1">
                <a:latin typeface="+mj-lt"/>
                <a:cs typeface="Calibri"/>
              </a:rPr>
              <a:t>zások</a:t>
            </a:r>
            <a:r>
              <a:rPr lang="hu-HU" sz="1400" b="1" spc="65" dirty="0">
                <a:latin typeface="+mj-lt"/>
                <a:cs typeface="Calibri"/>
              </a:rPr>
              <a:t> </a:t>
            </a:r>
            <a:r>
              <a:rPr lang="hu-HU" sz="1400" spc="-40" dirty="0">
                <a:latin typeface="+mj-lt"/>
                <a:cs typeface="Arial"/>
              </a:rPr>
              <a:t>–</a:t>
            </a:r>
            <a:r>
              <a:rPr lang="hu-HU" sz="1400" spc="5" dirty="0">
                <a:latin typeface="+mj-lt"/>
                <a:cs typeface="Arial"/>
              </a:rPr>
              <a:t> </a:t>
            </a:r>
            <a:r>
              <a:rPr lang="hu-HU" sz="1400" spc="-55" dirty="0">
                <a:latin typeface="+mj-lt"/>
                <a:cs typeface="Arial"/>
              </a:rPr>
              <a:t>amel</a:t>
            </a:r>
            <a:r>
              <a:rPr lang="hu-HU" sz="1400" spc="-60" dirty="0">
                <a:latin typeface="+mj-lt"/>
                <a:cs typeface="Arial"/>
              </a:rPr>
              <a:t>yek</a:t>
            </a:r>
            <a:r>
              <a:rPr lang="hu-HU" sz="1400" spc="5" dirty="0">
                <a:latin typeface="+mj-lt"/>
                <a:cs typeface="Arial"/>
              </a:rPr>
              <a:t> </a:t>
            </a:r>
            <a:r>
              <a:rPr lang="hu-HU" sz="1400" spc="-60" dirty="0">
                <a:latin typeface="+mj-lt"/>
                <a:cs typeface="Arial"/>
              </a:rPr>
              <a:t>k</a:t>
            </a:r>
            <a:r>
              <a:rPr lang="hu-HU" sz="1400" spc="-40" dirty="0">
                <a:latin typeface="+mj-lt"/>
                <a:cs typeface="Arial"/>
              </a:rPr>
              <a:t>özül</a:t>
            </a:r>
            <a:r>
              <a:rPr lang="hu-HU" sz="1400" spc="5" dirty="0">
                <a:latin typeface="+mj-lt"/>
                <a:cs typeface="Arial"/>
              </a:rPr>
              <a:t> </a:t>
            </a:r>
            <a:r>
              <a:rPr lang="hu-HU" sz="1400" spc="-55" dirty="0">
                <a:latin typeface="+mj-lt"/>
                <a:cs typeface="Arial"/>
              </a:rPr>
              <a:t>legalább</a:t>
            </a:r>
            <a:r>
              <a:rPr lang="hu-HU" sz="1400" spc="5" dirty="0">
                <a:latin typeface="+mj-lt"/>
                <a:cs typeface="Arial"/>
              </a:rPr>
              <a:t> </a:t>
            </a:r>
            <a:r>
              <a:rPr lang="hu-HU" sz="1400" spc="-65" dirty="0">
                <a:latin typeface="+mj-lt"/>
                <a:cs typeface="Arial"/>
              </a:rPr>
              <a:t>egy</a:t>
            </a:r>
            <a:r>
              <a:rPr lang="hu-HU" sz="1400" spc="5" dirty="0">
                <a:latin typeface="+mj-lt"/>
                <a:cs typeface="Arial"/>
              </a:rPr>
              <a:t> </a:t>
            </a:r>
            <a:r>
              <a:rPr lang="hu-HU" sz="1400" spc="-70" dirty="0">
                <a:latin typeface="+mj-lt"/>
                <a:cs typeface="Arial"/>
              </a:rPr>
              <a:t>me</a:t>
            </a:r>
            <a:r>
              <a:rPr lang="hu-HU" sz="1400" spc="-60" dirty="0">
                <a:latin typeface="+mj-lt"/>
                <a:cs typeface="Arial"/>
              </a:rPr>
              <a:t>z</a:t>
            </a:r>
            <a:r>
              <a:rPr lang="hu-HU" sz="1400" spc="-70" dirty="0">
                <a:latin typeface="+mj-lt"/>
                <a:cs typeface="Arial"/>
              </a:rPr>
              <a:t>őgazdasági</a:t>
            </a:r>
            <a:r>
              <a:rPr lang="hu-HU" sz="1400" spc="5" dirty="0">
                <a:latin typeface="+mj-lt"/>
                <a:cs typeface="Arial"/>
              </a:rPr>
              <a:t> </a:t>
            </a:r>
            <a:r>
              <a:rPr lang="hu-HU" sz="1400" spc="-20" dirty="0">
                <a:latin typeface="+mj-lt"/>
                <a:cs typeface="Arial"/>
              </a:rPr>
              <a:t>termelő</a:t>
            </a:r>
            <a:r>
              <a:rPr lang="hu-HU" sz="1400" spc="5" dirty="0">
                <a:latin typeface="+mj-lt"/>
                <a:cs typeface="Arial"/>
              </a:rPr>
              <a:t> </a:t>
            </a:r>
            <a:r>
              <a:rPr lang="hu-HU" sz="1400" spc="-50" dirty="0">
                <a:latin typeface="+mj-lt"/>
                <a:cs typeface="Arial"/>
              </a:rPr>
              <a:t>–,</a:t>
            </a:r>
            <a:r>
              <a:rPr lang="hu-HU" sz="1400" spc="5" dirty="0">
                <a:latin typeface="+mj-lt"/>
                <a:cs typeface="Arial"/>
              </a:rPr>
              <a:t> </a:t>
            </a:r>
            <a:r>
              <a:rPr lang="hu-HU" sz="1400" spc="-40" dirty="0">
                <a:latin typeface="+mj-lt"/>
                <a:cs typeface="Arial"/>
              </a:rPr>
              <a:t>továbbá</a:t>
            </a:r>
            <a:r>
              <a:rPr lang="hu-HU" sz="1400" spc="-25" dirty="0">
                <a:latin typeface="+mj-lt"/>
                <a:cs typeface="Arial"/>
              </a:rPr>
              <a:t> </a:t>
            </a:r>
            <a:r>
              <a:rPr lang="hu-HU" sz="1400" b="1" spc="15" dirty="0">
                <a:latin typeface="+mj-lt"/>
                <a:cs typeface="Calibri"/>
              </a:rPr>
              <a:t>termés</a:t>
            </a:r>
            <a:r>
              <a:rPr lang="hu-HU" sz="1400" b="1" dirty="0">
                <a:latin typeface="+mj-lt"/>
                <a:cs typeface="Calibri"/>
              </a:rPr>
              <a:t>z</a:t>
            </a:r>
            <a:r>
              <a:rPr lang="hu-HU" sz="1400" b="1" spc="10" dirty="0">
                <a:latin typeface="+mj-lt"/>
                <a:cs typeface="Calibri"/>
              </a:rPr>
              <a:t>etes</a:t>
            </a:r>
            <a:r>
              <a:rPr lang="hu-HU" sz="1400" b="1" dirty="0">
                <a:latin typeface="+mj-lt"/>
                <a:cs typeface="Calibri"/>
              </a:rPr>
              <a:t> </a:t>
            </a:r>
            <a:r>
              <a:rPr lang="hu-HU" sz="1400" b="1" spc="-100" dirty="0">
                <a:latin typeface="+mj-lt"/>
                <a:cs typeface="Calibri"/>
              </a:rPr>
              <a:t> </a:t>
            </a:r>
            <a:r>
              <a:rPr lang="hu-HU" sz="1400" b="1" spc="35" dirty="0">
                <a:latin typeface="+mj-lt"/>
                <a:cs typeface="Calibri"/>
              </a:rPr>
              <a:t>s</a:t>
            </a:r>
            <a:r>
              <a:rPr lang="hu-HU" sz="1400" b="1" spc="25" dirty="0">
                <a:latin typeface="+mj-lt"/>
                <a:cs typeface="Calibri"/>
              </a:rPr>
              <a:t>z</a:t>
            </a:r>
            <a:r>
              <a:rPr lang="hu-HU" sz="1400" b="1" spc="-5" dirty="0">
                <a:latin typeface="+mj-lt"/>
                <a:cs typeface="Calibri"/>
              </a:rPr>
              <a:t>emél</a:t>
            </a:r>
            <a:r>
              <a:rPr lang="hu-HU" sz="1400" b="1" spc="-15" dirty="0">
                <a:latin typeface="+mj-lt"/>
                <a:cs typeface="Calibri"/>
              </a:rPr>
              <a:t>y</a:t>
            </a:r>
            <a:r>
              <a:rPr lang="hu-HU" sz="1400" b="1" spc="15" dirty="0">
                <a:latin typeface="+mj-lt"/>
                <a:cs typeface="Calibri"/>
              </a:rPr>
              <a:t>ek</a:t>
            </a:r>
            <a:r>
              <a:rPr lang="hu-HU" sz="1400" spc="-60" dirty="0">
                <a:latin typeface="+mj-lt"/>
                <a:cs typeface="Arial"/>
              </a:rPr>
              <a:t>,</a:t>
            </a:r>
            <a:r>
              <a:rPr lang="hu-HU" sz="1400" spc="100" dirty="0">
                <a:latin typeface="+mj-lt"/>
                <a:cs typeface="Arial"/>
              </a:rPr>
              <a:t> </a:t>
            </a:r>
            <a:r>
              <a:rPr lang="hu-HU" sz="1400" spc="-40" dirty="0">
                <a:latin typeface="+mj-lt"/>
                <a:cs typeface="Arial"/>
              </a:rPr>
              <a:t>akik</a:t>
            </a:r>
            <a:r>
              <a:rPr lang="hu-HU" sz="1400" spc="100" dirty="0">
                <a:latin typeface="+mj-lt"/>
                <a:cs typeface="Arial"/>
              </a:rPr>
              <a:t> </a:t>
            </a:r>
            <a:r>
              <a:rPr lang="hu-HU" sz="1400" spc="-50" dirty="0">
                <a:latin typeface="+mj-lt"/>
                <a:cs typeface="Arial"/>
              </a:rPr>
              <a:t>nem</a:t>
            </a:r>
            <a:r>
              <a:rPr lang="hu-HU" sz="1400" spc="100" dirty="0">
                <a:latin typeface="+mj-lt"/>
                <a:cs typeface="Arial"/>
              </a:rPr>
              <a:t> </a:t>
            </a:r>
            <a:r>
              <a:rPr lang="hu-HU" sz="1400" spc="45" dirty="0">
                <a:latin typeface="+mj-lt"/>
                <a:cs typeface="Arial"/>
              </a:rPr>
              <a:t>f</a:t>
            </a:r>
            <a:r>
              <a:rPr lang="hu-HU" sz="1400" spc="-15" dirty="0">
                <a:latin typeface="+mj-lt"/>
                <a:cs typeface="Arial"/>
              </a:rPr>
              <a:t>olyt</a:t>
            </a:r>
            <a:r>
              <a:rPr lang="hu-HU" sz="1400" spc="-25" dirty="0">
                <a:latin typeface="+mj-lt"/>
                <a:cs typeface="Arial"/>
              </a:rPr>
              <a:t>a</a:t>
            </a:r>
            <a:r>
              <a:rPr lang="hu-HU" sz="1400" spc="-20" dirty="0">
                <a:latin typeface="+mj-lt"/>
                <a:cs typeface="Arial"/>
              </a:rPr>
              <a:t>tnak</a:t>
            </a:r>
            <a:r>
              <a:rPr lang="hu-HU" sz="1400" spc="100" dirty="0">
                <a:latin typeface="+mj-lt"/>
                <a:cs typeface="Arial"/>
              </a:rPr>
              <a:t> </a:t>
            </a:r>
            <a:r>
              <a:rPr lang="hu-HU" sz="1400" spc="-30" dirty="0">
                <a:latin typeface="+mj-lt"/>
                <a:cs typeface="Arial"/>
              </a:rPr>
              <a:t>önálló</a:t>
            </a:r>
            <a:r>
              <a:rPr lang="hu-HU" sz="1400" spc="100" dirty="0">
                <a:latin typeface="+mj-lt"/>
                <a:cs typeface="Arial"/>
              </a:rPr>
              <a:t> </a:t>
            </a:r>
            <a:r>
              <a:rPr lang="hu-HU" sz="1400" spc="-35" dirty="0">
                <a:latin typeface="+mj-lt"/>
                <a:cs typeface="Arial"/>
              </a:rPr>
              <a:t>vállal</a:t>
            </a:r>
            <a:r>
              <a:rPr lang="hu-HU" sz="1400" spc="-75" dirty="0">
                <a:latin typeface="+mj-lt"/>
                <a:cs typeface="Arial"/>
              </a:rPr>
              <a:t>k</a:t>
            </a:r>
            <a:r>
              <a:rPr lang="hu-HU" sz="1400" spc="-40" dirty="0">
                <a:latin typeface="+mj-lt"/>
                <a:cs typeface="Arial"/>
              </a:rPr>
              <a:t>o</a:t>
            </a:r>
            <a:r>
              <a:rPr lang="hu-HU" sz="1400" spc="-75" dirty="0">
                <a:latin typeface="+mj-lt"/>
                <a:cs typeface="Arial"/>
              </a:rPr>
              <a:t>zási</a:t>
            </a:r>
            <a:r>
              <a:rPr lang="hu-HU" sz="1400" spc="100" dirty="0">
                <a:latin typeface="+mj-lt"/>
                <a:cs typeface="Arial"/>
              </a:rPr>
              <a:t> </a:t>
            </a:r>
            <a:r>
              <a:rPr lang="hu-HU" sz="1400" spc="-15" dirty="0">
                <a:latin typeface="+mj-lt"/>
                <a:cs typeface="Arial"/>
              </a:rPr>
              <a:t>te</a:t>
            </a:r>
            <a:r>
              <a:rPr lang="hu-HU" sz="1400" spc="-20" dirty="0">
                <a:latin typeface="+mj-lt"/>
                <a:cs typeface="Arial"/>
              </a:rPr>
              <a:t>v</a:t>
            </a:r>
            <a:r>
              <a:rPr lang="hu-HU" sz="1400" spc="-60" dirty="0">
                <a:latin typeface="+mj-lt"/>
                <a:cs typeface="Arial"/>
              </a:rPr>
              <a:t>é</a:t>
            </a:r>
            <a:r>
              <a:rPr lang="hu-HU" sz="1400" spc="-80" dirty="0">
                <a:latin typeface="+mj-lt"/>
                <a:cs typeface="Arial"/>
              </a:rPr>
              <a:t>k</a:t>
            </a:r>
            <a:r>
              <a:rPr lang="hu-HU" sz="1400" spc="-55" dirty="0">
                <a:latin typeface="+mj-lt"/>
                <a:cs typeface="Arial"/>
              </a:rPr>
              <a:t>enységet,</a:t>
            </a:r>
            <a:r>
              <a:rPr lang="hu-HU" sz="1400" spc="100" dirty="0">
                <a:latin typeface="+mj-lt"/>
                <a:cs typeface="Arial"/>
              </a:rPr>
              <a:t> </a:t>
            </a:r>
            <a:r>
              <a:rPr lang="hu-HU" sz="1400" spc="-5" dirty="0">
                <a:latin typeface="+mj-lt"/>
                <a:cs typeface="Arial"/>
              </a:rPr>
              <a:t>illet</a:t>
            </a:r>
            <a:r>
              <a:rPr lang="hu-HU" sz="1400" spc="-10" dirty="0">
                <a:latin typeface="+mj-lt"/>
                <a:cs typeface="Arial"/>
              </a:rPr>
              <a:t>v</a:t>
            </a:r>
            <a:r>
              <a:rPr lang="hu-HU" sz="1400" spc="-80" dirty="0">
                <a:latin typeface="+mj-lt"/>
                <a:cs typeface="Arial"/>
              </a:rPr>
              <a:t>e</a:t>
            </a:r>
            <a:r>
              <a:rPr lang="hu-HU" sz="1400" spc="100" dirty="0">
                <a:latin typeface="+mj-lt"/>
                <a:cs typeface="Arial"/>
              </a:rPr>
              <a:t> </a:t>
            </a:r>
            <a:r>
              <a:rPr lang="hu-HU" sz="1400" spc="-85" dirty="0">
                <a:latin typeface="+mj-lt"/>
                <a:cs typeface="Arial"/>
              </a:rPr>
              <a:t>ga</a:t>
            </a:r>
            <a:r>
              <a:rPr lang="hu-HU" sz="1400" spc="-80" dirty="0">
                <a:latin typeface="+mj-lt"/>
                <a:cs typeface="Arial"/>
              </a:rPr>
              <a:t>z</a:t>
            </a:r>
            <a:r>
              <a:rPr lang="hu-HU" sz="1400" spc="-70" dirty="0">
                <a:latin typeface="+mj-lt"/>
                <a:cs typeface="Arial"/>
              </a:rPr>
              <a:t>dasági</a:t>
            </a:r>
            <a:r>
              <a:rPr lang="hu-HU" sz="1400" spc="100" dirty="0">
                <a:latin typeface="+mj-lt"/>
                <a:cs typeface="Arial"/>
              </a:rPr>
              <a:t> </a:t>
            </a:r>
            <a:r>
              <a:rPr lang="hu-HU" sz="1400" spc="-65" dirty="0">
                <a:latin typeface="+mj-lt"/>
                <a:cs typeface="Arial"/>
              </a:rPr>
              <a:t>társaságban</a:t>
            </a:r>
            <a:r>
              <a:rPr lang="hu-HU" sz="1400" spc="-35" dirty="0">
                <a:latin typeface="+mj-lt"/>
                <a:cs typeface="Arial"/>
              </a:rPr>
              <a:t> </a:t>
            </a:r>
            <a:r>
              <a:rPr lang="hu-HU" sz="1400" spc="-50" dirty="0">
                <a:latin typeface="+mj-lt"/>
                <a:cs typeface="Arial"/>
              </a:rPr>
              <a:t>nem</a:t>
            </a:r>
            <a:r>
              <a:rPr lang="hu-HU" sz="1400" spc="-45" dirty="0">
                <a:latin typeface="+mj-lt"/>
                <a:cs typeface="Arial"/>
              </a:rPr>
              <a:t> </a:t>
            </a:r>
            <a:r>
              <a:rPr lang="hu-HU" sz="1400" spc="-10" dirty="0">
                <a:latin typeface="+mj-lt"/>
                <a:cs typeface="Arial"/>
              </a:rPr>
              <a:t>töltenek</a:t>
            </a:r>
            <a:r>
              <a:rPr lang="hu-HU" sz="1400" spc="-45" dirty="0">
                <a:latin typeface="+mj-lt"/>
                <a:cs typeface="Arial"/>
              </a:rPr>
              <a:t> </a:t>
            </a:r>
            <a:r>
              <a:rPr lang="hu-HU" sz="1400" spc="-60" dirty="0">
                <a:latin typeface="+mj-lt"/>
                <a:cs typeface="Arial"/>
              </a:rPr>
              <a:t>be</a:t>
            </a:r>
            <a:r>
              <a:rPr lang="hu-HU" sz="1400" spc="-45" dirty="0">
                <a:latin typeface="+mj-lt"/>
                <a:cs typeface="Arial"/>
              </a:rPr>
              <a:t> </a:t>
            </a:r>
            <a:r>
              <a:rPr lang="hu-HU" sz="1400" spc="-60" dirty="0">
                <a:latin typeface="+mj-lt"/>
                <a:cs typeface="Arial"/>
              </a:rPr>
              <a:t>v</a:t>
            </a:r>
            <a:r>
              <a:rPr lang="hu-HU" sz="1400" spc="-85" dirty="0">
                <a:latin typeface="+mj-lt"/>
                <a:cs typeface="Arial"/>
              </a:rPr>
              <a:t>ez</a:t>
            </a:r>
            <a:r>
              <a:rPr lang="hu-HU" sz="1400" spc="-5" dirty="0">
                <a:latin typeface="+mj-lt"/>
                <a:cs typeface="Arial"/>
              </a:rPr>
              <a:t>ető</a:t>
            </a:r>
            <a:r>
              <a:rPr lang="hu-HU" sz="1400" spc="-45" dirty="0">
                <a:latin typeface="+mj-lt"/>
                <a:cs typeface="Arial"/>
              </a:rPr>
              <a:t> </a:t>
            </a:r>
            <a:r>
              <a:rPr lang="hu-HU" sz="1400" spc="-30" dirty="0">
                <a:latin typeface="+mj-lt"/>
                <a:cs typeface="Arial"/>
              </a:rPr>
              <a:t>tisztséget</a:t>
            </a:r>
            <a:r>
              <a:rPr lang="hu-HU" sz="1400" spc="-30" dirty="0" smtClean="0">
                <a:latin typeface="+mj-lt"/>
                <a:cs typeface="Arial"/>
              </a:rPr>
              <a:t>.</a:t>
            </a:r>
            <a:endParaRPr lang="hu-HU" sz="1400" dirty="0">
              <a:latin typeface="+mj-lt"/>
              <a:cs typeface="Times New Roman"/>
            </a:endParaRPr>
          </a:p>
          <a:p>
            <a:pPr marL="12700" algn="just">
              <a:lnSpc>
                <a:spcPts val="1395"/>
              </a:lnSpc>
            </a:pPr>
            <a:endParaRPr lang="hu-HU" sz="1400" b="1" spc="200" dirty="0" smtClean="0">
              <a:solidFill>
                <a:srgbClr val="275BA7"/>
              </a:solidFill>
              <a:latin typeface="+mj-lt"/>
              <a:cs typeface="Calibri"/>
            </a:endParaRPr>
          </a:p>
          <a:p>
            <a:pPr marL="12700" algn="just">
              <a:lnSpc>
                <a:spcPts val="1395"/>
              </a:lnSpc>
            </a:pPr>
            <a:r>
              <a:rPr lang="hu-HU" sz="1400" b="1" spc="200" dirty="0" smtClean="0">
                <a:solidFill>
                  <a:srgbClr val="275BA7"/>
                </a:solidFill>
                <a:latin typeface="+mj-lt"/>
                <a:cs typeface="Calibri"/>
              </a:rPr>
              <a:t>H</a:t>
            </a:r>
            <a:r>
              <a:rPr lang="hu-HU" sz="1400" b="1" spc="100" dirty="0" smtClean="0">
                <a:solidFill>
                  <a:srgbClr val="275BA7"/>
                </a:solidFill>
                <a:latin typeface="+mj-lt"/>
                <a:cs typeface="Calibri"/>
              </a:rPr>
              <a:t>O</a:t>
            </a:r>
            <a:r>
              <a:rPr lang="hu-HU" sz="1400" b="1" spc="85" dirty="0" smtClean="0">
                <a:solidFill>
                  <a:srgbClr val="275BA7"/>
                </a:solidFill>
                <a:latin typeface="+mj-lt"/>
                <a:cs typeface="Calibri"/>
              </a:rPr>
              <a:t>G</a:t>
            </a:r>
            <a:r>
              <a:rPr lang="hu-HU" sz="1400" b="1" spc="120" dirty="0" smtClean="0">
                <a:solidFill>
                  <a:srgbClr val="275BA7"/>
                </a:solidFill>
                <a:latin typeface="+mj-lt"/>
                <a:cs typeface="Calibri"/>
              </a:rPr>
              <a:t>Y</a:t>
            </a:r>
            <a:r>
              <a:rPr lang="hu-HU" sz="1400" b="1" spc="160" dirty="0" smtClean="0">
                <a:solidFill>
                  <a:srgbClr val="275BA7"/>
                </a:solidFill>
                <a:latin typeface="+mj-lt"/>
                <a:cs typeface="Calibri"/>
              </a:rPr>
              <a:t>A</a:t>
            </a:r>
            <a:r>
              <a:rPr lang="hu-HU" sz="1400" b="1" spc="105" dirty="0" smtClean="0">
                <a:solidFill>
                  <a:srgbClr val="275BA7"/>
                </a:solidFill>
                <a:latin typeface="+mj-lt"/>
                <a:cs typeface="Calibri"/>
              </a:rPr>
              <a:t>N</a:t>
            </a:r>
            <a:r>
              <a:rPr lang="hu-HU" sz="1400" b="1" spc="75" dirty="0" smtClean="0">
                <a:solidFill>
                  <a:srgbClr val="275BA7"/>
                </a:solidFill>
                <a:latin typeface="+mj-lt"/>
                <a:cs typeface="Calibri"/>
              </a:rPr>
              <a:t> </a:t>
            </a:r>
            <a:r>
              <a:rPr lang="hu-HU" sz="1400" b="1" spc="110" dirty="0">
                <a:solidFill>
                  <a:srgbClr val="275BA7"/>
                </a:solidFill>
                <a:latin typeface="+mj-lt"/>
                <a:cs typeface="Calibri"/>
              </a:rPr>
              <a:t>T</a:t>
            </a:r>
            <a:r>
              <a:rPr lang="hu-HU" sz="1400" b="1" spc="114" dirty="0">
                <a:solidFill>
                  <a:srgbClr val="275BA7"/>
                </a:solidFill>
                <a:latin typeface="+mj-lt"/>
                <a:cs typeface="Calibri"/>
              </a:rPr>
              <a:t>Á</a:t>
            </a:r>
            <a:r>
              <a:rPr lang="hu-HU" sz="1400" b="1" spc="125" dirty="0">
                <a:solidFill>
                  <a:srgbClr val="275BA7"/>
                </a:solidFill>
                <a:latin typeface="+mj-lt"/>
                <a:cs typeface="Calibri"/>
              </a:rPr>
              <a:t>M</a:t>
            </a:r>
            <a:r>
              <a:rPr lang="hu-HU" sz="1400" b="1" spc="100" dirty="0">
                <a:solidFill>
                  <a:srgbClr val="275BA7"/>
                </a:solidFill>
                <a:latin typeface="+mj-lt"/>
                <a:cs typeface="Calibri"/>
              </a:rPr>
              <a:t>O</a:t>
            </a:r>
            <a:r>
              <a:rPr lang="hu-HU" sz="1400" b="1" spc="75" dirty="0">
                <a:solidFill>
                  <a:srgbClr val="275BA7"/>
                </a:solidFill>
                <a:latin typeface="+mj-lt"/>
                <a:cs typeface="Calibri"/>
              </a:rPr>
              <a:t>G</a:t>
            </a:r>
            <a:r>
              <a:rPr lang="hu-HU" sz="1400" b="1" spc="90" dirty="0">
                <a:solidFill>
                  <a:srgbClr val="275BA7"/>
                </a:solidFill>
                <a:latin typeface="+mj-lt"/>
                <a:cs typeface="Calibri"/>
              </a:rPr>
              <a:t>A</a:t>
            </a:r>
            <a:r>
              <a:rPr lang="hu-HU" sz="1400" b="1" spc="70" dirty="0">
                <a:solidFill>
                  <a:srgbClr val="275BA7"/>
                </a:solidFill>
                <a:latin typeface="+mj-lt"/>
                <a:cs typeface="Calibri"/>
              </a:rPr>
              <a:t>T?</a:t>
            </a:r>
            <a:endParaRPr lang="hu-HU" sz="1400" dirty="0">
              <a:latin typeface="+mj-lt"/>
              <a:cs typeface="Calibri"/>
            </a:endParaRPr>
          </a:p>
          <a:p>
            <a:pPr marL="12700" algn="just">
              <a:lnSpc>
                <a:spcPts val="1335"/>
              </a:lnSpc>
            </a:pPr>
            <a:r>
              <a:rPr lang="hu-HU" sz="1400" b="1" spc="15" dirty="0">
                <a:latin typeface="+mj-lt"/>
                <a:cs typeface="Calibri"/>
              </a:rPr>
              <a:t>Vissza </a:t>
            </a:r>
            <a:r>
              <a:rPr lang="hu-HU" sz="1400" b="1" spc="-5" dirty="0">
                <a:latin typeface="+mj-lt"/>
                <a:cs typeface="Calibri"/>
              </a:rPr>
              <a:t>nem</a:t>
            </a:r>
            <a:r>
              <a:rPr lang="hu-HU" sz="1400" b="1" spc="15" dirty="0">
                <a:latin typeface="+mj-lt"/>
                <a:cs typeface="Calibri"/>
              </a:rPr>
              <a:t> térítendő </a:t>
            </a:r>
            <a:r>
              <a:rPr lang="hu-HU" sz="1400" b="1" spc="20" dirty="0">
                <a:latin typeface="+mj-lt"/>
                <a:cs typeface="Calibri"/>
              </a:rPr>
              <a:t>támog</a:t>
            </a:r>
            <a:r>
              <a:rPr lang="hu-HU" sz="1400" b="1" spc="10" dirty="0">
                <a:latin typeface="+mj-lt"/>
                <a:cs typeface="Calibri"/>
              </a:rPr>
              <a:t>a</a:t>
            </a:r>
            <a:r>
              <a:rPr lang="hu-HU" sz="1400" b="1" spc="30" dirty="0">
                <a:latin typeface="+mj-lt"/>
                <a:cs typeface="Calibri"/>
              </a:rPr>
              <a:t>tást</a:t>
            </a:r>
            <a:r>
              <a:rPr lang="hu-HU" sz="1400" b="1" spc="15" dirty="0">
                <a:latin typeface="+mj-lt"/>
                <a:cs typeface="Calibri"/>
              </a:rPr>
              <a:t> </a:t>
            </a:r>
            <a:r>
              <a:rPr lang="hu-HU" sz="1400" b="1" spc="5" dirty="0" smtClean="0">
                <a:latin typeface="+mj-lt"/>
                <a:cs typeface="Calibri"/>
              </a:rPr>
              <a:t>nyújt</a:t>
            </a:r>
            <a:r>
              <a:rPr lang="hu-HU" sz="1400" spc="-50" dirty="0" smtClean="0">
                <a:latin typeface="+mj-lt"/>
                <a:cs typeface="Arial"/>
              </a:rPr>
              <a:t>. </a:t>
            </a:r>
            <a:r>
              <a:rPr lang="hu-HU" sz="1400" b="1" spc="20" dirty="0" smtClean="0">
                <a:latin typeface="+mj-lt"/>
                <a:cs typeface="Calibri"/>
              </a:rPr>
              <a:t>Előleg</a:t>
            </a:r>
            <a:r>
              <a:rPr lang="hu-HU" sz="1400" b="1" spc="15" dirty="0" smtClean="0">
                <a:latin typeface="+mj-lt"/>
                <a:cs typeface="Calibri"/>
              </a:rPr>
              <a:t> </a:t>
            </a:r>
            <a:r>
              <a:rPr lang="hu-HU" sz="1400" spc="-50" dirty="0">
                <a:latin typeface="+mj-lt"/>
                <a:cs typeface="Arial"/>
              </a:rPr>
              <a:t>igénybe</a:t>
            </a:r>
            <a:r>
              <a:rPr lang="hu-HU" sz="1400" spc="-45" dirty="0">
                <a:latin typeface="+mj-lt"/>
                <a:cs typeface="Arial"/>
              </a:rPr>
              <a:t> </a:t>
            </a:r>
            <a:r>
              <a:rPr lang="hu-HU" sz="1400" spc="-60" dirty="0">
                <a:latin typeface="+mj-lt"/>
                <a:cs typeface="Arial"/>
              </a:rPr>
              <a:t>v</a:t>
            </a:r>
            <a:r>
              <a:rPr lang="hu-HU" sz="1400" spc="-30" dirty="0">
                <a:latin typeface="+mj-lt"/>
                <a:cs typeface="Arial"/>
              </a:rPr>
              <a:t>ehető.</a:t>
            </a:r>
            <a:r>
              <a:rPr lang="hu-HU" sz="1400" spc="-45" dirty="0">
                <a:latin typeface="+mj-lt"/>
                <a:cs typeface="Arial"/>
              </a:rPr>
              <a:t> </a:t>
            </a:r>
            <a:r>
              <a:rPr lang="hu-HU" sz="1400" spc="-165" dirty="0">
                <a:latin typeface="+mj-lt"/>
                <a:cs typeface="Arial"/>
              </a:rPr>
              <a:t>E</a:t>
            </a:r>
            <a:r>
              <a:rPr lang="hu-HU" sz="1400" spc="-60" dirty="0">
                <a:latin typeface="+mj-lt"/>
                <a:cs typeface="Arial"/>
              </a:rPr>
              <a:t>g</a:t>
            </a:r>
            <a:r>
              <a:rPr lang="hu-HU" sz="1400" spc="-65" dirty="0">
                <a:latin typeface="+mj-lt"/>
                <a:cs typeface="Arial"/>
              </a:rPr>
              <a:t>y</a:t>
            </a:r>
            <a:r>
              <a:rPr lang="hu-HU" sz="1400" spc="-35" dirty="0">
                <a:latin typeface="+mj-lt"/>
                <a:cs typeface="Arial"/>
              </a:rPr>
              <a:t>edi</a:t>
            </a:r>
            <a:r>
              <a:rPr lang="hu-HU" sz="1400" spc="-45" dirty="0">
                <a:latin typeface="+mj-lt"/>
                <a:cs typeface="Arial"/>
              </a:rPr>
              <a:t> </a:t>
            </a:r>
            <a:r>
              <a:rPr lang="hu-HU" sz="1400" spc="-95" dirty="0">
                <a:latin typeface="+mj-lt"/>
                <a:cs typeface="Arial"/>
              </a:rPr>
              <a:t>az</a:t>
            </a:r>
            <a:r>
              <a:rPr lang="hu-HU" sz="1400" spc="-35" dirty="0">
                <a:latin typeface="+mj-lt"/>
                <a:cs typeface="Arial"/>
              </a:rPr>
              <a:t>onosítóval</a:t>
            </a:r>
            <a:r>
              <a:rPr lang="hu-HU" sz="1400" spc="-45" dirty="0">
                <a:latin typeface="+mj-lt"/>
                <a:cs typeface="Arial"/>
              </a:rPr>
              <a:t> </a:t>
            </a:r>
            <a:r>
              <a:rPr lang="hu-HU" sz="1400" spc="-10" dirty="0">
                <a:latin typeface="+mj-lt"/>
                <a:cs typeface="Arial"/>
              </a:rPr>
              <a:t>r</a:t>
            </a:r>
            <a:r>
              <a:rPr lang="hu-HU" sz="1400" spc="-45" dirty="0">
                <a:latin typeface="+mj-lt"/>
                <a:cs typeface="Arial"/>
              </a:rPr>
              <a:t>endel</a:t>
            </a:r>
            <a:r>
              <a:rPr lang="hu-HU" sz="1400" spc="-70" dirty="0">
                <a:latin typeface="+mj-lt"/>
                <a:cs typeface="Arial"/>
              </a:rPr>
              <a:t>k</a:t>
            </a:r>
            <a:r>
              <a:rPr lang="hu-HU" sz="1400" spc="-85" dirty="0">
                <a:latin typeface="+mj-lt"/>
                <a:cs typeface="Arial"/>
              </a:rPr>
              <a:t>ez</a:t>
            </a:r>
            <a:r>
              <a:rPr lang="hu-HU" sz="1400" spc="-30" dirty="0">
                <a:latin typeface="+mj-lt"/>
                <a:cs typeface="Arial"/>
              </a:rPr>
              <a:t>ő</a:t>
            </a:r>
            <a:r>
              <a:rPr lang="hu-HU" sz="1400" spc="-45" dirty="0">
                <a:latin typeface="+mj-lt"/>
                <a:cs typeface="Arial"/>
              </a:rPr>
              <a:t> </a:t>
            </a:r>
            <a:r>
              <a:rPr lang="hu-HU" sz="1400" b="1" spc="15" dirty="0">
                <a:latin typeface="+mj-lt"/>
                <a:cs typeface="Calibri"/>
              </a:rPr>
              <a:t>használt tárgyi </a:t>
            </a:r>
            <a:r>
              <a:rPr lang="hu-HU" sz="1400" b="1" spc="25" dirty="0">
                <a:latin typeface="+mj-lt"/>
                <a:cs typeface="Calibri"/>
              </a:rPr>
              <a:t>esz</a:t>
            </a:r>
            <a:r>
              <a:rPr lang="hu-HU" sz="1400" b="1" dirty="0">
                <a:latin typeface="+mj-lt"/>
                <a:cs typeface="Calibri"/>
              </a:rPr>
              <a:t>k</a:t>
            </a:r>
            <a:r>
              <a:rPr lang="hu-HU" sz="1400" b="1" spc="10" dirty="0">
                <a:latin typeface="+mj-lt"/>
                <a:cs typeface="Calibri"/>
              </a:rPr>
              <a:t>ö</a:t>
            </a:r>
            <a:r>
              <a:rPr lang="hu-HU" sz="1400" b="1" spc="60" dirty="0">
                <a:latin typeface="+mj-lt"/>
                <a:cs typeface="Calibri"/>
              </a:rPr>
              <a:t>z</a:t>
            </a:r>
            <a:r>
              <a:rPr lang="hu-HU" sz="1400" b="1" spc="15" dirty="0">
                <a:latin typeface="+mj-lt"/>
                <a:cs typeface="Calibri"/>
              </a:rPr>
              <a:t> </a:t>
            </a:r>
            <a:r>
              <a:rPr lang="hu-HU" sz="1400" b="1" dirty="0">
                <a:latin typeface="+mj-lt"/>
                <a:cs typeface="Calibri"/>
              </a:rPr>
              <a:t>és</a:t>
            </a:r>
            <a:r>
              <a:rPr lang="hu-HU" sz="1400" b="1" spc="15" dirty="0">
                <a:latin typeface="+mj-lt"/>
                <a:cs typeface="Calibri"/>
              </a:rPr>
              <a:t> </a:t>
            </a:r>
            <a:r>
              <a:rPr lang="hu-HU" sz="1400" b="1" dirty="0">
                <a:latin typeface="+mj-lt"/>
                <a:cs typeface="Calibri"/>
              </a:rPr>
              <a:t>saj</a:t>
            </a:r>
            <a:r>
              <a:rPr lang="hu-HU" sz="1400" b="1" spc="-5" dirty="0">
                <a:latin typeface="+mj-lt"/>
                <a:cs typeface="Calibri"/>
              </a:rPr>
              <a:t>á</a:t>
            </a:r>
            <a:r>
              <a:rPr lang="hu-HU" sz="1400" b="1" spc="55" dirty="0">
                <a:latin typeface="+mj-lt"/>
                <a:cs typeface="Calibri"/>
              </a:rPr>
              <a:t>t</a:t>
            </a:r>
            <a:r>
              <a:rPr lang="hu-HU" sz="1400" b="1" spc="15" dirty="0">
                <a:latin typeface="+mj-lt"/>
                <a:cs typeface="Calibri"/>
              </a:rPr>
              <a:t> </a:t>
            </a:r>
            <a:r>
              <a:rPr lang="hu-HU" sz="1400" b="1" spc="10" dirty="0">
                <a:latin typeface="+mj-lt"/>
                <a:cs typeface="Calibri"/>
              </a:rPr>
              <a:t>teljesítés</a:t>
            </a:r>
            <a:r>
              <a:rPr lang="hu-HU" sz="1400" b="1" spc="15" dirty="0">
                <a:latin typeface="+mj-lt"/>
                <a:cs typeface="Calibri"/>
              </a:rPr>
              <a:t> </a:t>
            </a:r>
            <a:r>
              <a:rPr lang="hu-HU" sz="1400" spc="-55" dirty="0">
                <a:latin typeface="+mj-lt"/>
                <a:cs typeface="Arial"/>
              </a:rPr>
              <a:t>elszámolh</a:t>
            </a:r>
            <a:r>
              <a:rPr lang="hu-HU" sz="1400" spc="-70" dirty="0">
                <a:latin typeface="+mj-lt"/>
                <a:cs typeface="Arial"/>
              </a:rPr>
              <a:t>a</a:t>
            </a:r>
            <a:r>
              <a:rPr lang="hu-HU" sz="1400" spc="5" dirty="0">
                <a:latin typeface="+mj-lt"/>
                <a:cs typeface="Arial"/>
              </a:rPr>
              <a:t>tó. </a:t>
            </a:r>
            <a:r>
              <a:rPr lang="hu-HU" sz="1400" spc="15" dirty="0">
                <a:latin typeface="+mj-lt"/>
                <a:cs typeface="Arial"/>
              </a:rPr>
              <a:t>M</a:t>
            </a:r>
            <a:r>
              <a:rPr lang="hu-HU" sz="1400" spc="-50" dirty="0">
                <a:latin typeface="+mj-lt"/>
                <a:cs typeface="Arial"/>
              </a:rPr>
              <a:t>aximális</a:t>
            </a:r>
            <a:r>
              <a:rPr lang="hu-HU" sz="1400" spc="-45" dirty="0">
                <a:latin typeface="+mj-lt"/>
                <a:cs typeface="Arial"/>
              </a:rPr>
              <a:t> </a:t>
            </a:r>
            <a:r>
              <a:rPr lang="hu-HU" sz="1400" spc="-10" dirty="0">
                <a:latin typeface="+mj-lt"/>
                <a:cs typeface="Arial"/>
              </a:rPr>
              <a:t>időtartam:</a:t>
            </a:r>
            <a:r>
              <a:rPr lang="hu-HU" sz="1400" spc="-45" dirty="0">
                <a:latin typeface="+mj-lt"/>
                <a:cs typeface="Arial"/>
              </a:rPr>
              <a:t> </a:t>
            </a:r>
            <a:r>
              <a:rPr lang="hu-HU" sz="1400" b="1" spc="-114" dirty="0">
                <a:latin typeface="+mj-lt"/>
                <a:cs typeface="Calibri"/>
              </a:rPr>
              <a:t>3</a:t>
            </a:r>
            <a:r>
              <a:rPr lang="hu-HU" sz="1400" b="1" spc="15" dirty="0">
                <a:latin typeface="+mj-lt"/>
                <a:cs typeface="Calibri"/>
              </a:rPr>
              <a:t> </a:t>
            </a:r>
            <a:r>
              <a:rPr lang="hu-HU" sz="1400" b="1" spc="-5" dirty="0">
                <a:latin typeface="+mj-lt"/>
                <a:cs typeface="Calibri"/>
              </a:rPr>
              <a:t>év</a:t>
            </a:r>
            <a:r>
              <a:rPr lang="hu-HU" sz="1400" spc="-50" dirty="0">
                <a:latin typeface="+mj-lt"/>
                <a:cs typeface="Arial"/>
              </a:rPr>
              <a:t>.</a:t>
            </a:r>
            <a:r>
              <a:rPr lang="hu-HU" sz="1400" spc="-45" dirty="0">
                <a:latin typeface="+mj-lt"/>
                <a:cs typeface="Arial"/>
              </a:rPr>
              <a:t> </a:t>
            </a:r>
            <a:r>
              <a:rPr lang="hu-HU" sz="1400" spc="-70" dirty="0">
                <a:latin typeface="+mj-lt"/>
                <a:cs typeface="Arial"/>
              </a:rPr>
              <a:t>Az</a:t>
            </a:r>
            <a:r>
              <a:rPr lang="hu-HU" sz="1400" spc="-45" dirty="0">
                <a:latin typeface="+mj-lt"/>
                <a:cs typeface="Arial"/>
              </a:rPr>
              <a:t> </a:t>
            </a:r>
            <a:r>
              <a:rPr lang="hu-HU" sz="1400" spc="-125" dirty="0">
                <a:latin typeface="+mj-lt"/>
                <a:cs typeface="Arial"/>
              </a:rPr>
              <a:t>a</a:t>
            </a:r>
            <a:r>
              <a:rPr lang="hu-HU" sz="1400" spc="-55" dirty="0">
                <a:latin typeface="+mj-lt"/>
                <a:cs typeface="Arial"/>
              </a:rPr>
              <a:t>),</a:t>
            </a:r>
            <a:r>
              <a:rPr lang="hu-HU" sz="1400" spc="-45" dirty="0">
                <a:latin typeface="+mj-lt"/>
                <a:cs typeface="Arial"/>
              </a:rPr>
              <a:t> </a:t>
            </a:r>
            <a:r>
              <a:rPr lang="hu-HU" sz="1400" spc="-80" dirty="0">
                <a:latin typeface="+mj-lt"/>
                <a:cs typeface="Arial"/>
              </a:rPr>
              <a:t>b</a:t>
            </a:r>
            <a:r>
              <a:rPr lang="hu-HU" sz="1400" spc="-55" dirty="0">
                <a:latin typeface="+mj-lt"/>
                <a:cs typeface="Arial"/>
              </a:rPr>
              <a:t>),</a:t>
            </a:r>
            <a:r>
              <a:rPr lang="hu-HU" sz="1400" spc="-45" dirty="0">
                <a:latin typeface="+mj-lt"/>
                <a:cs typeface="Arial"/>
              </a:rPr>
              <a:t> </a:t>
            </a:r>
            <a:r>
              <a:rPr lang="hu-HU" sz="1400" spc="-75" dirty="0">
                <a:latin typeface="+mj-lt"/>
                <a:cs typeface="Arial"/>
              </a:rPr>
              <a:t>c</a:t>
            </a:r>
            <a:r>
              <a:rPr lang="hu-HU" sz="1400" spc="-55" dirty="0">
                <a:latin typeface="+mj-lt"/>
                <a:cs typeface="Arial"/>
              </a:rPr>
              <a:t>)</a:t>
            </a:r>
            <a:r>
              <a:rPr lang="hu-HU" sz="1400" spc="-45" dirty="0">
                <a:latin typeface="+mj-lt"/>
                <a:cs typeface="Arial"/>
              </a:rPr>
              <a:t> </a:t>
            </a:r>
            <a:r>
              <a:rPr lang="hu-HU" sz="1400" spc="-105" dirty="0">
                <a:latin typeface="+mj-lt"/>
                <a:cs typeface="Arial"/>
              </a:rPr>
              <a:t>és</a:t>
            </a:r>
            <a:r>
              <a:rPr lang="hu-HU" sz="1400" spc="-45" dirty="0">
                <a:latin typeface="+mj-lt"/>
                <a:cs typeface="Arial"/>
              </a:rPr>
              <a:t> </a:t>
            </a:r>
            <a:r>
              <a:rPr lang="hu-HU" sz="1400" spc="-110" dirty="0">
                <a:latin typeface="+mj-lt"/>
                <a:cs typeface="Arial"/>
              </a:rPr>
              <a:t>e</a:t>
            </a:r>
            <a:r>
              <a:rPr lang="hu-HU" sz="1400" spc="-55" dirty="0">
                <a:latin typeface="+mj-lt"/>
                <a:cs typeface="Arial"/>
              </a:rPr>
              <a:t>)</a:t>
            </a:r>
            <a:r>
              <a:rPr lang="hu-HU" sz="1400" spc="-45" dirty="0">
                <a:latin typeface="+mj-lt"/>
                <a:cs typeface="Arial"/>
              </a:rPr>
              <a:t> </a:t>
            </a:r>
            <a:r>
              <a:rPr lang="hu-HU" sz="1400" spc="-60" dirty="0">
                <a:latin typeface="+mj-lt"/>
                <a:cs typeface="Arial"/>
              </a:rPr>
              <a:t>k</a:t>
            </a:r>
            <a:r>
              <a:rPr lang="hu-HU" sz="1400" spc="-40" dirty="0">
                <a:latin typeface="+mj-lt"/>
                <a:cs typeface="Arial"/>
              </a:rPr>
              <a:t>öltségek</a:t>
            </a:r>
            <a:r>
              <a:rPr lang="hu-HU" sz="1400" spc="-45" dirty="0">
                <a:latin typeface="+mj-lt"/>
                <a:cs typeface="Arial"/>
              </a:rPr>
              <a:t> </a:t>
            </a:r>
            <a:r>
              <a:rPr lang="hu-HU" sz="1400" spc="-30" dirty="0">
                <a:latin typeface="+mj-lt"/>
                <a:cs typeface="Arial"/>
              </a:rPr>
              <a:t>térítése</a:t>
            </a:r>
            <a:r>
              <a:rPr lang="hu-HU" sz="1400" spc="-45" dirty="0">
                <a:latin typeface="+mj-lt"/>
                <a:cs typeface="Arial"/>
              </a:rPr>
              <a:t> </a:t>
            </a:r>
            <a:r>
              <a:rPr lang="hu-HU" sz="1400" spc="-70" dirty="0">
                <a:latin typeface="+mj-lt"/>
                <a:cs typeface="Arial"/>
              </a:rPr>
              <a:t>év</a:t>
            </a:r>
            <a:r>
              <a:rPr lang="hu-HU" sz="1400" spc="-25" dirty="0">
                <a:latin typeface="+mj-lt"/>
                <a:cs typeface="Arial"/>
              </a:rPr>
              <a:t>ente</a:t>
            </a:r>
            <a:r>
              <a:rPr lang="hu-HU" sz="1400" spc="-45" dirty="0">
                <a:latin typeface="+mj-lt"/>
                <a:cs typeface="Arial"/>
              </a:rPr>
              <a:t> </a:t>
            </a:r>
            <a:r>
              <a:rPr lang="hu-HU" sz="1400" spc="-70" dirty="0">
                <a:latin typeface="+mj-lt"/>
                <a:cs typeface="Arial"/>
              </a:rPr>
              <a:t>egy</a:t>
            </a:r>
            <a:r>
              <a:rPr lang="hu-HU" sz="1400" spc="-35" dirty="0">
                <a:latin typeface="+mj-lt"/>
                <a:cs typeface="Arial"/>
              </a:rPr>
              <a:t>enlő</a:t>
            </a:r>
            <a:r>
              <a:rPr lang="hu-HU" sz="1400" spc="-45" dirty="0">
                <a:latin typeface="+mj-lt"/>
                <a:cs typeface="Arial"/>
              </a:rPr>
              <a:t> </a:t>
            </a:r>
            <a:r>
              <a:rPr lang="hu-HU" sz="1400" spc="-10" dirty="0">
                <a:latin typeface="+mj-lt"/>
                <a:cs typeface="Arial"/>
              </a:rPr>
              <a:t>r</a:t>
            </a:r>
            <a:r>
              <a:rPr lang="hu-HU" sz="1400" spc="-50" dirty="0">
                <a:latin typeface="+mj-lt"/>
                <a:cs typeface="Arial"/>
              </a:rPr>
              <a:t>észletekben</a:t>
            </a:r>
            <a:r>
              <a:rPr lang="hu-HU" sz="1400" spc="-45" dirty="0">
                <a:latin typeface="+mj-lt"/>
                <a:cs typeface="Arial"/>
              </a:rPr>
              <a:t> </a:t>
            </a:r>
            <a:r>
              <a:rPr lang="hu-HU" sz="1400" spc="-5" dirty="0">
                <a:latin typeface="+mj-lt"/>
                <a:cs typeface="Arial"/>
              </a:rPr>
              <a:t>történik.</a:t>
            </a:r>
            <a:endParaRPr lang="hu-HU" sz="1400" dirty="0">
              <a:latin typeface="+mj-lt"/>
              <a:cs typeface="Arial"/>
            </a:endParaRPr>
          </a:p>
          <a:p>
            <a:endParaRPr lang="hu-HU" sz="1400" b="1" spc="175" dirty="0" smtClean="0">
              <a:solidFill>
                <a:srgbClr val="275BA7"/>
              </a:solidFill>
              <a:cs typeface="Calibri"/>
            </a:endParaRPr>
          </a:p>
          <a:p>
            <a:r>
              <a:rPr lang="hu-HU" sz="1400" b="1" spc="175" dirty="0" smtClean="0">
                <a:solidFill>
                  <a:srgbClr val="275BA7"/>
                </a:solidFill>
                <a:cs typeface="Calibri"/>
              </a:rPr>
              <a:t>MENNYIVE</a:t>
            </a:r>
            <a:r>
              <a:rPr lang="hu-HU" sz="1400" b="1" spc="85" dirty="0" smtClean="0">
                <a:solidFill>
                  <a:srgbClr val="275BA7"/>
                </a:solidFill>
                <a:cs typeface="Calibri"/>
              </a:rPr>
              <a:t>L</a:t>
            </a:r>
            <a:r>
              <a:rPr lang="hu-HU" sz="1400" b="1" spc="45" dirty="0" smtClean="0">
                <a:solidFill>
                  <a:srgbClr val="275BA7"/>
                </a:solidFill>
                <a:cs typeface="Calibri"/>
              </a:rPr>
              <a:t> </a:t>
            </a:r>
            <a:r>
              <a:rPr lang="hu-HU" sz="1400" b="1" spc="110" dirty="0">
                <a:solidFill>
                  <a:srgbClr val="275BA7"/>
                </a:solidFill>
                <a:cs typeface="Calibri"/>
              </a:rPr>
              <a:t>T</a:t>
            </a:r>
            <a:r>
              <a:rPr lang="hu-HU" sz="1400" b="1" spc="114" dirty="0">
                <a:solidFill>
                  <a:srgbClr val="275BA7"/>
                </a:solidFill>
                <a:cs typeface="Calibri"/>
              </a:rPr>
              <a:t>Á</a:t>
            </a:r>
            <a:r>
              <a:rPr lang="hu-HU" sz="1400" b="1" spc="125" dirty="0">
                <a:solidFill>
                  <a:srgbClr val="275BA7"/>
                </a:solidFill>
                <a:cs typeface="Calibri"/>
              </a:rPr>
              <a:t>M</a:t>
            </a:r>
            <a:r>
              <a:rPr lang="hu-HU" sz="1400" b="1" spc="100" dirty="0">
                <a:solidFill>
                  <a:srgbClr val="275BA7"/>
                </a:solidFill>
                <a:cs typeface="Calibri"/>
              </a:rPr>
              <a:t>O</a:t>
            </a:r>
            <a:r>
              <a:rPr lang="hu-HU" sz="1400" b="1" spc="75" dirty="0">
                <a:solidFill>
                  <a:srgbClr val="275BA7"/>
                </a:solidFill>
                <a:cs typeface="Calibri"/>
              </a:rPr>
              <a:t>G</a:t>
            </a:r>
            <a:r>
              <a:rPr lang="hu-HU" sz="1400" b="1" spc="90" dirty="0">
                <a:solidFill>
                  <a:srgbClr val="275BA7"/>
                </a:solidFill>
                <a:cs typeface="Calibri"/>
              </a:rPr>
              <a:t>A</a:t>
            </a:r>
            <a:r>
              <a:rPr lang="hu-HU" sz="1400" b="1" spc="70" dirty="0">
                <a:solidFill>
                  <a:srgbClr val="275BA7"/>
                </a:solidFill>
                <a:cs typeface="Calibri"/>
              </a:rPr>
              <a:t>T?</a:t>
            </a:r>
            <a:endParaRPr lang="hu-HU" sz="1400" dirty="0">
              <a:cs typeface="Calibri"/>
            </a:endParaRPr>
          </a:p>
          <a:p>
            <a:r>
              <a:rPr lang="hu-HU" sz="1400" spc="-70" dirty="0">
                <a:cs typeface="Arial"/>
              </a:rPr>
              <a:t>Az</a:t>
            </a:r>
            <a:r>
              <a:rPr lang="hu-HU" sz="1400" spc="-45" dirty="0">
                <a:cs typeface="Arial"/>
              </a:rPr>
              <a:t> </a:t>
            </a:r>
            <a:r>
              <a:rPr lang="hu-HU" sz="1400" b="1" spc="-30" dirty="0">
                <a:cs typeface="Calibri"/>
              </a:rPr>
              <a:t>a</a:t>
            </a:r>
            <a:r>
              <a:rPr lang="hu-HU" sz="1400" b="1" spc="-15" dirty="0">
                <a:cs typeface="Calibri"/>
              </a:rPr>
              <a:t>),</a:t>
            </a:r>
            <a:r>
              <a:rPr lang="hu-HU" sz="1400" b="1" spc="15" dirty="0">
                <a:cs typeface="Calibri"/>
              </a:rPr>
              <a:t> </a:t>
            </a:r>
            <a:r>
              <a:rPr lang="hu-HU" sz="1400" b="1" spc="-40" dirty="0">
                <a:cs typeface="Calibri"/>
              </a:rPr>
              <a:t>b</a:t>
            </a:r>
            <a:r>
              <a:rPr lang="hu-HU" sz="1400" b="1" spc="-15" dirty="0">
                <a:cs typeface="Calibri"/>
              </a:rPr>
              <a:t>),</a:t>
            </a:r>
            <a:r>
              <a:rPr lang="hu-HU" sz="1400" b="1" spc="15" dirty="0">
                <a:cs typeface="Calibri"/>
              </a:rPr>
              <a:t> </a:t>
            </a:r>
            <a:r>
              <a:rPr lang="hu-HU" sz="1400" b="1" spc="35" dirty="0">
                <a:cs typeface="Calibri"/>
              </a:rPr>
              <a:t>c</a:t>
            </a:r>
            <a:r>
              <a:rPr lang="hu-HU" sz="1400" b="1" spc="-15" dirty="0">
                <a:cs typeface="Calibri"/>
              </a:rPr>
              <a:t>),</a:t>
            </a:r>
            <a:r>
              <a:rPr lang="hu-HU" sz="1400" b="1" spc="15" dirty="0">
                <a:cs typeface="Calibri"/>
              </a:rPr>
              <a:t> </a:t>
            </a:r>
            <a:r>
              <a:rPr lang="hu-HU" sz="1400" b="1" spc="-45" dirty="0">
                <a:cs typeface="Calibri"/>
              </a:rPr>
              <a:t>e</a:t>
            </a:r>
            <a:r>
              <a:rPr lang="hu-HU" sz="1400" b="1" spc="-15" dirty="0">
                <a:cs typeface="Calibri"/>
              </a:rPr>
              <a:t>)</a:t>
            </a:r>
            <a:r>
              <a:rPr lang="hu-HU" sz="1400" b="1" spc="15" dirty="0">
                <a:cs typeface="Calibri"/>
              </a:rPr>
              <a:t> </a:t>
            </a:r>
            <a:r>
              <a:rPr lang="hu-HU" sz="1400" spc="-60" dirty="0">
                <a:cs typeface="Arial"/>
              </a:rPr>
              <a:t>k</a:t>
            </a:r>
            <a:r>
              <a:rPr lang="hu-HU" sz="1400" spc="-40" dirty="0">
                <a:cs typeface="Arial"/>
              </a:rPr>
              <a:t>öltségek</a:t>
            </a:r>
            <a:r>
              <a:rPr lang="hu-HU" sz="1400" spc="-45" dirty="0">
                <a:cs typeface="Arial"/>
              </a:rPr>
              <a:t> esetén</a:t>
            </a:r>
            <a:r>
              <a:rPr lang="hu-HU" sz="1400" spc="-45" dirty="0" smtClean="0">
                <a:cs typeface="Arial"/>
              </a:rPr>
              <a:t>: </a:t>
            </a:r>
            <a:r>
              <a:rPr lang="hu-HU" sz="1400" b="1" spc="-45" dirty="0" smtClean="0">
                <a:cs typeface="Arial"/>
              </a:rPr>
              <a:t>90%, de </a:t>
            </a:r>
            <a:r>
              <a:rPr lang="hu-HU" sz="1400" b="1" spc="-45" dirty="0" err="1" smtClean="0">
                <a:cs typeface="Arial"/>
              </a:rPr>
              <a:t>max</a:t>
            </a:r>
            <a:r>
              <a:rPr lang="hu-HU" sz="1400" b="1" spc="-45" dirty="0" smtClean="0">
                <a:cs typeface="Arial"/>
              </a:rPr>
              <a:t> 25 000 Euro</a:t>
            </a:r>
            <a:r>
              <a:rPr lang="hu-HU" sz="1400" spc="-45" dirty="0" smtClean="0">
                <a:cs typeface="Arial"/>
              </a:rPr>
              <a:t>; a</a:t>
            </a:r>
            <a:r>
              <a:rPr lang="hu-HU" sz="1400" b="1" spc="-45" dirty="0" smtClean="0">
                <a:cs typeface="Arial"/>
              </a:rPr>
              <a:t> d) </a:t>
            </a:r>
            <a:r>
              <a:rPr lang="hu-HU" sz="1400" spc="-45" dirty="0" smtClean="0">
                <a:cs typeface="Arial"/>
              </a:rPr>
              <a:t>költség esetén: </a:t>
            </a:r>
            <a:r>
              <a:rPr lang="hu-HU" sz="1400" b="1" spc="-45" dirty="0" smtClean="0">
                <a:cs typeface="Arial"/>
              </a:rPr>
              <a:t>50-60%, de </a:t>
            </a:r>
            <a:r>
              <a:rPr lang="hu-HU" sz="1400" b="1" spc="-45" dirty="0" err="1" smtClean="0">
                <a:cs typeface="Arial"/>
              </a:rPr>
              <a:t>max</a:t>
            </a:r>
            <a:r>
              <a:rPr lang="hu-HU" sz="1400" b="1" spc="-45" dirty="0" smtClean="0">
                <a:cs typeface="Arial"/>
              </a:rPr>
              <a:t> 80 000 Euro</a:t>
            </a:r>
            <a:endParaRPr lang="hu-HU" sz="1400" b="1" dirty="0">
              <a:cs typeface="Arial"/>
            </a:endParaRPr>
          </a:p>
          <a:p>
            <a:endParaRPr lang="hu-HU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774865" cy="6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07085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85192" y="260648"/>
            <a:ext cx="8229600" cy="432048"/>
          </a:xfrm>
        </p:spPr>
        <p:txBody>
          <a:bodyPr>
            <a:noAutofit/>
          </a:bodyPr>
          <a:lstStyle/>
          <a:p>
            <a:r>
              <a:rPr lang="hu-HU" sz="4000" dirty="0" smtClean="0"/>
              <a:t>Vidéki térségek 4.</a:t>
            </a:r>
            <a:endParaRPr lang="hu-HU" sz="40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971600" y="692696"/>
            <a:ext cx="7056784" cy="50405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u-HU" sz="2800" dirty="0" smtClean="0"/>
              <a:t>Kisméretű infrastruktúrák fejlesztése (7.2.1.)</a:t>
            </a:r>
          </a:p>
          <a:p>
            <a:pPr marL="0" indent="0">
              <a:buNone/>
            </a:pPr>
            <a:endParaRPr lang="hu-HU" sz="2800" dirty="0"/>
          </a:p>
        </p:txBody>
      </p:sp>
      <p:sp>
        <p:nvSpPr>
          <p:cNvPr id="4" name="object 34"/>
          <p:cNvSpPr txBox="1"/>
          <p:nvPr/>
        </p:nvSpPr>
        <p:spPr>
          <a:xfrm>
            <a:off x="179512" y="1098451"/>
            <a:ext cx="8640960" cy="6591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95"/>
              </a:lnSpc>
            </a:pPr>
            <a:endParaRPr lang="hu-HU" sz="1400" dirty="0">
              <a:latin typeface="+mj-lt"/>
              <a:cs typeface="Calibri"/>
            </a:endParaRPr>
          </a:p>
          <a:p>
            <a:pPr>
              <a:lnSpc>
                <a:spcPct val="100000"/>
              </a:lnSpc>
              <a:spcBef>
                <a:spcPts val="49"/>
              </a:spcBef>
            </a:pPr>
            <a:endParaRPr sz="950" dirty="0">
              <a:latin typeface="Times New Roman"/>
              <a:cs typeface="Times New Roman"/>
            </a:endParaRPr>
          </a:p>
          <a:p>
            <a:pPr marL="12700" algn="just">
              <a:lnSpc>
                <a:spcPts val="1395"/>
              </a:lnSpc>
            </a:pPr>
            <a:endParaRPr sz="12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000" dirty="0">
              <a:latin typeface="Times New Roman"/>
              <a:cs typeface="Times New Roman"/>
            </a:endParaRPr>
          </a:p>
        </p:txBody>
      </p:sp>
      <p:sp>
        <p:nvSpPr>
          <p:cNvPr id="42" name="Szövegdoboz 41"/>
          <p:cNvSpPr txBox="1"/>
          <p:nvPr/>
        </p:nvSpPr>
        <p:spPr>
          <a:xfrm>
            <a:off x="107504" y="836712"/>
            <a:ext cx="8765232" cy="58759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>
              <a:lnSpc>
                <a:spcPct val="150000"/>
              </a:lnSpc>
            </a:pPr>
            <a:r>
              <a:rPr lang="hu-HU" sz="1400" b="1" spc="-5" dirty="0" smtClean="0">
                <a:solidFill>
                  <a:schemeClr val="accent1">
                    <a:lumMod val="75000"/>
                  </a:schemeClr>
                </a:solidFill>
                <a:latin typeface="+mj-lt"/>
                <a:cs typeface="Calibri"/>
              </a:rPr>
              <a:t>MIT:</a:t>
            </a:r>
            <a:endParaRPr lang="hu-HU" sz="1400" dirty="0">
              <a:solidFill>
                <a:schemeClr val="accent1">
                  <a:lumMod val="75000"/>
                </a:schemeClr>
              </a:solidFill>
              <a:latin typeface="+mj-lt"/>
              <a:cs typeface="Calibri"/>
            </a:endParaRPr>
          </a:p>
          <a:p>
            <a:pPr marL="174625" marR="48260" indent="-107950">
              <a:lnSpc>
                <a:spcPct val="150000"/>
              </a:lnSpc>
              <a:spcBef>
                <a:spcPts val="70"/>
              </a:spcBef>
              <a:buFont typeface="Wingdings"/>
              <a:buChar char=""/>
              <a:tabLst>
                <a:tab pos="175260" algn="l"/>
              </a:tabLst>
            </a:pPr>
            <a:r>
              <a:rPr lang="hu-HU" sz="1600" spc="-15" dirty="0">
                <a:cs typeface="Arial"/>
              </a:rPr>
              <a:t>állami</a:t>
            </a:r>
            <a:r>
              <a:rPr lang="hu-HU" sz="1600" spc="-50" dirty="0">
                <a:cs typeface="Arial"/>
              </a:rPr>
              <a:t>/ön</a:t>
            </a:r>
            <a:r>
              <a:rPr lang="hu-HU" sz="1600" spc="-70" dirty="0">
                <a:cs typeface="Arial"/>
              </a:rPr>
              <a:t>kormányz</a:t>
            </a:r>
            <a:r>
              <a:rPr lang="hu-HU" sz="1600" spc="-75" dirty="0">
                <a:cs typeface="Arial"/>
              </a:rPr>
              <a:t>a</a:t>
            </a:r>
            <a:r>
              <a:rPr lang="hu-HU" sz="1600" spc="40" dirty="0">
                <a:cs typeface="Arial"/>
              </a:rPr>
              <a:t>t</a:t>
            </a:r>
            <a:r>
              <a:rPr lang="hu-HU" sz="1600" spc="45" dirty="0">
                <a:cs typeface="Arial"/>
              </a:rPr>
              <a:t>i</a:t>
            </a:r>
            <a:r>
              <a:rPr lang="hu-HU" sz="1600" spc="-70" dirty="0">
                <a:cs typeface="Arial"/>
              </a:rPr>
              <a:t> </a:t>
            </a:r>
            <a:r>
              <a:rPr lang="hu-HU" sz="1600" spc="-30" dirty="0">
                <a:cs typeface="Arial"/>
              </a:rPr>
              <a:t>fun</a:t>
            </a:r>
            <a:r>
              <a:rPr lang="hu-HU" sz="1600" spc="-55" dirty="0">
                <a:cs typeface="Arial"/>
              </a:rPr>
              <a:t>k</a:t>
            </a:r>
            <a:r>
              <a:rPr lang="hu-HU" sz="1600" spc="-10" dirty="0">
                <a:cs typeface="Arial"/>
              </a:rPr>
              <a:t>ció</a:t>
            </a:r>
            <a:r>
              <a:rPr lang="hu-HU" sz="1600" spc="5" dirty="0">
                <a:cs typeface="Arial"/>
              </a:rPr>
              <a:t>t</a:t>
            </a:r>
            <a:r>
              <a:rPr lang="hu-HU" sz="1600" spc="-70" dirty="0">
                <a:cs typeface="Arial"/>
              </a:rPr>
              <a:t> </a:t>
            </a:r>
            <a:r>
              <a:rPr lang="hu-HU" sz="1600" spc="-60" dirty="0">
                <a:cs typeface="Arial"/>
              </a:rPr>
              <a:t>ne</a:t>
            </a:r>
            <a:r>
              <a:rPr lang="hu-HU" sz="1600" spc="-65" dirty="0">
                <a:cs typeface="Arial"/>
              </a:rPr>
              <a:t>m</a:t>
            </a:r>
            <a:r>
              <a:rPr lang="hu-HU" sz="1600" spc="-70" dirty="0">
                <a:cs typeface="Arial"/>
              </a:rPr>
              <a:t> </a:t>
            </a:r>
            <a:r>
              <a:rPr lang="hu-HU" sz="1600" spc="-85" dirty="0" smtClean="0">
                <a:cs typeface="Arial"/>
              </a:rPr>
              <a:t>ma</a:t>
            </a:r>
            <a:r>
              <a:rPr lang="hu-HU" sz="1600" spc="5" dirty="0" smtClean="0">
                <a:cs typeface="Arial"/>
              </a:rPr>
              <a:t>­</a:t>
            </a:r>
            <a:r>
              <a:rPr lang="hu-HU" sz="1600" spc="-95" dirty="0" smtClean="0">
                <a:cs typeface="Arial"/>
              </a:rPr>
              <a:t>gáb</a:t>
            </a:r>
            <a:r>
              <a:rPr lang="hu-HU" sz="1600" spc="-80" dirty="0" smtClean="0">
                <a:cs typeface="Arial"/>
              </a:rPr>
              <a:t>a</a:t>
            </a:r>
            <a:r>
              <a:rPr lang="hu-HU" sz="1600" spc="-70" dirty="0" smtClean="0">
                <a:cs typeface="Arial"/>
              </a:rPr>
              <a:t> </a:t>
            </a:r>
            <a:r>
              <a:rPr lang="hu-HU" sz="1600" spc="30" dirty="0">
                <a:cs typeface="Arial"/>
              </a:rPr>
              <a:t>f</a:t>
            </a:r>
            <a:r>
              <a:rPr lang="hu-HU" sz="1600" spc="-50" dirty="0">
                <a:cs typeface="Arial"/>
              </a:rPr>
              <a:t>oglal</a:t>
            </a:r>
            <a:r>
              <a:rPr lang="hu-HU" sz="1600" spc="-45" dirty="0">
                <a:cs typeface="Arial"/>
              </a:rPr>
              <a:t>ó</a:t>
            </a:r>
            <a:r>
              <a:rPr lang="hu-HU" sz="1600" spc="-70" dirty="0">
                <a:cs typeface="Arial"/>
              </a:rPr>
              <a:t> </a:t>
            </a:r>
            <a:r>
              <a:rPr lang="hu-HU" sz="1600" b="1" spc="-75" dirty="0">
                <a:cs typeface="Arial"/>
              </a:rPr>
              <a:t>k</a:t>
            </a:r>
            <a:r>
              <a:rPr lang="hu-HU" sz="1600" b="1" spc="-50" dirty="0">
                <a:cs typeface="Arial"/>
              </a:rPr>
              <a:t>ö</a:t>
            </a:r>
            <a:r>
              <a:rPr lang="hu-HU" sz="1600" b="1" spc="-100" dirty="0">
                <a:cs typeface="Arial"/>
              </a:rPr>
              <a:t>z</a:t>
            </a:r>
            <a:r>
              <a:rPr lang="hu-HU" sz="1600" b="1" spc="-90" dirty="0">
                <a:cs typeface="Arial"/>
              </a:rPr>
              <a:t>össég</a:t>
            </a:r>
            <a:r>
              <a:rPr lang="hu-HU" sz="1600" b="1" spc="-35" dirty="0">
                <a:cs typeface="Arial"/>
              </a:rPr>
              <a:t>i</a:t>
            </a:r>
            <a:r>
              <a:rPr lang="hu-HU" sz="1600" b="1" spc="-70" dirty="0">
                <a:cs typeface="Arial"/>
              </a:rPr>
              <a:t> </a:t>
            </a:r>
            <a:r>
              <a:rPr lang="hu-HU" sz="1600" b="1" spc="-30" dirty="0">
                <a:cs typeface="Arial"/>
              </a:rPr>
              <a:t>fun</a:t>
            </a:r>
            <a:r>
              <a:rPr lang="hu-HU" sz="1600" b="1" spc="-55" dirty="0">
                <a:cs typeface="Arial"/>
              </a:rPr>
              <a:t>kciók</a:t>
            </a:r>
            <a:r>
              <a:rPr lang="hu-HU" sz="1600" b="1" spc="-70" dirty="0">
                <a:cs typeface="Arial"/>
              </a:rPr>
              <a:t>a</a:t>
            </a:r>
            <a:r>
              <a:rPr lang="hu-HU" sz="1600" b="1" spc="95" dirty="0">
                <a:cs typeface="Arial"/>
              </a:rPr>
              <a:t>t</a:t>
            </a:r>
            <a:r>
              <a:rPr lang="hu-HU" sz="1600" b="1" spc="-70" dirty="0">
                <a:cs typeface="Arial"/>
              </a:rPr>
              <a:t> </a:t>
            </a:r>
            <a:r>
              <a:rPr lang="hu-HU" sz="1600" b="1" spc="-50" dirty="0">
                <a:cs typeface="Arial"/>
              </a:rPr>
              <a:t>ell</a:t>
            </a:r>
            <a:r>
              <a:rPr lang="hu-HU" sz="1600" b="1" spc="-80" dirty="0">
                <a:cs typeface="Arial"/>
              </a:rPr>
              <a:t>á</a:t>
            </a:r>
            <a:r>
              <a:rPr lang="hu-HU" sz="1600" b="1" spc="20" dirty="0">
                <a:cs typeface="Arial"/>
              </a:rPr>
              <a:t>tó</a:t>
            </a:r>
            <a:r>
              <a:rPr lang="hu-HU" sz="1600" b="1" spc="5" dirty="0">
                <a:cs typeface="Arial"/>
              </a:rPr>
              <a:t> </a:t>
            </a:r>
            <a:r>
              <a:rPr lang="hu-HU" sz="1600" b="1" spc="-45" dirty="0">
                <a:cs typeface="Arial"/>
              </a:rPr>
              <a:t>létesítmén</a:t>
            </a:r>
            <a:r>
              <a:rPr lang="hu-HU" sz="1600" b="1" spc="-55" dirty="0">
                <a:cs typeface="Arial"/>
              </a:rPr>
              <a:t>y</a:t>
            </a:r>
            <a:r>
              <a:rPr lang="hu-HU" sz="1600" b="1" spc="-75" dirty="0">
                <a:cs typeface="Arial"/>
              </a:rPr>
              <a:t>e</a:t>
            </a:r>
            <a:r>
              <a:rPr lang="hu-HU" sz="1600" b="1" spc="-55" dirty="0">
                <a:cs typeface="Arial"/>
              </a:rPr>
              <a:t>k</a:t>
            </a:r>
            <a:r>
              <a:rPr lang="hu-HU" sz="1600" b="1" spc="-70" dirty="0">
                <a:cs typeface="Arial"/>
              </a:rPr>
              <a:t> </a:t>
            </a:r>
            <a:r>
              <a:rPr lang="hu-HU" sz="1600" b="1" spc="-50" dirty="0">
                <a:cs typeface="Arial"/>
              </a:rPr>
              <a:t>energetika</a:t>
            </a:r>
            <a:r>
              <a:rPr lang="hu-HU" sz="1600" b="1" spc="-20" dirty="0">
                <a:cs typeface="Arial"/>
              </a:rPr>
              <a:t>i</a:t>
            </a:r>
            <a:r>
              <a:rPr lang="hu-HU" sz="1600" b="1" spc="-70" dirty="0">
                <a:cs typeface="Arial"/>
              </a:rPr>
              <a:t> </a:t>
            </a:r>
            <a:r>
              <a:rPr lang="hu-HU" sz="1600" b="1" spc="-75" dirty="0">
                <a:cs typeface="Arial"/>
              </a:rPr>
              <a:t>k</a:t>
            </a:r>
            <a:r>
              <a:rPr lang="hu-HU" sz="1600" b="1" spc="-70" dirty="0">
                <a:cs typeface="Arial"/>
              </a:rPr>
              <a:t>ors</a:t>
            </a:r>
            <a:r>
              <a:rPr lang="hu-HU" sz="1600" b="1" spc="-80" dirty="0">
                <a:cs typeface="Arial"/>
              </a:rPr>
              <a:t>z</a:t>
            </a:r>
            <a:r>
              <a:rPr lang="hu-HU" sz="1600" b="1" spc="-70" dirty="0">
                <a:cs typeface="Arial"/>
              </a:rPr>
              <a:t>erűsítése </a:t>
            </a:r>
            <a:r>
              <a:rPr lang="hu-HU" sz="1600" b="1" spc="-120" dirty="0">
                <a:cs typeface="Arial"/>
              </a:rPr>
              <a:t>és</a:t>
            </a:r>
            <a:r>
              <a:rPr lang="hu-HU" sz="1600" b="1" spc="-70" dirty="0">
                <a:cs typeface="Arial"/>
              </a:rPr>
              <a:t> </a:t>
            </a:r>
            <a:r>
              <a:rPr lang="hu-HU" sz="1600" b="1" spc="-50" dirty="0">
                <a:cs typeface="Arial"/>
              </a:rPr>
              <a:t>megújul</a:t>
            </a:r>
            <a:r>
              <a:rPr lang="hu-HU" sz="1600" b="1" spc="-40" dirty="0">
                <a:cs typeface="Arial"/>
              </a:rPr>
              <a:t>ó</a:t>
            </a:r>
            <a:r>
              <a:rPr lang="hu-HU" sz="1600" b="1" spc="-70" dirty="0">
                <a:cs typeface="Arial"/>
              </a:rPr>
              <a:t> </a:t>
            </a:r>
            <a:r>
              <a:rPr lang="hu-HU" sz="1600" b="1" spc="-55" dirty="0">
                <a:cs typeface="Arial"/>
              </a:rPr>
              <a:t>energia</a:t>
            </a:r>
            <a:r>
              <a:rPr lang="hu-HU" sz="1600" b="1" spc="-50" dirty="0">
                <a:cs typeface="Arial"/>
              </a:rPr>
              <a:t>f</a:t>
            </a:r>
            <a:r>
              <a:rPr lang="hu-HU" sz="1600" b="1" spc="-60" dirty="0">
                <a:cs typeface="Arial"/>
              </a:rPr>
              <a:t>orráso</a:t>
            </a:r>
            <a:r>
              <a:rPr lang="hu-HU" sz="1600" b="1" spc="-50" dirty="0">
                <a:cs typeface="Arial"/>
              </a:rPr>
              <a:t>k</a:t>
            </a:r>
            <a:r>
              <a:rPr lang="hu-HU" sz="1600" b="1" spc="-70" dirty="0">
                <a:cs typeface="Arial"/>
              </a:rPr>
              <a:t> </a:t>
            </a:r>
            <a:r>
              <a:rPr lang="hu-HU" sz="1600" b="1" spc="-85" dirty="0">
                <a:cs typeface="Arial"/>
              </a:rPr>
              <a:t>használ</a:t>
            </a:r>
            <a:r>
              <a:rPr lang="hu-HU" sz="1600" b="1" spc="-100" dirty="0">
                <a:cs typeface="Arial"/>
              </a:rPr>
              <a:t>a</a:t>
            </a:r>
            <a:r>
              <a:rPr lang="hu-HU" sz="1600" b="1" spc="-25" dirty="0">
                <a:cs typeface="Arial"/>
              </a:rPr>
              <a:t>ta;</a:t>
            </a:r>
            <a:endParaRPr lang="hu-HU" sz="1600" b="1" dirty="0">
              <a:cs typeface="Arial"/>
            </a:endParaRPr>
          </a:p>
          <a:p>
            <a:pPr marL="174625" marR="38735" indent="-107950">
              <a:lnSpc>
                <a:spcPct val="150000"/>
              </a:lnSpc>
              <a:buFont typeface="Wingdings"/>
              <a:buChar char=""/>
              <a:tabLst>
                <a:tab pos="175260" algn="l"/>
              </a:tabLst>
            </a:pPr>
            <a:r>
              <a:rPr lang="hu-HU" sz="1600" b="1" spc="-50" dirty="0">
                <a:cs typeface="Arial"/>
              </a:rPr>
              <a:t>hely</a:t>
            </a:r>
            <a:r>
              <a:rPr lang="hu-HU" sz="1600" b="1" spc="-20" dirty="0">
                <a:cs typeface="Arial"/>
              </a:rPr>
              <a:t>i</a:t>
            </a:r>
            <a:r>
              <a:rPr lang="hu-HU" sz="1600" spc="-70" dirty="0">
                <a:cs typeface="Arial"/>
              </a:rPr>
              <a:t> </a:t>
            </a:r>
            <a:r>
              <a:rPr lang="hu-HU" sz="1600" spc="-40" dirty="0">
                <a:cs typeface="Arial"/>
              </a:rPr>
              <a:t>termé</a:t>
            </a:r>
            <a:r>
              <a:rPr lang="hu-HU" sz="1600" spc="-60" dirty="0">
                <a:cs typeface="Arial"/>
              </a:rPr>
              <a:t>k</a:t>
            </a:r>
            <a:r>
              <a:rPr lang="hu-HU" sz="1600" spc="-35" dirty="0">
                <a:cs typeface="Arial"/>
              </a:rPr>
              <a:t>érté</a:t>
            </a:r>
            <a:r>
              <a:rPr lang="hu-HU" sz="1600" spc="-60" dirty="0">
                <a:cs typeface="Arial"/>
              </a:rPr>
              <a:t>kesítés</a:t>
            </a:r>
            <a:r>
              <a:rPr lang="hu-HU" sz="1600" spc="-30" dirty="0">
                <a:cs typeface="Arial"/>
              </a:rPr>
              <a:t>t</a:t>
            </a:r>
            <a:r>
              <a:rPr lang="hu-HU" sz="1600" spc="-70" dirty="0">
                <a:cs typeface="Arial"/>
              </a:rPr>
              <a:t> </a:t>
            </a:r>
            <a:r>
              <a:rPr lang="hu-HU" sz="1600" spc="-114" dirty="0">
                <a:cs typeface="Arial"/>
              </a:rPr>
              <a:t>s</a:t>
            </a:r>
            <a:r>
              <a:rPr lang="hu-HU" sz="1600" spc="-120" dirty="0">
                <a:cs typeface="Arial"/>
              </a:rPr>
              <a:t>z</a:t>
            </a:r>
            <a:r>
              <a:rPr lang="hu-HU" sz="1600" spc="-50" dirty="0">
                <a:cs typeface="Arial"/>
              </a:rPr>
              <a:t>olgál</a:t>
            </a:r>
            <a:r>
              <a:rPr lang="hu-HU" sz="1600" spc="-45" dirty="0">
                <a:cs typeface="Arial"/>
              </a:rPr>
              <a:t>ó</a:t>
            </a:r>
            <a:r>
              <a:rPr lang="hu-HU" sz="1600" spc="-70" dirty="0">
                <a:cs typeface="Arial"/>
              </a:rPr>
              <a:t> </a:t>
            </a:r>
            <a:r>
              <a:rPr lang="hu-HU" sz="1600" b="1" spc="-60" dirty="0">
                <a:cs typeface="Arial"/>
              </a:rPr>
              <a:t>pia</a:t>
            </a:r>
            <a:r>
              <a:rPr lang="hu-HU" sz="1600" b="1" spc="-50" dirty="0">
                <a:cs typeface="Arial"/>
              </a:rPr>
              <a:t>c</a:t>
            </a:r>
            <a:r>
              <a:rPr lang="hu-HU" sz="1600" spc="-70" dirty="0">
                <a:cs typeface="Arial"/>
              </a:rPr>
              <a:t> </a:t>
            </a:r>
            <a:r>
              <a:rPr lang="hu-HU" sz="1600" spc="-30" dirty="0" smtClean="0">
                <a:cs typeface="Arial"/>
              </a:rPr>
              <a:t>infra</a:t>
            </a:r>
            <a:r>
              <a:rPr lang="hu-HU" sz="1600" spc="5" dirty="0" smtClean="0">
                <a:cs typeface="Arial"/>
              </a:rPr>
              <a:t>­</a:t>
            </a:r>
            <a:r>
              <a:rPr lang="hu-HU" sz="1600" spc="-35" dirty="0" smtClean="0">
                <a:cs typeface="Arial"/>
              </a:rPr>
              <a:t>struktúr</a:t>
            </a:r>
            <a:r>
              <a:rPr lang="hu-HU" sz="1600" spc="-25" dirty="0" smtClean="0">
                <a:cs typeface="Arial"/>
              </a:rPr>
              <a:t>a</a:t>
            </a:r>
            <a:r>
              <a:rPr lang="hu-HU" sz="1600" spc="-70" dirty="0" smtClean="0">
                <a:cs typeface="Arial"/>
              </a:rPr>
              <a:t> </a:t>
            </a:r>
            <a:r>
              <a:rPr lang="hu-HU" sz="1600" spc="35" dirty="0">
                <a:cs typeface="Arial"/>
              </a:rPr>
              <a:t>f</a:t>
            </a:r>
            <a:r>
              <a:rPr lang="hu-HU" sz="1600" spc="-65" dirty="0">
                <a:cs typeface="Arial"/>
              </a:rPr>
              <a:t>ejlesztése;</a:t>
            </a:r>
            <a:endParaRPr lang="hu-HU" sz="1600" dirty="0">
              <a:cs typeface="Arial"/>
            </a:endParaRPr>
          </a:p>
          <a:p>
            <a:pPr marL="174625" marR="85725" indent="-107950">
              <a:lnSpc>
                <a:spcPct val="150000"/>
              </a:lnSpc>
              <a:buFont typeface="Wingdings"/>
              <a:buChar char=""/>
              <a:tabLst>
                <a:tab pos="175260" algn="l"/>
              </a:tabLst>
            </a:pPr>
            <a:r>
              <a:rPr lang="hu-HU" sz="1600" b="1" spc="-20" dirty="0">
                <a:cs typeface="Arial"/>
              </a:rPr>
              <a:t>külterület</a:t>
            </a:r>
            <a:r>
              <a:rPr lang="hu-HU" sz="1600" b="1" spc="-5" dirty="0">
                <a:cs typeface="Arial"/>
              </a:rPr>
              <a:t>i</a:t>
            </a:r>
            <a:r>
              <a:rPr lang="hu-HU" sz="1600" b="1" spc="-70" dirty="0">
                <a:cs typeface="Arial"/>
              </a:rPr>
              <a:t> </a:t>
            </a:r>
            <a:r>
              <a:rPr lang="hu-HU" sz="1600" spc="-105" dirty="0">
                <a:cs typeface="Arial"/>
              </a:rPr>
              <a:t>(</a:t>
            </a:r>
            <a:r>
              <a:rPr lang="hu-HU" sz="1600" spc="-95" dirty="0">
                <a:cs typeface="Arial"/>
              </a:rPr>
              <a:t>csa</a:t>
            </a:r>
            <a:r>
              <a:rPr lang="hu-HU" sz="1600" spc="-75" dirty="0">
                <a:cs typeface="Arial"/>
              </a:rPr>
              <a:t>k</a:t>
            </a:r>
            <a:r>
              <a:rPr lang="hu-HU" sz="1600" spc="-70" dirty="0">
                <a:cs typeface="Arial"/>
              </a:rPr>
              <a:t> </a:t>
            </a:r>
            <a:r>
              <a:rPr lang="hu-HU" sz="1600" spc="-55" dirty="0">
                <a:cs typeface="Arial"/>
              </a:rPr>
              <a:t>helyrajz</a:t>
            </a:r>
            <a:r>
              <a:rPr lang="hu-HU" sz="1600" spc="-20" dirty="0">
                <a:cs typeface="Arial"/>
              </a:rPr>
              <a:t>i</a:t>
            </a:r>
            <a:r>
              <a:rPr lang="hu-HU" sz="1600" spc="-70" dirty="0">
                <a:cs typeface="Arial"/>
              </a:rPr>
              <a:t> </a:t>
            </a:r>
            <a:r>
              <a:rPr lang="hu-HU" sz="1600" spc="-90" dirty="0">
                <a:cs typeface="Arial"/>
              </a:rPr>
              <a:t>számma</a:t>
            </a:r>
            <a:r>
              <a:rPr lang="hu-HU" sz="1600" spc="-30" dirty="0">
                <a:cs typeface="Arial"/>
              </a:rPr>
              <a:t>l</a:t>
            </a:r>
            <a:r>
              <a:rPr lang="hu-HU" sz="1600" spc="-70" dirty="0">
                <a:cs typeface="Arial"/>
              </a:rPr>
              <a:t> </a:t>
            </a:r>
            <a:r>
              <a:rPr lang="hu-HU" sz="1600" spc="-50" dirty="0">
                <a:cs typeface="Arial"/>
              </a:rPr>
              <a:t>ell</a:t>
            </a:r>
            <a:r>
              <a:rPr lang="hu-HU" sz="1600" spc="-80" dirty="0">
                <a:cs typeface="Arial"/>
              </a:rPr>
              <a:t>á</a:t>
            </a:r>
            <a:r>
              <a:rPr lang="hu-HU" sz="1600" spc="55" dirty="0">
                <a:cs typeface="Arial"/>
              </a:rPr>
              <a:t>tot</a:t>
            </a:r>
            <a:r>
              <a:rPr lang="hu-HU" sz="1600" spc="25" dirty="0">
                <a:cs typeface="Arial"/>
              </a:rPr>
              <a:t>t</a:t>
            </a:r>
            <a:r>
              <a:rPr lang="hu-HU" sz="1600" spc="-55" dirty="0">
                <a:cs typeface="Arial"/>
              </a:rPr>
              <a:t>)</a:t>
            </a:r>
            <a:r>
              <a:rPr lang="hu-HU" sz="1600" spc="-50" dirty="0">
                <a:cs typeface="Arial"/>
              </a:rPr>
              <a:t> </a:t>
            </a:r>
            <a:r>
              <a:rPr lang="hu-HU" sz="1600" b="1" spc="-75" dirty="0">
                <a:cs typeface="Arial"/>
              </a:rPr>
              <a:t>k</a:t>
            </a:r>
            <a:r>
              <a:rPr lang="hu-HU" sz="1600" b="1" spc="-50" dirty="0">
                <a:cs typeface="Arial"/>
              </a:rPr>
              <a:t>özuta</a:t>
            </a:r>
            <a:r>
              <a:rPr lang="hu-HU" sz="1600" b="1" spc="-35" dirty="0">
                <a:cs typeface="Arial"/>
              </a:rPr>
              <a:t>k</a:t>
            </a:r>
            <a:r>
              <a:rPr lang="hu-HU" sz="1600" spc="-70" dirty="0">
                <a:cs typeface="Arial"/>
              </a:rPr>
              <a:t> </a:t>
            </a:r>
            <a:r>
              <a:rPr lang="hu-HU" sz="1600" spc="35" dirty="0">
                <a:cs typeface="Arial"/>
              </a:rPr>
              <a:t>f</a:t>
            </a:r>
            <a:r>
              <a:rPr lang="hu-HU" sz="1600" spc="-65" dirty="0">
                <a:cs typeface="Arial"/>
              </a:rPr>
              <a:t>ejlesztése;</a:t>
            </a:r>
            <a:endParaRPr lang="hu-HU" sz="1600" dirty="0">
              <a:cs typeface="Arial"/>
            </a:endParaRPr>
          </a:p>
          <a:p>
            <a:pPr marL="174625" marR="5080" indent="-107950">
              <a:lnSpc>
                <a:spcPct val="150000"/>
              </a:lnSpc>
              <a:buFont typeface="Wingdings"/>
              <a:buChar char=""/>
              <a:tabLst>
                <a:tab pos="175260" algn="l"/>
              </a:tabLst>
            </a:pPr>
            <a:r>
              <a:rPr lang="hu-HU" sz="1600" b="1" spc="-55" dirty="0" smtClean="0">
                <a:cs typeface="Arial"/>
              </a:rPr>
              <a:t>200</a:t>
            </a:r>
            <a:r>
              <a:rPr lang="hu-HU" sz="1600" b="1" spc="-40" dirty="0" smtClean="0">
                <a:cs typeface="Arial"/>
              </a:rPr>
              <a:t>0 </a:t>
            </a:r>
            <a:r>
              <a:rPr lang="hu-HU" sz="1600" b="1" spc="-70" dirty="0" smtClean="0">
                <a:cs typeface="Arial"/>
              </a:rPr>
              <a:t> </a:t>
            </a:r>
            <a:r>
              <a:rPr lang="hu-HU" sz="1600" b="1" spc="-55" dirty="0">
                <a:cs typeface="Arial"/>
              </a:rPr>
              <a:t>la</a:t>
            </a:r>
            <a:r>
              <a:rPr lang="hu-HU" sz="1600" b="1" spc="-90" dirty="0">
                <a:cs typeface="Arial"/>
              </a:rPr>
              <a:t>kos</a:t>
            </a:r>
            <a:r>
              <a:rPr lang="hu-HU" sz="1600" b="1" spc="-10" dirty="0" smtClean="0">
                <a:cs typeface="Arial"/>
              </a:rPr>
              <a:t>­ </a:t>
            </a:r>
            <a:r>
              <a:rPr lang="hu-HU" sz="1600" b="1" spc="-85" dirty="0" smtClean="0">
                <a:cs typeface="Arial"/>
              </a:rPr>
              <a:t>eg</a:t>
            </a:r>
            <a:r>
              <a:rPr lang="hu-HU" sz="1600" b="1" spc="-80" dirty="0" smtClean="0">
                <a:cs typeface="Arial"/>
              </a:rPr>
              <a:t>y</a:t>
            </a:r>
            <a:r>
              <a:rPr lang="hu-HU" sz="1600" b="1" spc="-45" dirty="0" smtClean="0">
                <a:cs typeface="Arial"/>
              </a:rPr>
              <a:t>enérté</a:t>
            </a:r>
            <a:r>
              <a:rPr lang="hu-HU" sz="1600" b="1" spc="-35" dirty="0" smtClean="0">
                <a:cs typeface="Arial"/>
              </a:rPr>
              <a:t>k</a:t>
            </a:r>
            <a:r>
              <a:rPr lang="hu-HU" sz="1600" b="1" spc="-70" dirty="0" smtClean="0">
                <a:cs typeface="Arial"/>
              </a:rPr>
              <a:t> </a:t>
            </a:r>
            <a:r>
              <a:rPr lang="hu-HU" sz="1600" b="1" spc="-75" dirty="0">
                <a:cs typeface="Arial"/>
              </a:rPr>
              <a:t>al</a:t>
            </a:r>
            <a:r>
              <a:rPr lang="hu-HU" sz="1600" b="1" spc="-100" dirty="0">
                <a:cs typeface="Arial"/>
              </a:rPr>
              <a:t>a</a:t>
            </a:r>
            <a:r>
              <a:rPr lang="hu-HU" sz="1600" b="1" spc="55" dirty="0">
                <a:cs typeface="Arial"/>
              </a:rPr>
              <a:t>tti</a:t>
            </a:r>
            <a:r>
              <a:rPr lang="hu-HU" sz="1600" b="1" spc="-70" dirty="0">
                <a:cs typeface="Arial"/>
              </a:rPr>
              <a:t> </a:t>
            </a:r>
            <a:r>
              <a:rPr lang="hu-HU" sz="1600" spc="-55" dirty="0">
                <a:cs typeface="Arial"/>
              </a:rPr>
              <a:t>települése</a:t>
            </a:r>
            <a:r>
              <a:rPr lang="hu-HU" sz="1600" spc="-80" dirty="0">
                <a:cs typeface="Arial"/>
              </a:rPr>
              <a:t>k</a:t>
            </a:r>
            <a:r>
              <a:rPr lang="hu-HU" sz="1600" spc="-75" dirty="0">
                <a:cs typeface="Arial"/>
              </a:rPr>
              <a:t>en,</a:t>
            </a:r>
            <a:r>
              <a:rPr lang="hu-HU" sz="1600" spc="-50" dirty="0">
                <a:cs typeface="Arial"/>
              </a:rPr>
              <a:t> </a:t>
            </a:r>
            <a:r>
              <a:rPr lang="hu-HU" sz="1600" spc="-20" dirty="0">
                <a:cs typeface="Arial"/>
              </a:rPr>
              <a:t>ill</a:t>
            </a:r>
            <a:r>
              <a:rPr lang="hu-HU" sz="1600" spc="-10" dirty="0">
                <a:cs typeface="Arial"/>
              </a:rPr>
              <a:t>.</a:t>
            </a:r>
            <a:r>
              <a:rPr lang="hu-HU" sz="1600" spc="-70" dirty="0">
                <a:cs typeface="Arial"/>
              </a:rPr>
              <a:t> </a:t>
            </a:r>
            <a:r>
              <a:rPr lang="hu-HU" sz="1600" spc="-20" dirty="0">
                <a:cs typeface="Arial"/>
              </a:rPr>
              <a:t>külterület</a:t>
            </a:r>
            <a:r>
              <a:rPr lang="hu-HU" sz="1600" spc="-5" dirty="0">
                <a:cs typeface="Arial"/>
              </a:rPr>
              <a:t>i</a:t>
            </a:r>
            <a:r>
              <a:rPr lang="hu-HU" sz="1600" spc="-70" dirty="0">
                <a:cs typeface="Arial"/>
              </a:rPr>
              <a:t> </a:t>
            </a:r>
            <a:r>
              <a:rPr lang="hu-HU" sz="1600" spc="-50" dirty="0">
                <a:cs typeface="Arial"/>
              </a:rPr>
              <a:t>településr</a:t>
            </a:r>
            <a:r>
              <a:rPr lang="hu-HU" sz="1600" spc="-110" dirty="0">
                <a:cs typeface="Arial"/>
              </a:rPr>
              <a:t>ész</a:t>
            </a:r>
            <a:r>
              <a:rPr lang="hu-HU" sz="1600" spc="-75" dirty="0">
                <a:cs typeface="Arial"/>
              </a:rPr>
              <a:t>e</a:t>
            </a:r>
            <a:r>
              <a:rPr lang="hu-HU" sz="1600" spc="-90" dirty="0">
                <a:cs typeface="Arial"/>
              </a:rPr>
              <a:t>k</a:t>
            </a:r>
            <a:r>
              <a:rPr lang="hu-HU" sz="1600" spc="-75" dirty="0">
                <a:cs typeface="Arial"/>
              </a:rPr>
              <a:t>e</a:t>
            </a:r>
            <a:r>
              <a:rPr lang="hu-HU" sz="1600" spc="-60" dirty="0">
                <a:cs typeface="Arial"/>
              </a:rPr>
              <a:t>n</a:t>
            </a:r>
            <a:r>
              <a:rPr lang="hu-HU" sz="1600" spc="-70" dirty="0">
                <a:cs typeface="Arial"/>
              </a:rPr>
              <a:t> </a:t>
            </a:r>
            <a:r>
              <a:rPr lang="hu-HU" sz="1600" spc="-50" dirty="0">
                <a:cs typeface="Arial"/>
              </a:rPr>
              <a:t>meg</a:t>
            </a:r>
            <a:r>
              <a:rPr lang="hu-HU" sz="1600" spc="-35" dirty="0">
                <a:cs typeface="Arial"/>
              </a:rPr>
              <a:t>f</a:t>
            </a:r>
            <a:r>
              <a:rPr lang="hu-HU" sz="1600" spc="-50" dirty="0">
                <a:cs typeface="Arial"/>
              </a:rPr>
              <a:t>elelő</a:t>
            </a:r>
            <a:r>
              <a:rPr lang="hu-HU" sz="1600" spc="-40" dirty="0">
                <a:cs typeface="Arial"/>
              </a:rPr>
              <a:t> </a:t>
            </a:r>
            <a:r>
              <a:rPr lang="hu-HU" sz="1600" spc="-45" dirty="0">
                <a:cs typeface="Arial"/>
              </a:rPr>
              <a:t>szint</a:t>
            </a:r>
            <a:r>
              <a:rPr lang="hu-HU" sz="1600" spc="-40" dirty="0">
                <a:cs typeface="Arial"/>
              </a:rPr>
              <a:t>ű</a:t>
            </a:r>
            <a:r>
              <a:rPr lang="hu-HU" sz="1600" spc="-70" dirty="0">
                <a:cs typeface="Arial"/>
              </a:rPr>
              <a:t> </a:t>
            </a:r>
            <a:r>
              <a:rPr lang="hu-HU" sz="1600" b="1" spc="-114" dirty="0">
                <a:cs typeface="Arial"/>
              </a:rPr>
              <a:t>s</a:t>
            </a:r>
            <a:r>
              <a:rPr lang="hu-HU" sz="1600" b="1" spc="-120" dirty="0">
                <a:cs typeface="Arial"/>
              </a:rPr>
              <a:t>z</a:t>
            </a:r>
            <a:r>
              <a:rPr lang="hu-HU" sz="1600" b="1" spc="-70" dirty="0">
                <a:cs typeface="Arial"/>
              </a:rPr>
              <a:t>ennyví</a:t>
            </a:r>
            <a:r>
              <a:rPr lang="hu-HU" sz="1600" b="1" spc="-90" dirty="0">
                <a:cs typeface="Arial"/>
              </a:rPr>
              <a:t>z</a:t>
            </a:r>
            <a:r>
              <a:rPr lang="hu-HU" sz="1600" b="1" spc="-10" dirty="0">
                <a:cs typeface="Arial"/>
              </a:rPr>
              <a:t>­</a:t>
            </a:r>
            <a:r>
              <a:rPr lang="hu-HU" sz="1600" b="1" spc="-70" dirty="0">
                <a:cs typeface="Arial"/>
              </a:rPr>
              <a:t>k</a:t>
            </a:r>
            <a:r>
              <a:rPr lang="hu-HU" sz="1600" b="1" spc="-100" dirty="0">
                <a:cs typeface="Arial"/>
              </a:rPr>
              <a:t>e</a:t>
            </a:r>
            <a:r>
              <a:rPr lang="hu-HU" sz="1600" b="1" spc="-95" dirty="0">
                <a:cs typeface="Arial"/>
              </a:rPr>
              <a:t>z</a:t>
            </a:r>
            <a:r>
              <a:rPr lang="hu-HU" sz="1600" b="1" spc="-75" dirty="0">
                <a:cs typeface="Arial"/>
              </a:rPr>
              <a:t>elés</a:t>
            </a:r>
            <a:r>
              <a:rPr lang="hu-HU" sz="1600" b="1" spc="-30" dirty="0">
                <a:cs typeface="Arial"/>
              </a:rPr>
              <a:t>i</a:t>
            </a:r>
            <a:r>
              <a:rPr lang="hu-HU" sz="1600" b="1" spc="-70" dirty="0">
                <a:cs typeface="Arial"/>
              </a:rPr>
              <a:t> </a:t>
            </a:r>
            <a:r>
              <a:rPr lang="hu-HU" sz="1600" spc="-70" dirty="0" smtClean="0">
                <a:cs typeface="Arial"/>
              </a:rPr>
              <a:t>megoldáso</a:t>
            </a:r>
            <a:r>
              <a:rPr lang="hu-HU" sz="1600" spc="-50" dirty="0" smtClean="0">
                <a:cs typeface="Arial"/>
              </a:rPr>
              <a:t>k</a:t>
            </a:r>
            <a:r>
              <a:rPr lang="hu-HU" sz="1600" spc="-70" dirty="0" smtClean="0">
                <a:cs typeface="Arial"/>
              </a:rPr>
              <a:t> </a:t>
            </a:r>
            <a:r>
              <a:rPr lang="hu-HU" sz="1600" spc="-75" dirty="0" smtClean="0">
                <a:cs typeface="Arial"/>
              </a:rPr>
              <a:t>meg</a:t>
            </a:r>
            <a:r>
              <a:rPr lang="hu-HU" sz="1600" spc="5" dirty="0" smtClean="0">
                <a:cs typeface="Arial"/>
              </a:rPr>
              <a:t>­</a:t>
            </a:r>
            <a:r>
              <a:rPr lang="hu-HU" sz="1600" spc="-75" dirty="0" smtClean="0">
                <a:cs typeface="Arial"/>
              </a:rPr>
              <a:t>valósítása </a:t>
            </a:r>
            <a:r>
              <a:rPr lang="hu-HU" sz="1600" spc="-95" dirty="0">
                <a:cs typeface="Arial"/>
              </a:rPr>
              <a:t>(</a:t>
            </a:r>
            <a:r>
              <a:rPr lang="hu-HU" sz="1600" spc="-40" dirty="0">
                <a:cs typeface="Arial"/>
              </a:rPr>
              <a:t>autonóm</a:t>
            </a:r>
            <a:r>
              <a:rPr lang="hu-HU" sz="1600" spc="-75" dirty="0">
                <a:cs typeface="Arial"/>
              </a:rPr>
              <a:t> </a:t>
            </a:r>
            <a:r>
              <a:rPr lang="hu-HU" sz="1600" spc="-60" dirty="0">
                <a:cs typeface="Arial"/>
              </a:rPr>
              <a:t>termés</a:t>
            </a:r>
            <a:r>
              <a:rPr lang="hu-HU" sz="1600" spc="-65" dirty="0">
                <a:cs typeface="Arial"/>
              </a:rPr>
              <a:t>z</a:t>
            </a:r>
            <a:r>
              <a:rPr lang="hu-HU" sz="1600" spc="-5" dirty="0">
                <a:cs typeface="Arial"/>
              </a:rPr>
              <a:t>e</a:t>
            </a:r>
            <a:r>
              <a:rPr lang="hu-HU" sz="1600" spc="5" dirty="0">
                <a:cs typeface="Arial"/>
              </a:rPr>
              <a:t>t</a:t>
            </a:r>
            <a:r>
              <a:rPr lang="hu-HU" sz="1600" spc="-75" dirty="0">
                <a:cs typeface="Arial"/>
              </a:rPr>
              <a:t> k</a:t>
            </a:r>
            <a:r>
              <a:rPr lang="hu-HU" sz="1600" spc="-50" dirty="0">
                <a:cs typeface="Arial"/>
              </a:rPr>
              <a:t>ö</a:t>
            </a:r>
            <a:r>
              <a:rPr lang="hu-HU" sz="1600" spc="-100" dirty="0">
                <a:cs typeface="Arial"/>
              </a:rPr>
              <a:t>z</a:t>
            </a:r>
            <a:r>
              <a:rPr lang="hu-HU" sz="1600" spc="-40" dirty="0">
                <a:cs typeface="Arial"/>
              </a:rPr>
              <a:t>el</a:t>
            </a:r>
            <a:r>
              <a:rPr lang="hu-HU" sz="1600" spc="-15" dirty="0">
                <a:cs typeface="Arial"/>
              </a:rPr>
              <a:t>i</a:t>
            </a:r>
            <a:r>
              <a:rPr lang="hu-HU" sz="1600" spc="-75" dirty="0">
                <a:cs typeface="Arial"/>
              </a:rPr>
              <a:t> </a:t>
            </a:r>
            <a:r>
              <a:rPr lang="hu-HU" sz="1600" spc="-114" dirty="0" smtClean="0">
                <a:cs typeface="Arial"/>
              </a:rPr>
              <a:t>s</a:t>
            </a:r>
            <a:r>
              <a:rPr lang="hu-HU" sz="1600" spc="-120" dirty="0" smtClean="0">
                <a:cs typeface="Arial"/>
              </a:rPr>
              <a:t>z</a:t>
            </a:r>
            <a:r>
              <a:rPr lang="hu-HU" sz="1600" spc="-75" dirty="0" smtClean="0">
                <a:cs typeface="Arial"/>
              </a:rPr>
              <a:t>en</a:t>
            </a:r>
            <a:r>
              <a:rPr lang="hu-HU" sz="1600" spc="-65" dirty="0" smtClean="0">
                <a:cs typeface="Arial"/>
              </a:rPr>
              <a:t>nyvíz</a:t>
            </a:r>
            <a:r>
              <a:rPr lang="hu-HU" sz="1600" spc="-90" dirty="0" smtClean="0">
                <a:cs typeface="Arial"/>
              </a:rPr>
              <a:t>k</a:t>
            </a:r>
            <a:r>
              <a:rPr lang="hu-HU" sz="1600" spc="-100" dirty="0" smtClean="0">
                <a:cs typeface="Arial"/>
              </a:rPr>
              <a:t>e</a:t>
            </a:r>
            <a:r>
              <a:rPr lang="hu-HU" sz="1600" spc="-95" dirty="0" smtClean="0">
                <a:cs typeface="Arial"/>
              </a:rPr>
              <a:t>z</a:t>
            </a:r>
            <a:r>
              <a:rPr lang="hu-HU" sz="1600" spc="-85" dirty="0" smtClean="0">
                <a:cs typeface="Arial"/>
              </a:rPr>
              <a:t>elé</a:t>
            </a:r>
            <a:r>
              <a:rPr lang="hu-HU" sz="1600" spc="-75" dirty="0" smtClean="0">
                <a:cs typeface="Arial"/>
              </a:rPr>
              <a:t>s</a:t>
            </a:r>
            <a:r>
              <a:rPr lang="hu-HU" sz="1600" spc="-70" dirty="0" smtClean="0">
                <a:cs typeface="Arial"/>
              </a:rPr>
              <a:t> </a:t>
            </a:r>
            <a:r>
              <a:rPr lang="hu-HU" sz="1600" spc="204" dirty="0">
                <a:cs typeface="Arial"/>
              </a:rPr>
              <a:t>/</a:t>
            </a:r>
            <a:r>
              <a:rPr lang="hu-HU" sz="1600" spc="-70" dirty="0">
                <a:cs typeface="Arial"/>
              </a:rPr>
              <a:t> </a:t>
            </a:r>
            <a:r>
              <a:rPr lang="hu-HU" sz="1600" spc="-85" dirty="0">
                <a:cs typeface="Arial"/>
              </a:rPr>
              <a:t>eg</a:t>
            </a:r>
            <a:r>
              <a:rPr lang="hu-HU" sz="1600" spc="-80" dirty="0">
                <a:cs typeface="Arial"/>
              </a:rPr>
              <a:t>y</a:t>
            </a:r>
            <a:r>
              <a:rPr lang="hu-HU" sz="1600" spc="-60" dirty="0">
                <a:cs typeface="Arial"/>
              </a:rPr>
              <a:t>ed</a:t>
            </a:r>
            <a:r>
              <a:rPr lang="hu-HU" sz="1600" spc="-20" dirty="0">
                <a:cs typeface="Arial"/>
              </a:rPr>
              <a:t>i</a:t>
            </a:r>
            <a:r>
              <a:rPr lang="hu-HU" sz="1600" spc="-70" dirty="0">
                <a:cs typeface="Arial"/>
              </a:rPr>
              <a:t> </a:t>
            </a:r>
            <a:r>
              <a:rPr lang="hu-HU" sz="1600" spc="-114" dirty="0">
                <a:cs typeface="Arial"/>
              </a:rPr>
              <a:t>s</a:t>
            </a:r>
            <a:r>
              <a:rPr lang="hu-HU" sz="1600" spc="-120" dirty="0">
                <a:cs typeface="Arial"/>
              </a:rPr>
              <a:t>z</a:t>
            </a:r>
            <a:r>
              <a:rPr lang="hu-HU" sz="1600" spc="-50" dirty="0">
                <a:cs typeface="Arial"/>
              </a:rPr>
              <a:t>ennyvíztisztítá</a:t>
            </a:r>
            <a:r>
              <a:rPr lang="hu-HU" sz="1600" spc="-85" dirty="0">
                <a:cs typeface="Arial"/>
              </a:rPr>
              <a:t>s</a:t>
            </a:r>
            <a:r>
              <a:rPr lang="hu-HU" sz="1600" spc="-50" dirty="0">
                <a:cs typeface="Arial"/>
              </a:rPr>
              <a:t>);</a:t>
            </a:r>
            <a:endParaRPr lang="hu-HU" sz="1600" dirty="0">
              <a:cs typeface="Arial"/>
            </a:endParaRPr>
          </a:p>
          <a:p>
            <a:pPr marL="174625" marR="30480" indent="-107950">
              <a:lnSpc>
                <a:spcPct val="150000"/>
              </a:lnSpc>
              <a:buFont typeface="Wingdings"/>
              <a:buChar char=""/>
              <a:tabLst>
                <a:tab pos="175260" algn="l"/>
              </a:tabLst>
            </a:pPr>
            <a:r>
              <a:rPr lang="hu-HU" sz="1600" spc="-55" dirty="0">
                <a:cs typeface="Arial"/>
              </a:rPr>
              <a:t>település</a:t>
            </a:r>
            <a:r>
              <a:rPr lang="hu-HU" sz="1600" spc="-75" dirty="0">
                <a:cs typeface="Arial"/>
              </a:rPr>
              <a:t>k</a:t>
            </a:r>
            <a:r>
              <a:rPr lang="hu-HU" sz="1600" spc="-45" dirty="0">
                <a:cs typeface="Arial"/>
              </a:rPr>
              <a:t>épe</a:t>
            </a:r>
            <a:r>
              <a:rPr lang="hu-HU" sz="1600" spc="-15" dirty="0">
                <a:cs typeface="Arial"/>
              </a:rPr>
              <a:t>t</a:t>
            </a:r>
            <a:r>
              <a:rPr lang="hu-HU" sz="1600" spc="-70" dirty="0">
                <a:cs typeface="Arial"/>
              </a:rPr>
              <a:t> </a:t>
            </a:r>
            <a:r>
              <a:rPr lang="hu-HU" sz="1600" spc="-80" dirty="0">
                <a:cs typeface="Arial"/>
              </a:rPr>
              <a:t>megha</a:t>
            </a:r>
            <a:r>
              <a:rPr lang="hu-HU" sz="1600" spc="-20" dirty="0">
                <a:cs typeface="Arial"/>
              </a:rPr>
              <a:t>tá</a:t>
            </a:r>
            <a:r>
              <a:rPr lang="hu-HU" sz="1600" spc="-30" dirty="0">
                <a:cs typeface="Arial"/>
              </a:rPr>
              <a:t>r</a:t>
            </a:r>
            <a:r>
              <a:rPr lang="hu-HU" sz="1600" spc="-50" dirty="0">
                <a:cs typeface="Arial"/>
              </a:rPr>
              <a:t>o</a:t>
            </a:r>
            <a:r>
              <a:rPr lang="hu-HU" sz="1600" spc="-100" dirty="0">
                <a:cs typeface="Arial"/>
              </a:rPr>
              <a:t>z</a:t>
            </a:r>
            <a:r>
              <a:rPr lang="hu-HU" sz="1600" spc="-30" dirty="0">
                <a:cs typeface="Arial"/>
              </a:rPr>
              <a:t>ó</a:t>
            </a:r>
            <a:r>
              <a:rPr lang="hu-HU" sz="1600" spc="-70" dirty="0">
                <a:cs typeface="Arial"/>
              </a:rPr>
              <a:t> </a:t>
            </a:r>
            <a:r>
              <a:rPr lang="hu-HU" sz="1600" spc="-45" dirty="0">
                <a:cs typeface="Arial"/>
              </a:rPr>
              <a:t>épülete</a:t>
            </a:r>
            <a:r>
              <a:rPr lang="hu-HU" sz="1600" spc="-35" dirty="0">
                <a:cs typeface="Arial"/>
              </a:rPr>
              <a:t>k</a:t>
            </a:r>
            <a:r>
              <a:rPr lang="hu-HU" sz="1600" spc="-70" dirty="0">
                <a:cs typeface="Arial"/>
              </a:rPr>
              <a:t> </a:t>
            </a:r>
            <a:r>
              <a:rPr lang="hu-HU" sz="1600" spc="-60" dirty="0">
                <a:cs typeface="Arial"/>
              </a:rPr>
              <a:t>külső</a:t>
            </a:r>
            <a:r>
              <a:rPr lang="hu-HU" sz="1600" spc="-45" dirty="0">
                <a:cs typeface="Arial"/>
              </a:rPr>
              <a:t> </a:t>
            </a:r>
            <a:r>
              <a:rPr lang="hu-HU" sz="1600" spc="-25" dirty="0">
                <a:cs typeface="Arial"/>
              </a:rPr>
              <a:t>r</a:t>
            </a:r>
            <a:r>
              <a:rPr lang="hu-HU" sz="1600" spc="-75" dirty="0">
                <a:cs typeface="Arial"/>
              </a:rPr>
              <a:t>e</a:t>
            </a:r>
            <a:r>
              <a:rPr lang="hu-HU" sz="1600" spc="-95" dirty="0">
                <a:cs typeface="Arial"/>
              </a:rPr>
              <a:t>k</a:t>
            </a:r>
            <a:r>
              <a:rPr lang="hu-HU" sz="1600" spc="-40" dirty="0">
                <a:cs typeface="Arial"/>
              </a:rPr>
              <a:t>onstru</a:t>
            </a:r>
            <a:r>
              <a:rPr lang="hu-HU" sz="1600" spc="-65" dirty="0">
                <a:cs typeface="Arial"/>
              </a:rPr>
              <a:t>k</a:t>
            </a:r>
            <a:r>
              <a:rPr lang="hu-HU" sz="1600" spc="-55" dirty="0">
                <a:cs typeface="Arial"/>
              </a:rPr>
              <a:t>ciója</a:t>
            </a:r>
            <a:r>
              <a:rPr lang="hu-HU" sz="1600" spc="-30" dirty="0">
                <a:cs typeface="Arial"/>
              </a:rPr>
              <a:t>,</a:t>
            </a:r>
            <a:r>
              <a:rPr lang="hu-HU" sz="1600" spc="-70" dirty="0">
                <a:cs typeface="Arial"/>
              </a:rPr>
              <a:t> </a:t>
            </a:r>
            <a:r>
              <a:rPr lang="hu-HU" sz="1600" spc="-50" dirty="0">
                <a:cs typeface="Arial"/>
              </a:rPr>
              <a:t>energetika</a:t>
            </a:r>
            <a:r>
              <a:rPr lang="hu-HU" sz="1600" spc="-20" dirty="0">
                <a:cs typeface="Arial"/>
              </a:rPr>
              <a:t>i</a:t>
            </a:r>
            <a:r>
              <a:rPr lang="hu-HU" sz="1600" spc="-70" dirty="0">
                <a:cs typeface="Arial"/>
              </a:rPr>
              <a:t> </a:t>
            </a:r>
            <a:r>
              <a:rPr lang="hu-HU" sz="1600" spc="-75" dirty="0">
                <a:cs typeface="Arial"/>
              </a:rPr>
              <a:t>k</a:t>
            </a:r>
            <a:r>
              <a:rPr lang="hu-HU" sz="1600" spc="-70" dirty="0">
                <a:cs typeface="Arial"/>
              </a:rPr>
              <a:t>ors</a:t>
            </a:r>
            <a:r>
              <a:rPr lang="hu-HU" sz="1600" spc="-80" dirty="0">
                <a:cs typeface="Arial"/>
              </a:rPr>
              <a:t>z</a:t>
            </a:r>
            <a:r>
              <a:rPr lang="hu-HU" sz="1600" spc="-70" dirty="0">
                <a:cs typeface="Arial"/>
              </a:rPr>
              <a:t>erűsítése.</a:t>
            </a:r>
            <a:endParaRPr lang="hu-HU" sz="1600" dirty="0">
              <a:cs typeface="Arial"/>
            </a:endParaRPr>
          </a:p>
          <a:p>
            <a:pPr marL="12700">
              <a:lnSpc>
                <a:spcPct val="150000"/>
              </a:lnSpc>
            </a:pPr>
            <a:r>
              <a:rPr lang="hu-HU" sz="1400" i="1" spc="40" dirty="0">
                <a:latin typeface="+mj-lt"/>
                <a:cs typeface="Calibri"/>
              </a:rPr>
              <a:t>Csa</a:t>
            </a:r>
            <a:r>
              <a:rPr lang="hu-HU" sz="1400" i="1" spc="55" dirty="0">
                <a:latin typeface="+mj-lt"/>
                <a:cs typeface="Calibri"/>
              </a:rPr>
              <a:t>k</a:t>
            </a:r>
            <a:r>
              <a:rPr lang="hu-HU" sz="1400" i="1" spc="-10" dirty="0">
                <a:latin typeface="+mj-lt"/>
                <a:cs typeface="Calibri"/>
              </a:rPr>
              <a:t> </a:t>
            </a:r>
            <a:r>
              <a:rPr lang="hu-HU" sz="1400" i="1" dirty="0">
                <a:latin typeface="+mj-lt"/>
                <a:cs typeface="Calibri"/>
              </a:rPr>
              <a:t>tanyá</a:t>
            </a:r>
            <a:r>
              <a:rPr lang="hu-HU" sz="1400" i="1" spc="-25" dirty="0">
                <a:latin typeface="+mj-lt"/>
                <a:cs typeface="Calibri"/>
              </a:rPr>
              <a:t>k</a:t>
            </a:r>
            <a:r>
              <a:rPr lang="hu-HU" sz="1400" i="1" spc="-10" dirty="0">
                <a:latin typeface="+mj-lt"/>
                <a:cs typeface="Calibri"/>
              </a:rPr>
              <a:t>on:</a:t>
            </a:r>
            <a:endParaRPr lang="hu-HU" sz="1400" i="1" dirty="0">
              <a:latin typeface="+mj-lt"/>
              <a:cs typeface="Calibri"/>
            </a:endParaRPr>
          </a:p>
          <a:p>
            <a:pPr marL="174625" marR="83185" indent="-107950">
              <a:lnSpc>
                <a:spcPct val="150000"/>
              </a:lnSpc>
              <a:spcBef>
                <a:spcPts val="70"/>
              </a:spcBef>
              <a:buFont typeface="Wingdings"/>
              <a:buChar char=""/>
              <a:tabLst>
                <a:tab pos="175260" algn="l"/>
              </a:tabLst>
            </a:pPr>
            <a:r>
              <a:rPr lang="hu-HU" sz="1400" spc="-50" dirty="0">
                <a:latin typeface="+mj-lt"/>
                <a:cs typeface="Arial"/>
              </a:rPr>
              <a:t>háztartás</a:t>
            </a:r>
            <a:r>
              <a:rPr lang="hu-HU" sz="1400" spc="-20" dirty="0">
                <a:latin typeface="+mj-lt"/>
                <a:cs typeface="Arial"/>
              </a:rPr>
              <a:t>i</a:t>
            </a:r>
            <a:r>
              <a:rPr lang="hu-HU" sz="1400" spc="-70" dirty="0">
                <a:latin typeface="+mj-lt"/>
                <a:cs typeface="Arial"/>
              </a:rPr>
              <a:t> </a:t>
            </a:r>
            <a:r>
              <a:rPr lang="hu-HU" sz="1400" spc="-40" dirty="0">
                <a:latin typeface="+mj-lt"/>
                <a:cs typeface="Arial"/>
              </a:rPr>
              <a:t>lépték</a:t>
            </a:r>
            <a:r>
              <a:rPr lang="hu-HU" sz="1400" spc="-30" dirty="0">
                <a:latin typeface="+mj-lt"/>
                <a:cs typeface="Arial"/>
              </a:rPr>
              <a:t>ű</a:t>
            </a:r>
            <a:r>
              <a:rPr lang="hu-HU" sz="1400" spc="-70" dirty="0">
                <a:latin typeface="+mj-lt"/>
                <a:cs typeface="Arial"/>
              </a:rPr>
              <a:t> </a:t>
            </a:r>
            <a:r>
              <a:rPr lang="hu-HU" sz="1400" spc="-55" dirty="0">
                <a:latin typeface="+mj-lt"/>
                <a:cs typeface="Arial"/>
              </a:rPr>
              <a:t>villamo</a:t>
            </a:r>
            <a:r>
              <a:rPr lang="hu-HU" sz="1400" spc="-45" dirty="0">
                <a:latin typeface="+mj-lt"/>
                <a:cs typeface="Arial"/>
              </a:rPr>
              <a:t>s</a:t>
            </a:r>
            <a:r>
              <a:rPr lang="hu-HU" sz="1400" spc="-70" dirty="0">
                <a:latin typeface="+mj-lt"/>
                <a:cs typeface="Arial"/>
              </a:rPr>
              <a:t> energia</a:t>
            </a:r>
            <a:r>
              <a:rPr lang="hu-HU" sz="1400" spc="-35" dirty="0">
                <a:latin typeface="+mj-lt"/>
                <a:cs typeface="Arial"/>
              </a:rPr>
              <a:t>,</a:t>
            </a:r>
            <a:r>
              <a:rPr lang="hu-HU" sz="1400" spc="-70" dirty="0">
                <a:latin typeface="+mj-lt"/>
                <a:cs typeface="Arial"/>
              </a:rPr>
              <a:t> </a:t>
            </a:r>
            <a:r>
              <a:rPr lang="hu-HU" sz="1400" spc="-75" dirty="0" smtClean="0">
                <a:latin typeface="+mj-lt"/>
                <a:cs typeface="Arial"/>
              </a:rPr>
              <a:t>ví</a:t>
            </a:r>
            <a:r>
              <a:rPr lang="hu-HU" sz="1400" spc="-95" dirty="0" smtClean="0">
                <a:latin typeface="+mj-lt"/>
                <a:cs typeface="Arial"/>
              </a:rPr>
              <a:t>z</a:t>
            </a:r>
            <a:r>
              <a:rPr lang="hu-HU" sz="1400" spc="-60" dirty="0" smtClean="0">
                <a:latin typeface="+mj-lt"/>
                <a:cs typeface="Arial"/>
              </a:rPr>
              <a:t>ellá</a:t>
            </a:r>
            <a:r>
              <a:rPr lang="hu-HU" sz="1400" spc="5" dirty="0" smtClean="0">
                <a:latin typeface="+mj-lt"/>
                <a:cs typeface="Arial"/>
              </a:rPr>
              <a:t>­</a:t>
            </a:r>
            <a:r>
              <a:rPr lang="hu-HU" sz="1400" spc="-70" dirty="0" smtClean="0">
                <a:latin typeface="+mj-lt"/>
                <a:cs typeface="Arial"/>
              </a:rPr>
              <a:t>tás</a:t>
            </a:r>
            <a:r>
              <a:rPr lang="hu-HU" sz="1400" spc="-35" dirty="0">
                <a:latin typeface="+mj-lt"/>
                <a:cs typeface="Arial"/>
              </a:rPr>
              <a:t>,</a:t>
            </a:r>
            <a:r>
              <a:rPr lang="hu-HU" sz="1400" spc="-70" dirty="0">
                <a:latin typeface="+mj-lt"/>
                <a:cs typeface="Arial"/>
              </a:rPr>
              <a:t> </a:t>
            </a:r>
            <a:r>
              <a:rPr lang="hu-HU" sz="1400" spc="-114" dirty="0">
                <a:latin typeface="+mj-lt"/>
                <a:cs typeface="Arial"/>
              </a:rPr>
              <a:t>s</a:t>
            </a:r>
            <a:r>
              <a:rPr lang="hu-HU" sz="1400" spc="-120" dirty="0">
                <a:latin typeface="+mj-lt"/>
                <a:cs typeface="Arial"/>
              </a:rPr>
              <a:t>z</a:t>
            </a:r>
            <a:r>
              <a:rPr lang="hu-HU" sz="1400" spc="-70" dirty="0">
                <a:latin typeface="+mj-lt"/>
                <a:cs typeface="Arial"/>
              </a:rPr>
              <a:t>ennyvíz</a:t>
            </a:r>
            <a:r>
              <a:rPr lang="hu-HU" sz="1400" spc="-90" dirty="0">
                <a:latin typeface="+mj-lt"/>
                <a:cs typeface="Arial"/>
              </a:rPr>
              <a:t>k</a:t>
            </a:r>
            <a:r>
              <a:rPr lang="hu-HU" sz="1400" spc="-100" dirty="0">
                <a:latin typeface="+mj-lt"/>
                <a:cs typeface="Arial"/>
              </a:rPr>
              <a:t>e</a:t>
            </a:r>
            <a:r>
              <a:rPr lang="hu-HU" sz="1400" spc="-95" dirty="0">
                <a:latin typeface="+mj-lt"/>
                <a:cs typeface="Arial"/>
              </a:rPr>
              <a:t>z</a:t>
            </a:r>
            <a:r>
              <a:rPr lang="hu-HU" sz="1400" spc="-85" dirty="0">
                <a:latin typeface="+mj-lt"/>
                <a:cs typeface="Arial"/>
              </a:rPr>
              <a:t>elé</a:t>
            </a:r>
            <a:r>
              <a:rPr lang="hu-HU" sz="1400" spc="-75" dirty="0">
                <a:latin typeface="+mj-lt"/>
                <a:cs typeface="Arial"/>
              </a:rPr>
              <a:t>s</a:t>
            </a:r>
            <a:r>
              <a:rPr lang="hu-HU" sz="1400" spc="-70" dirty="0">
                <a:latin typeface="+mj-lt"/>
                <a:cs typeface="Arial"/>
              </a:rPr>
              <a:t> </a:t>
            </a:r>
            <a:r>
              <a:rPr lang="hu-HU" sz="1400" spc="35" dirty="0">
                <a:latin typeface="+mj-lt"/>
                <a:cs typeface="Arial"/>
              </a:rPr>
              <a:t>f</a:t>
            </a:r>
            <a:r>
              <a:rPr lang="hu-HU" sz="1400" spc="-65" dirty="0">
                <a:latin typeface="+mj-lt"/>
                <a:cs typeface="Arial"/>
              </a:rPr>
              <a:t>ejlesztés.</a:t>
            </a:r>
            <a:endParaRPr lang="hu-HU" sz="1400" dirty="0">
              <a:latin typeface="+mj-lt"/>
              <a:cs typeface="Arial"/>
            </a:endParaRPr>
          </a:p>
          <a:p>
            <a:pPr>
              <a:lnSpc>
                <a:spcPct val="150000"/>
              </a:lnSpc>
            </a:pPr>
            <a:r>
              <a:rPr lang="hu-HU" sz="1400" b="1" dirty="0" smtClean="0">
                <a:solidFill>
                  <a:schemeClr val="accent1">
                    <a:lumMod val="75000"/>
                  </a:schemeClr>
                </a:solidFill>
              </a:rPr>
              <a:t>KIT:</a:t>
            </a:r>
            <a:r>
              <a:rPr lang="hu-HU" sz="1400" spc="-420" dirty="0" smtClean="0">
                <a:cs typeface="Arial"/>
              </a:rPr>
              <a:t>►</a:t>
            </a:r>
            <a:r>
              <a:rPr lang="hu-HU" sz="1400" spc="95" dirty="0" smtClean="0">
                <a:cs typeface="Arial"/>
              </a:rPr>
              <a:t> </a:t>
            </a:r>
            <a:r>
              <a:rPr lang="hu-HU" sz="1400" spc="-50" dirty="0">
                <a:cs typeface="Arial"/>
              </a:rPr>
              <a:t>település</a:t>
            </a:r>
            <a:r>
              <a:rPr lang="hu-HU" sz="1400" spc="-20" dirty="0">
                <a:cs typeface="Arial"/>
              </a:rPr>
              <a:t>i</a:t>
            </a:r>
            <a:r>
              <a:rPr lang="hu-HU" sz="1400" spc="-70" dirty="0">
                <a:cs typeface="Arial"/>
              </a:rPr>
              <a:t> </a:t>
            </a:r>
            <a:r>
              <a:rPr lang="hu-HU" sz="1400" spc="-50" dirty="0" smtClean="0">
                <a:cs typeface="Arial"/>
              </a:rPr>
              <a:t>ön</a:t>
            </a:r>
            <a:r>
              <a:rPr lang="hu-HU" sz="1400" spc="-70" dirty="0" smtClean="0">
                <a:cs typeface="Arial"/>
              </a:rPr>
              <a:t>kormányz</a:t>
            </a:r>
            <a:r>
              <a:rPr lang="hu-HU" sz="1400" spc="-75" dirty="0" smtClean="0">
                <a:cs typeface="Arial"/>
              </a:rPr>
              <a:t>a</a:t>
            </a:r>
            <a:r>
              <a:rPr lang="hu-HU" sz="1400" spc="20" dirty="0" smtClean="0">
                <a:cs typeface="Arial"/>
              </a:rPr>
              <a:t>tot;</a:t>
            </a:r>
            <a:r>
              <a:rPr lang="hu-HU" sz="1400" spc="-420" dirty="0" smtClean="0">
                <a:cs typeface="Arial"/>
              </a:rPr>
              <a:t> ►</a:t>
            </a:r>
            <a:r>
              <a:rPr lang="hu-HU" sz="1400" spc="95" dirty="0" smtClean="0">
                <a:cs typeface="Arial"/>
              </a:rPr>
              <a:t> </a:t>
            </a:r>
            <a:r>
              <a:rPr lang="hu-HU" sz="1400" spc="-45" dirty="0">
                <a:cs typeface="Arial"/>
              </a:rPr>
              <a:t>nonpro</a:t>
            </a:r>
            <a:r>
              <a:rPr lang="hu-HU" sz="1400" dirty="0">
                <a:cs typeface="Arial"/>
              </a:rPr>
              <a:t>fi</a:t>
            </a:r>
            <a:r>
              <a:rPr lang="hu-HU" sz="1400" spc="95" dirty="0">
                <a:cs typeface="Arial"/>
              </a:rPr>
              <a:t>t</a:t>
            </a:r>
            <a:r>
              <a:rPr lang="hu-HU" sz="1400" spc="-70" dirty="0">
                <a:cs typeface="Arial"/>
              </a:rPr>
              <a:t> </a:t>
            </a:r>
            <a:r>
              <a:rPr lang="hu-HU" sz="1400" spc="-114" dirty="0">
                <a:cs typeface="Arial"/>
              </a:rPr>
              <a:t>s</a:t>
            </a:r>
            <a:r>
              <a:rPr lang="hu-HU" sz="1400" spc="-120" dirty="0">
                <a:cs typeface="Arial"/>
              </a:rPr>
              <a:t>z</a:t>
            </a:r>
            <a:r>
              <a:rPr lang="hu-HU" sz="1400" spc="-60" dirty="0">
                <a:cs typeface="Arial"/>
              </a:rPr>
              <a:t>er</a:t>
            </a:r>
            <a:r>
              <a:rPr lang="hu-HU" sz="1400" spc="-70" dirty="0">
                <a:cs typeface="Arial"/>
              </a:rPr>
              <a:t>v</a:t>
            </a:r>
            <a:r>
              <a:rPr lang="hu-HU" sz="1400" spc="-100" dirty="0">
                <a:cs typeface="Arial"/>
              </a:rPr>
              <a:t>e</a:t>
            </a:r>
            <a:r>
              <a:rPr lang="hu-HU" sz="1400" spc="-95" dirty="0">
                <a:cs typeface="Arial"/>
              </a:rPr>
              <a:t>z</a:t>
            </a:r>
            <a:r>
              <a:rPr lang="hu-HU" sz="1400" spc="-15" dirty="0">
                <a:cs typeface="Arial"/>
              </a:rPr>
              <a:t>etet</a:t>
            </a:r>
            <a:r>
              <a:rPr lang="hu-HU" sz="1400" spc="-15" dirty="0" smtClean="0">
                <a:cs typeface="Arial"/>
              </a:rPr>
              <a:t>;</a:t>
            </a:r>
            <a:r>
              <a:rPr lang="hu-HU" sz="1400" spc="-420" dirty="0" smtClean="0">
                <a:cs typeface="Arial"/>
              </a:rPr>
              <a:t>►</a:t>
            </a:r>
            <a:r>
              <a:rPr lang="hu-HU" sz="1400" spc="95" dirty="0" smtClean="0">
                <a:cs typeface="Arial"/>
              </a:rPr>
              <a:t> </a:t>
            </a:r>
            <a:r>
              <a:rPr lang="hu-HU" sz="1400" spc="-80" dirty="0">
                <a:cs typeface="Arial"/>
              </a:rPr>
              <a:t>egyház</a:t>
            </a:r>
            <a:r>
              <a:rPr lang="hu-HU" sz="1400" spc="-30" dirty="0">
                <a:cs typeface="Arial"/>
              </a:rPr>
              <a:t>i</a:t>
            </a:r>
            <a:r>
              <a:rPr lang="hu-HU" sz="1400" spc="-70" dirty="0">
                <a:cs typeface="Arial"/>
              </a:rPr>
              <a:t> </a:t>
            </a:r>
            <a:r>
              <a:rPr lang="hu-HU" sz="1400" spc="-40" dirty="0">
                <a:cs typeface="Arial"/>
              </a:rPr>
              <a:t>jog</a:t>
            </a:r>
            <a:r>
              <a:rPr lang="hu-HU" sz="1400" spc="-15" dirty="0">
                <a:cs typeface="Arial"/>
              </a:rPr>
              <a:t>i</a:t>
            </a:r>
            <a:r>
              <a:rPr lang="hu-HU" sz="1400" spc="-70" dirty="0">
                <a:cs typeface="Arial"/>
              </a:rPr>
              <a:t> </a:t>
            </a:r>
            <a:r>
              <a:rPr lang="hu-HU" sz="1400" spc="-114" dirty="0" smtClean="0">
                <a:cs typeface="Arial"/>
              </a:rPr>
              <a:t>s</a:t>
            </a:r>
            <a:r>
              <a:rPr lang="hu-HU" sz="1400" spc="-120" dirty="0" smtClean="0">
                <a:cs typeface="Arial"/>
              </a:rPr>
              <a:t>z</a:t>
            </a:r>
            <a:r>
              <a:rPr lang="hu-HU" sz="1400" spc="-40" dirty="0" smtClean="0">
                <a:cs typeface="Arial"/>
              </a:rPr>
              <a:t>emélyt;</a:t>
            </a:r>
            <a:r>
              <a:rPr lang="hu-HU" sz="1400" spc="-100" dirty="0">
                <a:cs typeface="Arial"/>
              </a:rPr>
              <a:t> </a:t>
            </a:r>
            <a:r>
              <a:rPr lang="hu-HU" sz="1400" spc="-100" dirty="0" smtClean="0">
                <a:cs typeface="Arial"/>
              </a:rPr>
              <a:t>előzőek </a:t>
            </a:r>
            <a:r>
              <a:rPr lang="hu-HU" sz="1400" spc="-70" dirty="0" smtClean="0">
                <a:cs typeface="Arial"/>
              </a:rPr>
              <a:t>k</a:t>
            </a:r>
            <a:r>
              <a:rPr lang="hu-HU" sz="1400" spc="-65" dirty="0" smtClean="0">
                <a:cs typeface="Arial"/>
              </a:rPr>
              <a:t>onz</a:t>
            </a:r>
            <a:r>
              <a:rPr lang="hu-HU" sz="1400" spc="-35" dirty="0" smtClean="0">
                <a:cs typeface="Arial"/>
              </a:rPr>
              <a:t>or</a:t>
            </a:r>
            <a:r>
              <a:rPr lang="hu-HU" sz="1400" spc="-60" dirty="0" smtClean="0">
                <a:cs typeface="Arial"/>
              </a:rPr>
              <a:t>cium</a:t>
            </a:r>
            <a:r>
              <a:rPr lang="hu-HU" sz="1400" spc="-65" dirty="0" smtClean="0">
                <a:cs typeface="Arial"/>
              </a:rPr>
              <a:t>á</a:t>
            </a:r>
            <a:r>
              <a:rPr lang="hu-HU" sz="1400" spc="25" dirty="0" smtClean="0">
                <a:cs typeface="Arial"/>
              </a:rPr>
              <a:t>t; </a:t>
            </a:r>
            <a:r>
              <a:rPr lang="hu-HU" sz="1400" spc="-75" dirty="0" smtClean="0">
                <a:cs typeface="Arial"/>
              </a:rPr>
              <a:t>termés</a:t>
            </a:r>
            <a:r>
              <a:rPr lang="hu-HU" sz="1400" spc="-80" dirty="0" smtClean="0">
                <a:cs typeface="Arial"/>
              </a:rPr>
              <a:t>z</a:t>
            </a:r>
            <a:r>
              <a:rPr lang="hu-HU" sz="1400" spc="-75" dirty="0" smtClean="0">
                <a:cs typeface="Arial"/>
              </a:rPr>
              <a:t>ete</a:t>
            </a:r>
            <a:r>
              <a:rPr lang="hu-HU" sz="1400" spc="-65" dirty="0" smtClean="0">
                <a:cs typeface="Arial"/>
              </a:rPr>
              <a:t>s</a:t>
            </a:r>
            <a:r>
              <a:rPr lang="hu-HU" sz="1400" spc="-145" dirty="0" smtClean="0">
                <a:cs typeface="Arial"/>
              </a:rPr>
              <a:t> </a:t>
            </a:r>
            <a:r>
              <a:rPr lang="hu-HU" sz="1400" spc="-130" dirty="0" smtClean="0">
                <a:cs typeface="Arial"/>
              </a:rPr>
              <a:t>s</a:t>
            </a:r>
            <a:r>
              <a:rPr lang="hu-HU" sz="1400" spc="-135" dirty="0" smtClean="0">
                <a:cs typeface="Arial"/>
              </a:rPr>
              <a:t>z</a:t>
            </a:r>
            <a:r>
              <a:rPr lang="hu-HU" sz="1400" spc="-60" dirty="0" smtClean="0">
                <a:cs typeface="Arial"/>
              </a:rPr>
              <a:t>emélyt</a:t>
            </a:r>
          </a:p>
          <a:p>
            <a:pPr marL="12700">
              <a:lnSpc>
                <a:spcPts val="1340"/>
              </a:lnSpc>
            </a:pPr>
            <a:r>
              <a:rPr lang="hu-HU" sz="1400" b="1" spc="-60" dirty="0" smtClean="0">
                <a:solidFill>
                  <a:schemeClr val="accent1">
                    <a:lumMod val="75000"/>
                  </a:schemeClr>
                </a:solidFill>
                <a:cs typeface="Arial"/>
              </a:rPr>
              <a:t>TÁMOGATÁS:</a:t>
            </a:r>
          </a:p>
          <a:p>
            <a:pPr fontAlgn="t"/>
            <a:r>
              <a:rPr lang="hu-HU" sz="1400" dirty="0" smtClean="0"/>
              <a:t>Kisméretű infrastruktúra: 160 </a:t>
            </a:r>
            <a:r>
              <a:rPr lang="hu-HU" sz="1400" dirty="0"/>
              <a:t>000 €</a:t>
            </a:r>
          </a:p>
          <a:p>
            <a:pPr fontAlgn="t"/>
            <a:r>
              <a:rPr lang="hu-HU" sz="1400" dirty="0"/>
              <a:t>Megújuló energetikai </a:t>
            </a:r>
            <a:r>
              <a:rPr lang="hu-HU" sz="1400" dirty="0" smtClean="0"/>
              <a:t>fejlesztés: 160 </a:t>
            </a:r>
            <a:r>
              <a:rPr lang="hu-HU" sz="1400" dirty="0"/>
              <a:t>000 €</a:t>
            </a:r>
          </a:p>
          <a:p>
            <a:pPr fontAlgn="t"/>
            <a:r>
              <a:rPr lang="hu-HU" sz="1400" dirty="0"/>
              <a:t>Lokális szennyvíz­kezelési meg­ </a:t>
            </a:r>
            <a:r>
              <a:rPr lang="hu-HU" sz="1400" dirty="0" smtClean="0"/>
              <a:t>oldás: 500 </a:t>
            </a:r>
            <a:r>
              <a:rPr lang="hu-HU" sz="1400" dirty="0"/>
              <a:t>000 €</a:t>
            </a:r>
          </a:p>
          <a:p>
            <a:pPr fontAlgn="t"/>
            <a:r>
              <a:rPr lang="hu-HU" sz="1400" dirty="0"/>
              <a:t>Természetes személy </a:t>
            </a:r>
            <a:r>
              <a:rPr lang="hu-HU" sz="1400" dirty="0" smtClean="0"/>
              <a:t>esetén: 20 </a:t>
            </a:r>
            <a:r>
              <a:rPr lang="hu-HU" sz="1400" dirty="0"/>
              <a:t>000 €</a:t>
            </a:r>
          </a:p>
          <a:p>
            <a:pPr marL="54864" fontAlgn="t">
              <a:spcBef>
                <a:spcPts val="60"/>
              </a:spcBef>
            </a:pPr>
            <a:r>
              <a:rPr lang="hu-HU" sz="1400" b="1" dirty="0" smtClean="0">
                <a:solidFill>
                  <a:schemeClr val="accent1">
                    <a:lumMod val="75000"/>
                  </a:schemeClr>
                </a:solidFill>
              </a:rPr>
              <a:t>Intenzitás:</a:t>
            </a:r>
            <a:r>
              <a:rPr lang="hu-HU" sz="1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hu-HU" sz="1400" dirty="0">
                <a:solidFill>
                  <a:srgbClr val="000000"/>
                </a:solidFill>
                <a:cs typeface="Arial"/>
              </a:rPr>
              <a:t>A</a:t>
            </a:r>
            <a:r>
              <a:rPr lang="hu-HU" sz="1400" spc="-45" dirty="0">
                <a:solidFill>
                  <a:srgbClr val="000000"/>
                </a:solidFill>
                <a:cs typeface="Arial"/>
              </a:rPr>
              <a:t> </a:t>
            </a:r>
            <a:r>
              <a:rPr lang="hu-HU" sz="1400" dirty="0">
                <a:solidFill>
                  <a:srgbClr val="000000"/>
                </a:solidFill>
                <a:cs typeface="Arial"/>
              </a:rPr>
              <a:t>29</a:t>
            </a:r>
            <a:r>
              <a:rPr lang="hu-HU" sz="1400" spc="-20" dirty="0">
                <a:solidFill>
                  <a:srgbClr val="000000"/>
                </a:solidFill>
                <a:cs typeface="Arial"/>
              </a:rPr>
              <a:t>0</a:t>
            </a:r>
            <a:r>
              <a:rPr lang="hu-HU" sz="1400" spc="-15" dirty="0">
                <a:solidFill>
                  <a:srgbClr val="000000"/>
                </a:solidFill>
                <a:cs typeface="Arial"/>
              </a:rPr>
              <a:t>/</a:t>
            </a:r>
            <a:r>
              <a:rPr lang="hu-HU" sz="1400" dirty="0">
                <a:solidFill>
                  <a:srgbClr val="000000"/>
                </a:solidFill>
                <a:cs typeface="Arial"/>
              </a:rPr>
              <a:t>2014.</a:t>
            </a:r>
            <a:r>
              <a:rPr lang="hu-HU" sz="1400" spc="-45" dirty="0">
                <a:solidFill>
                  <a:srgbClr val="000000"/>
                </a:solidFill>
                <a:cs typeface="Arial"/>
              </a:rPr>
              <a:t> </a:t>
            </a:r>
            <a:r>
              <a:rPr lang="hu-HU" sz="1400" dirty="0">
                <a:solidFill>
                  <a:srgbClr val="000000"/>
                </a:solidFill>
                <a:cs typeface="Arial"/>
              </a:rPr>
              <a:t>(XI.</a:t>
            </a:r>
            <a:r>
              <a:rPr lang="hu-HU" sz="1400" spc="-45" dirty="0">
                <a:solidFill>
                  <a:srgbClr val="000000"/>
                </a:solidFill>
                <a:cs typeface="Arial"/>
              </a:rPr>
              <a:t> </a:t>
            </a:r>
            <a:r>
              <a:rPr lang="hu-HU" sz="1400" dirty="0">
                <a:solidFill>
                  <a:srgbClr val="000000"/>
                </a:solidFill>
                <a:cs typeface="Arial"/>
              </a:rPr>
              <a:t>26.)</a:t>
            </a:r>
            <a:r>
              <a:rPr lang="hu-HU" sz="1400" spc="-45" dirty="0">
                <a:solidFill>
                  <a:srgbClr val="000000"/>
                </a:solidFill>
                <a:cs typeface="Arial"/>
              </a:rPr>
              <a:t> </a:t>
            </a:r>
            <a:r>
              <a:rPr lang="hu-HU" sz="1400" spc="-25" dirty="0" err="1">
                <a:solidFill>
                  <a:srgbClr val="000000"/>
                </a:solidFill>
                <a:cs typeface="Arial"/>
              </a:rPr>
              <a:t>k</a:t>
            </a:r>
            <a:r>
              <a:rPr lang="hu-HU" sz="1400" dirty="0" err="1">
                <a:solidFill>
                  <a:srgbClr val="000000"/>
                </a:solidFill>
                <a:cs typeface="Arial"/>
              </a:rPr>
              <a:t>orm</a:t>
            </a:r>
            <a:r>
              <a:rPr lang="hu-HU" sz="1400" dirty="0">
                <a:solidFill>
                  <a:srgbClr val="000000"/>
                </a:solidFill>
                <a:cs typeface="Arial"/>
              </a:rPr>
              <a:t>.</a:t>
            </a:r>
            <a:r>
              <a:rPr lang="hu-HU" sz="1400" spc="-45" dirty="0">
                <a:solidFill>
                  <a:srgbClr val="000000"/>
                </a:solidFill>
                <a:cs typeface="Arial"/>
              </a:rPr>
              <a:t> </a:t>
            </a:r>
            <a:r>
              <a:rPr lang="hu-HU" sz="1400" spc="-10" dirty="0">
                <a:solidFill>
                  <a:srgbClr val="000000"/>
                </a:solidFill>
                <a:cs typeface="Arial"/>
              </a:rPr>
              <a:t>r</a:t>
            </a:r>
            <a:r>
              <a:rPr lang="hu-HU" sz="1400" dirty="0">
                <a:solidFill>
                  <a:srgbClr val="000000"/>
                </a:solidFill>
                <a:cs typeface="Arial"/>
              </a:rPr>
              <a:t>endelet</a:t>
            </a:r>
            <a:r>
              <a:rPr lang="hu-HU" sz="1400" spc="-45" dirty="0">
                <a:solidFill>
                  <a:srgbClr val="000000"/>
                </a:solidFill>
                <a:cs typeface="Arial"/>
              </a:rPr>
              <a:t> </a:t>
            </a:r>
            <a:r>
              <a:rPr lang="hu-HU" sz="1400" dirty="0" smtClean="0">
                <a:solidFill>
                  <a:srgbClr val="000000"/>
                </a:solidFill>
                <a:cs typeface="Arial"/>
              </a:rPr>
              <a:t>s</a:t>
            </a:r>
            <a:r>
              <a:rPr lang="hu-HU" sz="1400" spc="-10" dirty="0" smtClean="0">
                <a:solidFill>
                  <a:srgbClr val="000000"/>
                </a:solidFill>
                <a:cs typeface="Arial"/>
              </a:rPr>
              <a:t>z</a:t>
            </a:r>
            <a:r>
              <a:rPr lang="hu-HU" sz="1400" dirty="0" smtClean="0">
                <a:solidFill>
                  <a:srgbClr val="000000"/>
                </a:solidFill>
                <a:cs typeface="Arial"/>
              </a:rPr>
              <a:t>erint:</a:t>
            </a:r>
          </a:p>
          <a:p>
            <a:pPr marL="54864" fontAlgn="t">
              <a:spcBef>
                <a:spcPts val="60"/>
              </a:spcBef>
            </a:pPr>
            <a:r>
              <a:rPr lang="hu-HU" sz="1400" dirty="0" smtClean="0">
                <a:solidFill>
                  <a:srgbClr val="000000"/>
                </a:solidFill>
                <a:cs typeface="Arial"/>
              </a:rPr>
              <a:t>Magánszemély:  </a:t>
            </a:r>
            <a:r>
              <a:rPr lang="hu-HU" sz="1400" b="1" dirty="0" smtClean="0">
                <a:solidFill>
                  <a:srgbClr val="000000"/>
                </a:solidFill>
                <a:cs typeface="Arial"/>
              </a:rPr>
              <a:t>Nem besorolt: </a:t>
            </a:r>
            <a:r>
              <a:rPr lang="hu-HU" sz="1400" dirty="0" smtClean="0">
                <a:solidFill>
                  <a:srgbClr val="000000"/>
                </a:solidFill>
                <a:cs typeface="Arial"/>
              </a:rPr>
              <a:t>50%, </a:t>
            </a:r>
            <a:r>
              <a:rPr lang="hu-HU" sz="1400" b="1" dirty="0" smtClean="0">
                <a:solidFill>
                  <a:srgbClr val="000000"/>
                </a:solidFill>
                <a:cs typeface="Arial"/>
              </a:rPr>
              <a:t>kedvezményezett: </a:t>
            </a:r>
            <a:r>
              <a:rPr lang="hu-HU" sz="1400" dirty="0" smtClean="0">
                <a:solidFill>
                  <a:srgbClr val="000000"/>
                </a:solidFill>
                <a:cs typeface="Arial"/>
              </a:rPr>
              <a:t>55%, </a:t>
            </a:r>
            <a:r>
              <a:rPr lang="hu-HU" sz="1400" b="1" dirty="0" smtClean="0">
                <a:solidFill>
                  <a:srgbClr val="000000"/>
                </a:solidFill>
                <a:cs typeface="Arial"/>
              </a:rPr>
              <a:t>fejlesztendő: </a:t>
            </a:r>
            <a:r>
              <a:rPr lang="hu-HU" sz="1400" dirty="0" smtClean="0">
                <a:solidFill>
                  <a:srgbClr val="000000"/>
                </a:solidFill>
                <a:cs typeface="Arial"/>
              </a:rPr>
              <a:t>60%, </a:t>
            </a:r>
            <a:r>
              <a:rPr lang="hu-HU" sz="1400" b="1" dirty="0" smtClean="0">
                <a:solidFill>
                  <a:srgbClr val="000000"/>
                </a:solidFill>
                <a:cs typeface="Arial"/>
              </a:rPr>
              <a:t>komplex fejlesztendő: </a:t>
            </a:r>
            <a:r>
              <a:rPr lang="hu-HU" sz="1400" dirty="0" smtClean="0">
                <a:solidFill>
                  <a:srgbClr val="000000"/>
                </a:solidFill>
                <a:cs typeface="Arial"/>
              </a:rPr>
              <a:t>65%</a:t>
            </a:r>
          </a:p>
          <a:p>
            <a:pPr marL="54864" fontAlgn="t">
              <a:spcBef>
                <a:spcPts val="60"/>
              </a:spcBef>
            </a:pPr>
            <a:r>
              <a:rPr lang="hu-HU" sz="1400" dirty="0" smtClean="0">
                <a:solidFill>
                  <a:srgbClr val="000000"/>
                </a:solidFill>
                <a:cs typeface="Arial"/>
              </a:rPr>
              <a:t>Egyéb: 75-85-90-95%</a:t>
            </a:r>
            <a:endParaRPr lang="hu-HU" sz="1400" dirty="0"/>
          </a:p>
          <a:p>
            <a:pPr marL="12700">
              <a:lnSpc>
                <a:spcPts val="1340"/>
              </a:lnSpc>
            </a:pPr>
            <a:endParaRPr lang="hu-HU" sz="1400" b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774865" cy="6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53515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512</TotalTime>
  <Words>1724</Words>
  <Application>Microsoft Office PowerPoint</Application>
  <PresentationFormat>Diavetítés a képernyőre (4:3 oldalarány)</PresentationFormat>
  <Paragraphs>261</Paragraphs>
  <Slides>17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17</vt:i4>
      </vt:variant>
    </vt:vector>
  </HeadingPairs>
  <TitlesOfParts>
    <vt:vector size="18" baseType="lpstr">
      <vt:lpstr>Office-téma</vt:lpstr>
      <vt:lpstr>VP 2014-2020</vt:lpstr>
      <vt:lpstr>Közös Agrárpolitika</vt:lpstr>
      <vt:lpstr>Vidékfejlesztési Program bemutatása</vt:lpstr>
      <vt:lpstr>Eljárásrend változás</vt:lpstr>
      <vt:lpstr>Vidéki térségek 1.</vt:lpstr>
      <vt:lpstr>Vidéki térségek 2.</vt:lpstr>
      <vt:lpstr>Vidéki térségek 3.</vt:lpstr>
      <vt:lpstr>Vidéki térségek 4.</vt:lpstr>
      <vt:lpstr>Vidéki térségek 4.</vt:lpstr>
      <vt:lpstr>Vidéki térségek 5.</vt:lpstr>
      <vt:lpstr>Vidéki térségek 6.</vt:lpstr>
      <vt:lpstr>Vidéki térségek 6.</vt:lpstr>
      <vt:lpstr>Vidéki térségek 7.</vt:lpstr>
      <vt:lpstr>Vidéki térségek 7.</vt:lpstr>
      <vt:lpstr>Vidéki térségek 8.</vt:lpstr>
      <vt:lpstr>Vidéki térségek 8.</vt:lpstr>
      <vt:lpstr>Vidéki térségek 8.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02</dc:creator>
  <cp:lastModifiedBy>Janka</cp:lastModifiedBy>
  <cp:revision>65</cp:revision>
  <dcterms:created xsi:type="dcterms:W3CDTF">2015-09-02T11:38:53Z</dcterms:created>
  <dcterms:modified xsi:type="dcterms:W3CDTF">2016-05-06T06:31:18Z</dcterms:modified>
</cp:coreProperties>
</file>