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0" r:id="rId4"/>
    <p:sldId id="290" r:id="rId5"/>
    <p:sldId id="258" r:id="rId6"/>
    <p:sldId id="259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3" r:id="rId17"/>
    <p:sldId id="269" r:id="rId18"/>
    <p:sldId id="272" r:id="rId19"/>
    <p:sldId id="273" r:id="rId20"/>
    <p:sldId id="274" r:id="rId21"/>
    <p:sldId id="275" r:id="rId22"/>
    <p:sldId id="284" r:id="rId23"/>
    <p:sldId id="285" r:id="rId24"/>
    <p:sldId id="291" r:id="rId25"/>
    <p:sldId id="292" r:id="rId26"/>
    <p:sldId id="293" r:id="rId27"/>
    <p:sldId id="294" r:id="rId28"/>
    <p:sldId id="276" r:id="rId29"/>
    <p:sldId id="277" r:id="rId30"/>
    <p:sldId id="278" r:id="rId31"/>
    <p:sldId id="279" r:id="rId32"/>
    <p:sldId id="280" r:id="rId33"/>
    <p:sldId id="281" r:id="rId34"/>
    <p:sldId id="295" r:id="rId35"/>
    <p:sldId id="271" r:id="rId36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84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740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BD315-B1F3-4651-95D5-4611B763EFC7}" type="datetimeFigureOut">
              <a:rPr lang="hu-HU" smtClean="0"/>
              <a:t>2016.05.06.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48B6-3607-4D1D-A06B-22BDE3349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129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318D2-B624-45DC-B3B7-4687A81C3A6A}" type="datetimeFigureOut">
              <a:rPr lang="hu-HU" smtClean="0"/>
              <a:t>2016.05.06.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8E18D-4868-4A3D-ACC2-566B98EEAC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48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8E18D-4868-4A3D-ACC2-566B98EEACB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41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3840481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74C4-E6C1-4A7B-B5A4-C3F98EE5E7C8}" type="datetime1">
              <a:rPr lang="en-US" smtClean="0"/>
              <a:t>5/6/2016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F44F-1AD3-430E-8756-101FA224C3C4}" type="datetime1">
              <a:rPr lang="en-US" smtClean="0"/>
              <a:t>5/6/2016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1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267F0-7246-4E13-A5B6-3BD81773DF62}" type="datetime1">
              <a:rPr lang="en-US" smtClean="0"/>
              <a:t>5/6/2016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F030-4671-4C6B-ABB1-AFD020A0F313}" type="datetime1">
              <a:rPr lang="en-US" smtClean="0"/>
              <a:t>5/6/2016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7CA0-F29E-452E-9A2D-92ECB8EC9D08}" type="datetime1">
              <a:rPr lang="en-US" smtClean="0"/>
              <a:t>5/6/2016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2266951" cy="1989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59627" y="87312"/>
            <a:ext cx="992187" cy="677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791451" y="92076"/>
            <a:ext cx="1006475" cy="673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79" y="881126"/>
            <a:ext cx="898804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1F487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3490" y="2295397"/>
            <a:ext cx="87770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2" y="6377941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02C96-55D1-44AE-984D-F09E955AA14F}" type="datetime1">
              <a:rPr lang="en-US" smtClean="0"/>
              <a:t>5/6/2016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5221" y="1169796"/>
            <a:ext cx="537845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i="0" dirty="0">
                <a:latin typeface="Verdana"/>
                <a:cs typeface="Verdana"/>
              </a:rPr>
              <a:t>Vidékfejl</a:t>
            </a:r>
            <a:r>
              <a:rPr sz="3000" i="0" spc="-15" dirty="0">
                <a:latin typeface="Verdana"/>
                <a:cs typeface="Verdana"/>
              </a:rPr>
              <a:t>e</a:t>
            </a:r>
            <a:r>
              <a:rPr sz="3000" i="0" dirty="0">
                <a:latin typeface="Verdana"/>
                <a:cs typeface="Verdana"/>
              </a:rPr>
              <a:t>sz</a:t>
            </a:r>
            <a:r>
              <a:rPr sz="3000" i="0" spc="-10" dirty="0">
                <a:latin typeface="Verdana"/>
                <a:cs typeface="Verdana"/>
              </a:rPr>
              <a:t>t</a:t>
            </a:r>
            <a:r>
              <a:rPr sz="3000" i="0" dirty="0">
                <a:latin typeface="Verdana"/>
                <a:cs typeface="Verdana"/>
              </a:rPr>
              <a:t>ési</a:t>
            </a:r>
            <a:r>
              <a:rPr sz="3000" i="0" spc="-45" dirty="0">
                <a:latin typeface="Verdana"/>
                <a:cs typeface="Verdana"/>
              </a:rPr>
              <a:t> </a:t>
            </a:r>
            <a:r>
              <a:rPr sz="3000" i="0" dirty="0">
                <a:latin typeface="Verdana"/>
                <a:cs typeface="Verdana"/>
              </a:rPr>
              <a:t>Prog</a:t>
            </a:r>
            <a:r>
              <a:rPr sz="3000" i="0" spc="-10" dirty="0">
                <a:latin typeface="Verdana"/>
                <a:cs typeface="Verdana"/>
              </a:rPr>
              <a:t>r</a:t>
            </a:r>
            <a:r>
              <a:rPr sz="3000" i="0" dirty="0">
                <a:latin typeface="Verdana"/>
                <a:cs typeface="Verdana"/>
              </a:rPr>
              <a:t>am</a:t>
            </a:r>
            <a:endParaRPr sz="3000" dirty="0">
              <a:latin typeface="Verdana"/>
              <a:cs typeface="Verdana"/>
            </a:endParaRPr>
          </a:p>
          <a:p>
            <a:pPr marL="3012440">
              <a:lnSpc>
                <a:spcPct val="100000"/>
              </a:lnSpc>
            </a:pPr>
            <a:r>
              <a:rPr sz="3000" i="0" spc="-5" dirty="0">
                <a:latin typeface="Verdana"/>
                <a:cs typeface="Verdana"/>
              </a:rPr>
              <a:t>2014-2020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3280156"/>
            <a:ext cx="667512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hu-HU" sz="2000" i="1" dirty="0"/>
              <a:t>Batki </a:t>
            </a:r>
            <a:r>
              <a:rPr lang="hu-HU" sz="2000" i="1" dirty="0" smtClean="0"/>
              <a:t>Szabolcs</a:t>
            </a:r>
          </a:p>
          <a:p>
            <a:r>
              <a:rPr lang="hu-HU" sz="2000" i="1" smtClean="0"/>
              <a:t>Eger Vidék Kincsei LEADER HACS</a:t>
            </a:r>
            <a:endParaRPr lang="hu-HU" sz="2000" dirty="0"/>
          </a:p>
          <a:p>
            <a:r>
              <a:rPr lang="hu-HU" sz="2000" i="1" dirty="0" smtClean="0"/>
              <a:t>Munkaszervezet vezető</a:t>
            </a:r>
            <a:endParaRPr lang="hu-HU" sz="2000" dirty="0"/>
          </a:p>
          <a:p>
            <a:r>
              <a:rPr lang="hu-HU" sz="2000" i="1" dirty="0" smtClean="0"/>
              <a:t>tel</a:t>
            </a:r>
            <a:r>
              <a:rPr lang="hu-HU" sz="2000" i="1" dirty="0"/>
              <a:t>.: </a:t>
            </a:r>
            <a:r>
              <a:rPr lang="hu-HU" sz="2000" i="1" dirty="0" smtClean="0"/>
              <a:t>20/3795008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0"/>
            <a:ext cx="2667000" cy="93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625" y="1097027"/>
            <a:ext cx="609981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K</a:t>
            </a:r>
            <a:r>
              <a:rPr i="0" spc="-10" dirty="0">
                <a:latin typeface="Verdana"/>
                <a:cs typeface="Verdana"/>
              </a:rPr>
              <a:t>i</a:t>
            </a:r>
            <a:r>
              <a:rPr i="0" dirty="0">
                <a:latin typeface="Verdana"/>
                <a:cs typeface="Verdana"/>
              </a:rPr>
              <a:t>s</a:t>
            </a:r>
            <a:r>
              <a:rPr i="0" spc="5" dirty="0">
                <a:latin typeface="Verdana"/>
                <a:cs typeface="Verdana"/>
              </a:rPr>
              <a:t>m</a:t>
            </a:r>
            <a:r>
              <a:rPr i="0" dirty="0">
                <a:latin typeface="Verdana"/>
                <a:cs typeface="Verdana"/>
              </a:rPr>
              <a:t>éretű</a:t>
            </a:r>
            <a:r>
              <a:rPr i="0" spc="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terménytá</a:t>
            </a:r>
            <a:r>
              <a:rPr i="0" spc="-10" dirty="0">
                <a:latin typeface="Verdana"/>
                <a:cs typeface="Verdana"/>
              </a:rPr>
              <a:t>r</a:t>
            </a:r>
            <a:r>
              <a:rPr i="0" dirty="0">
                <a:latin typeface="Verdana"/>
                <a:cs typeface="Verdana"/>
              </a:rPr>
              <a:t>o</a:t>
            </a:r>
            <a:r>
              <a:rPr i="0" spc="-10" dirty="0">
                <a:latin typeface="Verdana"/>
                <a:cs typeface="Verdana"/>
              </a:rPr>
              <a:t>l</a:t>
            </a:r>
            <a:r>
              <a:rPr i="0" dirty="0">
                <a:latin typeface="Verdana"/>
                <a:cs typeface="Verdana"/>
              </a:rPr>
              <a:t>ó</a:t>
            </a:r>
            <a:r>
              <a:rPr i="0" spc="10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és </a:t>
            </a:r>
            <a:r>
              <a:rPr i="0" spc="5" dirty="0">
                <a:latin typeface="Verdana"/>
                <a:cs typeface="Verdana"/>
              </a:rPr>
              <a:t>s</a:t>
            </a:r>
            <a:r>
              <a:rPr i="0" dirty="0">
                <a:latin typeface="Verdana"/>
                <a:cs typeface="Verdana"/>
              </a:rPr>
              <a:t>zár</a:t>
            </a:r>
            <a:r>
              <a:rPr i="0" spc="-10" dirty="0">
                <a:latin typeface="Verdana"/>
                <a:cs typeface="Verdana"/>
              </a:rPr>
              <a:t>í</a:t>
            </a:r>
            <a:r>
              <a:rPr i="0" dirty="0">
                <a:latin typeface="Verdana"/>
                <a:cs typeface="Verdana"/>
              </a:rPr>
              <a:t>tó</a:t>
            </a:r>
          </a:p>
          <a:p>
            <a:pPr marL="200025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fejlesztési</a:t>
            </a:r>
            <a:r>
              <a:rPr i="0" spc="2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támogatások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249680"/>
            <a:ext cx="8771891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10" dirty="0">
                <a:latin typeface="Verdana"/>
                <a:cs typeface="Verdana"/>
              </a:rPr>
              <a:t>Jogosult</a:t>
            </a:r>
            <a:r>
              <a:rPr sz="1800" b="1" spc="-5" dirty="0">
                <a:latin typeface="Verdana"/>
                <a:cs typeface="Verdana"/>
              </a:rPr>
              <a:t>a</a:t>
            </a:r>
            <a:r>
              <a:rPr sz="1800" b="1" spc="5" dirty="0">
                <a:latin typeface="Verdana"/>
                <a:cs typeface="Verdana"/>
              </a:rPr>
              <a:t>k</a:t>
            </a:r>
            <a:r>
              <a:rPr sz="1800" b="1" dirty="0">
                <a:latin typeface="Verdana"/>
                <a:cs typeface="Verdana"/>
              </a:rPr>
              <a:t>:</a:t>
            </a:r>
            <a:r>
              <a:rPr sz="1800" b="1" spc="1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ább</a:t>
            </a:r>
            <a:r>
              <a:rPr sz="1800" spc="1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600</a:t>
            </a:r>
            <a:r>
              <a:rPr sz="1800" spc="-5" dirty="0">
                <a:latin typeface="Verdana"/>
                <a:cs typeface="Verdana"/>
              </a:rPr>
              <a:t>0</a:t>
            </a:r>
            <a:r>
              <a:rPr sz="1800" spc="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STÉ</a:t>
            </a:r>
            <a:r>
              <a:rPr sz="1800" spc="-40" dirty="0">
                <a:latin typeface="Verdana"/>
                <a:cs typeface="Verdana"/>
              </a:rPr>
              <a:t>-</a:t>
            </a:r>
            <a:r>
              <a:rPr sz="1800" spc="-15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1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-10" dirty="0">
                <a:latin typeface="Verdana"/>
                <a:cs typeface="Verdana"/>
              </a:rPr>
              <a:t>k</a:t>
            </a:r>
            <a:r>
              <a:rPr sz="1800" dirty="0">
                <a:latin typeface="Verdana"/>
                <a:cs typeface="Verdana"/>
              </a:rPr>
              <a:t>ező</a:t>
            </a:r>
            <a:r>
              <a:rPr sz="1800" spc="1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14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me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ők</a:t>
            </a:r>
            <a:r>
              <a:rPr sz="1800" spc="1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á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b </a:t>
            </a:r>
            <a:r>
              <a:rPr sz="1800" spc="-10" dirty="0">
                <a:latin typeface="Verdana"/>
                <a:cs typeface="Verdana"/>
              </a:rPr>
              <a:t>50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spc="-160" dirty="0">
                <a:latin typeface="Verdana"/>
                <a:cs typeface="Verdana"/>
              </a:rPr>
              <a:t>v</a:t>
            </a:r>
            <a:r>
              <a:rPr sz="1800" spc="-5" dirty="0">
                <a:latin typeface="Verdana"/>
                <a:cs typeface="Verdana"/>
              </a:rPr>
              <a:t>.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származó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ár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ev</a:t>
            </a:r>
            <a:r>
              <a:rPr sz="1800" spc="-10" dirty="0">
                <a:latin typeface="Verdana"/>
                <a:cs typeface="Verdana"/>
              </a:rPr>
              <a:t>é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)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k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: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19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-5" dirty="0">
                <a:latin typeface="Verdana"/>
                <a:cs typeface="Verdana"/>
              </a:rPr>
              <a:t>7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-5" dirty="0">
                <a:latin typeface="Verdana"/>
                <a:cs typeface="Verdana"/>
              </a:rPr>
              <a:t>rd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Ft</a:t>
            </a:r>
            <a:endParaRPr sz="18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dirty="0">
                <a:latin typeface="Verdana"/>
                <a:cs typeface="Verdana"/>
              </a:rPr>
              <a:t>zi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ás: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50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</a:t>
            </a:r>
            <a:r>
              <a:rPr sz="1800" spc="-55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me</a:t>
            </a:r>
            <a:r>
              <a:rPr sz="1800" spc="-15" dirty="0">
                <a:latin typeface="Verdana"/>
                <a:cs typeface="Verdana"/>
              </a:rPr>
              <a:t>gye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40%</a:t>
            </a:r>
            <a:r>
              <a:rPr sz="1800" dirty="0">
                <a:latin typeface="Verdana"/>
                <a:cs typeface="Verdana"/>
              </a:rPr>
              <a:t>)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spc="-10" dirty="0">
                <a:latin typeface="Verdana"/>
                <a:cs typeface="Verdana"/>
              </a:rPr>
              <a:t>Max</a:t>
            </a:r>
            <a:r>
              <a:rPr sz="1800" b="1" dirty="0">
                <a:latin typeface="Verdana"/>
                <a:cs typeface="Verdana"/>
              </a:rPr>
              <a:t>.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 össze</a:t>
            </a:r>
            <a:r>
              <a:rPr sz="1800" b="1" spc="10" dirty="0">
                <a:latin typeface="Verdana"/>
                <a:cs typeface="Verdana"/>
              </a:rPr>
              <a:t>g</a:t>
            </a:r>
            <a:r>
              <a:rPr sz="1800" b="1" dirty="0">
                <a:latin typeface="Verdana"/>
                <a:cs typeface="Verdana"/>
              </a:rPr>
              <a:t>: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10</a:t>
            </a:r>
            <a:r>
              <a:rPr sz="1800" spc="-5" dirty="0">
                <a:latin typeface="Verdana"/>
                <a:cs typeface="Verdana"/>
              </a:rPr>
              <a:t>0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illi</a:t>
            </a:r>
            <a:r>
              <a:rPr sz="1800" dirty="0">
                <a:latin typeface="Verdana"/>
                <a:cs typeface="Verdana"/>
              </a:rPr>
              <a:t>ó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 smtClean="0">
                <a:latin typeface="Verdana"/>
                <a:cs typeface="Verdana"/>
              </a:rPr>
              <a:t>(</a:t>
            </a:r>
            <a:r>
              <a:rPr lang="hu-HU" sz="1800" dirty="0" smtClean="0">
                <a:latin typeface="Verdana"/>
                <a:cs typeface="Verdana"/>
              </a:rPr>
              <a:t>kollektív </a:t>
            </a:r>
            <a:r>
              <a:rPr sz="1800" spc="-10" dirty="0" smtClean="0">
                <a:latin typeface="Verdana"/>
                <a:cs typeface="Verdana"/>
              </a:rPr>
              <a:t>b</a:t>
            </a:r>
            <a:r>
              <a:rPr sz="1800" dirty="0" smtClean="0">
                <a:latin typeface="Verdana"/>
                <a:cs typeface="Verdana"/>
              </a:rPr>
              <a:t>.</a:t>
            </a:r>
            <a:r>
              <a:rPr sz="1800" spc="-5" dirty="0" smtClean="0">
                <a:latin typeface="Verdana"/>
                <a:cs typeface="Verdana"/>
              </a:rPr>
              <a:t>:</a:t>
            </a:r>
            <a:r>
              <a:rPr sz="1800" spc="-15" dirty="0" smtClean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30</a:t>
            </a:r>
            <a:r>
              <a:rPr sz="1800" spc="-5" dirty="0">
                <a:latin typeface="Verdana"/>
                <a:cs typeface="Verdana"/>
              </a:rPr>
              <a:t>0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m</a:t>
            </a:r>
            <a:r>
              <a:rPr sz="1800" spc="5" dirty="0" err="1">
                <a:latin typeface="Verdana"/>
                <a:cs typeface="Verdana"/>
              </a:rPr>
              <a:t>illi</a:t>
            </a:r>
            <a:r>
              <a:rPr sz="1800" dirty="0" err="1">
                <a:latin typeface="Verdana"/>
                <a:cs typeface="Verdana"/>
              </a:rPr>
              <a:t>ó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 smtClean="0">
                <a:latin typeface="Verdana"/>
                <a:cs typeface="Verdana"/>
              </a:rPr>
              <a:t>Ft</a:t>
            </a:r>
            <a:r>
              <a:rPr lang="hu-HU" sz="1800" dirty="0" smtClean="0">
                <a:latin typeface="Verdana"/>
                <a:cs typeface="Verdana"/>
              </a:rPr>
              <a:t>+10%</a:t>
            </a:r>
            <a:r>
              <a:rPr sz="1800" dirty="0" smtClean="0"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</a:t>
            </a:r>
            <a:r>
              <a:rPr sz="1800" b="1" spc="-15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ási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cél</a:t>
            </a:r>
            <a:r>
              <a:rPr sz="1800" b="1" spc="-10" dirty="0">
                <a:latin typeface="Verdana"/>
                <a:cs typeface="Verdana"/>
              </a:rPr>
              <a:t>o</a:t>
            </a:r>
            <a:r>
              <a:rPr sz="1800" b="1" dirty="0">
                <a:latin typeface="Verdana"/>
                <a:cs typeface="Verdana"/>
              </a:rPr>
              <a:t>k:</a:t>
            </a:r>
            <a:endParaRPr sz="18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Verdana"/>
                <a:cs typeface="Verdana"/>
              </a:rPr>
              <a:t>k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é</a:t>
            </a:r>
            <a:r>
              <a:rPr sz="1800" spc="-15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é</a:t>
            </a:r>
            <a:r>
              <a:rPr sz="1800" dirty="0">
                <a:latin typeface="Verdana"/>
                <a:cs typeface="Verdana"/>
              </a:rPr>
              <a:t>kű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t</a:t>
            </a:r>
            <a:r>
              <a:rPr sz="1800" spc="-10" dirty="0" err="1">
                <a:latin typeface="Verdana"/>
                <a:cs typeface="Verdana"/>
              </a:rPr>
              <a:t>e</a:t>
            </a:r>
            <a:r>
              <a:rPr sz="1800" dirty="0" err="1">
                <a:latin typeface="Verdana"/>
                <a:cs typeface="Verdana"/>
              </a:rPr>
              <a:t>rmé</a:t>
            </a:r>
            <a:r>
              <a:rPr sz="1800" spc="-20" dirty="0" err="1">
                <a:latin typeface="Verdana"/>
                <a:cs typeface="Verdana"/>
              </a:rPr>
              <a:t>n</a:t>
            </a:r>
            <a:r>
              <a:rPr sz="1800" dirty="0" err="1">
                <a:latin typeface="Verdana"/>
                <a:cs typeface="Verdana"/>
              </a:rPr>
              <a:t>ytáro</a:t>
            </a:r>
            <a:r>
              <a:rPr sz="1800" spc="5" dirty="0" err="1">
                <a:latin typeface="Verdana"/>
                <a:cs typeface="Verdana"/>
              </a:rPr>
              <a:t>l</a:t>
            </a:r>
            <a:r>
              <a:rPr sz="1800" dirty="0" err="1">
                <a:latin typeface="Verdana"/>
                <a:cs typeface="Verdana"/>
              </a:rPr>
              <a:t>ók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 err="1" smtClean="0">
                <a:latin typeface="Verdana"/>
                <a:cs typeface="Verdana"/>
              </a:rPr>
              <a:t>é</a:t>
            </a:r>
            <a:r>
              <a:rPr sz="1800" spc="-15" dirty="0" err="1" smtClean="0">
                <a:latin typeface="Verdana"/>
                <a:cs typeface="Verdana"/>
              </a:rPr>
              <a:t>p</a:t>
            </a:r>
            <a:r>
              <a:rPr sz="1800" spc="5" dirty="0" err="1" smtClean="0">
                <a:latin typeface="Verdana"/>
                <a:cs typeface="Verdana"/>
              </a:rPr>
              <a:t>í</a:t>
            </a:r>
            <a:r>
              <a:rPr sz="1800" dirty="0" err="1" smtClean="0">
                <a:latin typeface="Verdana"/>
                <a:cs typeface="Verdana"/>
              </a:rPr>
              <a:t>t</a:t>
            </a:r>
            <a:r>
              <a:rPr sz="1800" spc="-10" dirty="0" err="1" smtClean="0">
                <a:latin typeface="Verdana"/>
                <a:cs typeface="Verdana"/>
              </a:rPr>
              <a:t>é</a:t>
            </a:r>
            <a:r>
              <a:rPr sz="1800" dirty="0" err="1" smtClean="0">
                <a:latin typeface="Verdana"/>
                <a:cs typeface="Verdana"/>
              </a:rPr>
              <a:t>s</a:t>
            </a:r>
            <a:r>
              <a:rPr sz="1800" spc="-10" dirty="0" err="1" smtClean="0">
                <a:latin typeface="Verdana"/>
                <a:cs typeface="Verdana"/>
              </a:rPr>
              <a:t>e</a:t>
            </a:r>
            <a:r>
              <a:rPr lang="hu-HU" sz="1800" spc="-10" dirty="0" smtClean="0">
                <a:latin typeface="Verdana"/>
                <a:cs typeface="Verdana"/>
              </a:rPr>
              <a:t> max.5000 t kapacitásig)</a:t>
            </a:r>
            <a:r>
              <a:rPr sz="1800" dirty="0" smtClean="0">
                <a:latin typeface="Verdana"/>
                <a:cs typeface="Verdana"/>
              </a:rPr>
              <a:t>,</a:t>
            </a:r>
            <a:r>
              <a:rPr sz="1800" spc="35" dirty="0" smtClean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évők fej</a:t>
            </a:r>
            <a:r>
              <a:rPr sz="1800" spc="10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ztés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;</a:t>
            </a: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Verdana"/>
                <a:cs typeface="Verdana"/>
              </a:rPr>
              <a:t>kap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so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ó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ó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é</a:t>
            </a:r>
            <a:r>
              <a:rPr sz="1800" spc="-15" dirty="0">
                <a:latin typeface="Verdana"/>
                <a:cs typeface="Verdana"/>
              </a:rPr>
              <a:t>p</a:t>
            </a:r>
            <a:r>
              <a:rPr sz="1800" spc="5" dirty="0">
                <a:latin typeface="Verdana"/>
                <a:cs typeface="Verdana"/>
              </a:rPr>
              <a:t>í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tt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v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y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mo</a:t>
            </a:r>
            <a:r>
              <a:rPr sz="1800" spc="-15" dirty="0">
                <a:latin typeface="Verdana"/>
                <a:cs typeface="Verdana"/>
              </a:rPr>
              <a:t>b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zközö</a:t>
            </a:r>
            <a:r>
              <a:rPr sz="1800" spc="5" dirty="0">
                <a:latin typeface="Verdana"/>
                <a:cs typeface="Verdana"/>
              </a:rPr>
              <a:t>k</a:t>
            </a:r>
            <a:r>
              <a:rPr sz="1800" dirty="0">
                <a:latin typeface="Verdana"/>
                <a:cs typeface="Verdana"/>
              </a:rPr>
              <a:t>;</a:t>
            </a: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800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eg</a:t>
            </a:r>
            <a:r>
              <a:rPr sz="1800" dirty="0">
                <a:latin typeface="Verdana"/>
                <a:cs typeface="Verdana"/>
              </a:rPr>
              <a:t>úju</a:t>
            </a:r>
            <a:r>
              <a:rPr sz="1800" spc="10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ó 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af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ha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zná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á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rá</a:t>
            </a:r>
            <a:r>
              <a:rPr sz="1800" spc="-20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yu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ó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t</a:t>
            </a:r>
            <a:r>
              <a:rPr sz="1800" spc="-10" dirty="0" err="1">
                <a:latin typeface="Verdana"/>
                <a:cs typeface="Verdana"/>
              </a:rPr>
              <a:t>e</a:t>
            </a:r>
            <a:r>
              <a:rPr sz="1800" dirty="0" err="1">
                <a:latin typeface="Verdana"/>
                <a:cs typeface="Verdana"/>
              </a:rPr>
              <a:t>chn</a:t>
            </a:r>
            <a:r>
              <a:rPr sz="1800" spc="-10" dirty="0" err="1">
                <a:latin typeface="Verdana"/>
                <a:cs typeface="Verdana"/>
              </a:rPr>
              <a:t>o</a:t>
            </a:r>
            <a:r>
              <a:rPr sz="1800" spc="5" dirty="0" err="1">
                <a:latin typeface="Verdana"/>
                <a:cs typeface="Verdana"/>
              </a:rPr>
              <a:t>l</a:t>
            </a:r>
            <a:r>
              <a:rPr sz="1800" dirty="0" err="1">
                <a:latin typeface="Verdana"/>
                <a:cs typeface="Verdana"/>
              </a:rPr>
              <a:t>ó</a:t>
            </a:r>
            <a:r>
              <a:rPr sz="1800" spc="-10" dirty="0" err="1">
                <a:latin typeface="Verdana"/>
                <a:cs typeface="Verdana"/>
              </a:rPr>
              <a:t>g</a:t>
            </a:r>
            <a:r>
              <a:rPr sz="1800" spc="5" dirty="0" err="1">
                <a:latin typeface="Verdana"/>
                <a:cs typeface="Verdana"/>
              </a:rPr>
              <a:t>i</a:t>
            </a:r>
            <a:r>
              <a:rPr sz="1800" dirty="0" err="1">
                <a:latin typeface="Verdana"/>
                <a:cs typeface="Verdana"/>
              </a:rPr>
              <a:t>ák</a:t>
            </a:r>
            <a:r>
              <a:rPr sz="1800" dirty="0" smtClean="0">
                <a:latin typeface="Verdana"/>
                <a:cs typeface="Verdana"/>
              </a:rPr>
              <a:t>;</a:t>
            </a:r>
            <a:endParaRPr lang="hu-HU" sz="1800" dirty="0" smtClean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lang="hu-HU" dirty="0" smtClean="0">
                <a:latin typeface="Verdana"/>
                <a:cs typeface="Verdana"/>
              </a:rPr>
              <a:t>Fiatal gazdák +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6"/>
            <a:ext cx="898804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7729" algn="ctr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Mez</a:t>
            </a:r>
            <a:r>
              <a:rPr i="0" spc="-10" dirty="0">
                <a:latin typeface="Verdana"/>
                <a:cs typeface="Verdana"/>
              </a:rPr>
              <a:t>ő</a:t>
            </a:r>
            <a:r>
              <a:rPr i="0" dirty="0">
                <a:latin typeface="Verdana"/>
                <a:cs typeface="Verdana"/>
              </a:rPr>
              <a:t>gazdasági</a:t>
            </a:r>
            <a:r>
              <a:rPr i="0" spc="-10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ví</a:t>
            </a:r>
            <a:r>
              <a:rPr i="0" spc="-15" dirty="0">
                <a:latin typeface="Verdana"/>
                <a:cs typeface="Verdana"/>
              </a:rPr>
              <a:t>z</a:t>
            </a:r>
            <a:r>
              <a:rPr i="0" dirty="0">
                <a:latin typeface="Verdana"/>
                <a:cs typeface="Verdana"/>
              </a:rPr>
              <a:t>gazdál</a:t>
            </a:r>
            <a:r>
              <a:rPr i="0" spc="-10" dirty="0">
                <a:latin typeface="Verdana"/>
                <a:cs typeface="Verdana"/>
              </a:rPr>
              <a:t>k</a:t>
            </a:r>
            <a:r>
              <a:rPr i="0" dirty="0">
                <a:latin typeface="Verdana"/>
                <a:cs typeface="Verdana"/>
              </a:rPr>
              <a:t>odási,</a:t>
            </a:r>
          </a:p>
          <a:p>
            <a:pPr marL="3531870" algn="ctr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ö</a:t>
            </a:r>
            <a:r>
              <a:rPr i="0" spc="-10" dirty="0">
                <a:latin typeface="Verdana"/>
                <a:cs typeface="Verdana"/>
              </a:rPr>
              <a:t>n</a:t>
            </a:r>
            <a:r>
              <a:rPr i="0" dirty="0">
                <a:latin typeface="Verdana"/>
                <a:cs typeface="Verdana"/>
              </a:rPr>
              <a:t>t</a:t>
            </a:r>
            <a:r>
              <a:rPr i="0" spc="-10" dirty="0">
                <a:latin typeface="Verdana"/>
                <a:cs typeface="Verdana"/>
              </a:rPr>
              <a:t>ö</a:t>
            </a:r>
            <a:r>
              <a:rPr i="0" dirty="0">
                <a:latin typeface="Verdana"/>
                <a:cs typeface="Verdana"/>
              </a:rPr>
              <a:t>zésfejlesztési</a:t>
            </a:r>
            <a:r>
              <a:rPr i="0" spc="5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támogatá</a:t>
            </a:r>
            <a:r>
              <a:rPr i="0" spc="5" dirty="0">
                <a:latin typeface="Verdana"/>
                <a:cs typeface="Verdana"/>
              </a:rPr>
              <a:t>s</a:t>
            </a:r>
            <a:r>
              <a:rPr i="0" dirty="0">
                <a:latin typeface="Verdana"/>
                <a:cs typeface="Verdana"/>
              </a:rPr>
              <a:t>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9" y="2033396"/>
            <a:ext cx="8698865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5507355" algn="l"/>
              </a:tabLst>
            </a:pPr>
            <a:r>
              <a:rPr sz="1600" b="1" spc="-10" dirty="0">
                <a:latin typeface="Verdana"/>
                <a:cs typeface="Verdana"/>
              </a:rPr>
              <a:t>Jo</a:t>
            </a:r>
            <a:r>
              <a:rPr sz="1600" b="1" dirty="0">
                <a:latin typeface="Verdana"/>
                <a:cs typeface="Verdana"/>
              </a:rPr>
              <a:t>g</a:t>
            </a:r>
            <a:r>
              <a:rPr sz="1600" b="1" spc="-5" dirty="0">
                <a:latin typeface="Verdana"/>
                <a:cs typeface="Verdana"/>
              </a:rPr>
              <a:t>os</a:t>
            </a:r>
            <a:r>
              <a:rPr sz="1600" b="1" dirty="0">
                <a:latin typeface="Verdana"/>
                <a:cs typeface="Verdana"/>
              </a:rPr>
              <a:t>u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b="1" spc="-5" dirty="0">
                <a:latin typeface="Verdana"/>
                <a:cs typeface="Verdana"/>
              </a:rPr>
              <a:t>ta</a:t>
            </a:r>
            <a:r>
              <a:rPr sz="1600" b="1" spc="5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lega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0" dirty="0">
                <a:latin typeface="Verdana"/>
                <a:cs typeface="Verdana"/>
              </a:rPr>
              <a:t>á</a:t>
            </a:r>
            <a:r>
              <a:rPr sz="1600" spc="-5" dirty="0">
                <a:latin typeface="Verdana"/>
                <a:cs typeface="Verdana"/>
              </a:rPr>
              <a:t>bb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60</a:t>
            </a:r>
            <a:r>
              <a:rPr sz="1600" spc="-15" dirty="0">
                <a:latin typeface="Verdana"/>
                <a:cs typeface="Verdana"/>
              </a:rPr>
              <a:t>0</a:t>
            </a:r>
            <a:r>
              <a:rPr sz="1600" spc="-5" dirty="0">
                <a:latin typeface="Verdana"/>
                <a:cs typeface="Verdana"/>
              </a:rPr>
              <a:t>0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ST</a:t>
            </a:r>
            <a:r>
              <a:rPr sz="1600" spc="0" dirty="0">
                <a:latin typeface="Verdana"/>
                <a:cs typeface="Verdana"/>
              </a:rPr>
              <a:t>É</a:t>
            </a:r>
            <a:r>
              <a:rPr sz="1600" spc="-50" dirty="0">
                <a:latin typeface="Verdana"/>
                <a:cs typeface="Verdana"/>
              </a:rPr>
              <a:t>-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ren</a:t>
            </a:r>
            <a:r>
              <a:rPr sz="1600" dirty="0">
                <a:latin typeface="Verdana"/>
                <a:cs typeface="Verdana"/>
              </a:rPr>
              <a:t>d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lk</a:t>
            </a:r>
            <a:r>
              <a:rPr sz="1600" spc="-5" dirty="0">
                <a:latin typeface="Verdana"/>
                <a:cs typeface="Verdana"/>
              </a:rPr>
              <a:t>ező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g</a:t>
            </a:r>
            <a:r>
              <a:rPr sz="160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te</a:t>
            </a:r>
            <a:r>
              <a:rPr sz="1600" dirty="0">
                <a:latin typeface="Verdana"/>
                <a:cs typeface="Verdana"/>
              </a:rPr>
              <a:t>r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elők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ga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ább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50</a:t>
            </a:r>
            <a:r>
              <a:rPr sz="1600" spc="-5" dirty="0">
                <a:latin typeface="Verdana"/>
                <a:cs typeface="Verdana"/>
              </a:rPr>
              <a:t>%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g</a:t>
            </a: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0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.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származó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árbevé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5" dirty="0">
                <a:latin typeface="Verdana"/>
                <a:cs typeface="Verdana"/>
              </a:rPr>
              <a:t>Támogatási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re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5</a:t>
            </a:r>
            <a:r>
              <a:rPr sz="1600" spc="-5" dirty="0">
                <a:latin typeface="Verdana"/>
                <a:cs typeface="Verdana"/>
              </a:rPr>
              <a:t>4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Mrd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Ft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5" dirty="0">
                <a:latin typeface="Verdana"/>
                <a:cs typeface="Verdana"/>
              </a:rPr>
              <a:t>Támogatási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5" dirty="0">
                <a:latin typeface="Verdana"/>
                <a:cs typeface="Verdana"/>
              </a:rPr>
              <a:t>en</a:t>
            </a:r>
            <a:r>
              <a:rPr sz="1600" b="1" spc="-10" dirty="0">
                <a:latin typeface="Verdana"/>
                <a:cs typeface="Verdana"/>
              </a:rPr>
              <a:t>z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tá</a:t>
            </a:r>
            <a:r>
              <a:rPr sz="1600" b="1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50</a:t>
            </a:r>
            <a:r>
              <a:rPr sz="1600" spc="-5" dirty="0">
                <a:latin typeface="Verdana"/>
                <a:cs typeface="Verdana"/>
              </a:rPr>
              <a:t>%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spc="-50" dirty="0">
                <a:latin typeface="Verdana"/>
                <a:cs typeface="Verdana"/>
              </a:rPr>
              <a:t>P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t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eg</a:t>
            </a:r>
            <a:r>
              <a:rPr sz="1600" spc="-15" dirty="0">
                <a:latin typeface="Verdana"/>
                <a:cs typeface="Verdana"/>
              </a:rPr>
              <a:t>y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40</a:t>
            </a:r>
            <a:r>
              <a:rPr sz="1600" spc="-10" dirty="0">
                <a:latin typeface="Verdana"/>
                <a:cs typeface="Verdana"/>
              </a:rPr>
              <a:t>%</a:t>
            </a:r>
            <a:r>
              <a:rPr sz="1600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5" dirty="0">
                <a:latin typeface="Verdana"/>
                <a:cs typeface="Verdana"/>
              </a:rPr>
              <a:t>Max.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támogatási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öss</a:t>
            </a:r>
            <a:r>
              <a:rPr sz="1600" b="1" spc="-15" dirty="0">
                <a:latin typeface="Verdana"/>
                <a:cs typeface="Verdana"/>
              </a:rPr>
              <a:t>z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50</a:t>
            </a:r>
            <a:r>
              <a:rPr sz="1600" spc="-5" dirty="0">
                <a:latin typeface="Verdana"/>
                <a:cs typeface="Verdana"/>
              </a:rPr>
              <a:t>0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milli</a:t>
            </a:r>
            <a:r>
              <a:rPr sz="1600" spc="-5" dirty="0">
                <a:latin typeface="Verdana"/>
                <a:cs typeface="Verdana"/>
              </a:rPr>
              <a:t>ó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F</a:t>
            </a:r>
            <a:r>
              <a:rPr sz="1600" spc="-5" dirty="0">
                <a:latin typeface="Verdana"/>
                <a:cs typeface="Verdana"/>
              </a:rPr>
              <a:t>t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 smtClean="0">
                <a:latin typeface="Verdana"/>
                <a:cs typeface="Verdana"/>
              </a:rPr>
              <a:t>(</a:t>
            </a:r>
            <a:r>
              <a:rPr lang="hu-HU" sz="1600" spc="-5" dirty="0" smtClean="0">
                <a:latin typeface="Verdana"/>
                <a:cs typeface="Verdana"/>
              </a:rPr>
              <a:t>kollektív </a:t>
            </a:r>
            <a:r>
              <a:rPr sz="1600" spc="-5" dirty="0" err="1" smtClean="0">
                <a:latin typeface="Verdana"/>
                <a:cs typeface="Verdana"/>
              </a:rPr>
              <a:t>beruházá</a:t>
            </a:r>
            <a:r>
              <a:rPr sz="1600" spc="-10" dirty="0" err="1" smtClean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Mrd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Ft)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5" dirty="0">
                <a:latin typeface="Verdana"/>
                <a:cs typeface="Verdana"/>
              </a:rPr>
              <a:t>Támogatási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c</a:t>
            </a:r>
            <a:r>
              <a:rPr sz="1600" b="1" spc="-15" dirty="0">
                <a:latin typeface="Verdana"/>
                <a:cs typeface="Verdana"/>
              </a:rPr>
              <a:t>él</a:t>
            </a:r>
            <a:r>
              <a:rPr sz="1600" b="1" spc="-5" dirty="0">
                <a:latin typeface="Verdana"/>
                <a:cs typeface="Verdana"/>
              </a:rPr>
              <a:t>o</a:t>
            </a:r>
            <a:r>
              <a:rPr sz="1600" b="1" spc="-15" dirty="0">
                <a:latin typeface="Verdana"/>
                <a:cs typeface="Verdana"/>
              </a:rPr>
              <a:t>k</a:t>
            </a:r>
            <a:r>
              <a:rPr sz="1600" b="1" spc="-5" dirty="0"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Verdana"/>
                <a:cs typeface="Verdana"/>
              </a:rPr>
              <a:t>víz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ározók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l</a:t>
            </a:r>
            <a:r>
              <a:rPr sz="1600" spc="-5" dirty="0" err="1">
                <a:latin typeface="Verdana"/>
                <a:cs typeface="Verdana"/>
              </a:rPr>
              <a:t>é</a:t>
            </a:r>
            <a:r>
              <a:rPr sz="1600" spc="-15" dirty="0" err="1">
                <a:latin typeface="Verdana"/>
                <a:cs typeface="Verdana"/>
              </a:rPr>
              <a:t>t</a:t>
            </a:r>
            <a:r>
              <a:rPr sz="1600" spc="-5" dirty="0" err="1">
                <a:latin typeface="Verdana"/>
                <a:cs typeface="Verdana"/>
              </a:rPr>
              <a:t>e</a:t>
            </a:r>
            <a:r>
              <a:rPr sz="1600" spc="-15" dirty="0" err="1">
                <a:latin typeface="Verdana"/>
                <a:cs typeface="Verdana"/>
              </a:rPr>
              <a:t>s</a:t>
            </a:r>
            <a:r>
              <a:rPr sz="1600" spc="-10" dirty="0" err="1">
                <a:latin typeface="Verdana"/>
                <a:cs typeface="Verdana"/>
              </a:rPr>
              <a:t>ít</a:t>
            </a:r>
            <a:r>
              <a:rPr sz="1600" spc="-5" dirty="0" err="1">
                <a:latin typeface="Verdana"/>
                <a:cs typeface="Verdana"/>
              </a:rPr>
              <a:t>é</a:t>
            </a:r>
            <a:r>
              <a:rPr sz="1600" spc="-15" dirty="0" err="1">
                <a:latin typeface="Verdana"/>
                <a:cs typeface="Verdana"/>
              </a:rPr>
              <a:t>s</a:t>
            </a:r>
            <a:r>
              <a:rPr sz="1600" spc="-10" dirty="0" err="1">
                <a:latin typeface="Verdana"/>
                <a:cs typeface="Verdana"/>
              </a:rPr>
              <a:t>e</a:t>
            </a:r>
            <a:r>
              <a:rPr sz="1600" spc="-5" dirty="0" smtClean="0">
                <a:latin typeface="Verdana"/>
                <a:cs typeface="Verdana"/>
              </a:rPr>
              <a:t>;</a:t>
            </a:r>
            <a:r>
              <a:rPr lang="hu-HU" sz="1600" spc="-5" dirty="0" smtClean="0">
                <a:latin typeface="Verdana"/>
                <a:cs typeface="Verdana"/>
              </a:rPr>
              <a:t>(közepes nagyságú)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er</a:t>
            </a:r>
            <a:r>
              <a:rPr sz="1600" spc="-2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é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20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2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es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sz</a:t>
            </a:r>
            <a:r>
              <a:rPr sz="1600" spc="-15" dirty="0">
                <a:latin typeface="Verdana"/>
                <a:cs typeface="Verdana"/>
              </a:rPr>
              <a:t>ű</a:t>
            </a:r>
            <a:r>
              <a:rPr sz="1600" spc="-5" dirty="0">
                <a:latin typeface="Verdana"/>
                <a:cs typeface="Verdana"/>
              </a:rPr>
              <a:t>rőm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zők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ki</a:t>
            </a:r>
            <a:r>
              <a:rPr sz="1600" spc="-10" dirty="0" err="1">
                <a:latin typeface="Verdana"/>
                <a:cs typeface="Verdana"/>
              </a:rPr>
              <a:t>a</a:t>
            </a:r>
            <a:r>
              <a:rPr sz="1600" spc="-15" dirty="0" err="1">
                <a:latin typeface="Verdana"/>
                <a:cs typeface="Verdana"/>
              </a:rPr>
              <a:t>l</a:t>
            </a:r>
            <a:r>
              <a:rPr sz="1600" spc="-5" dirty="0" err="1">
                <a:latin typeface="Verdana"/>
                <a:cs typeface="Verdana"/>
              </a:rPr>
              <a:t>ak</a:t>
            </a:r>
            <a:r>
              <a:rPr sz="1600" spc="-10" dirty="0" err="1">
                <a:latin typeface="Verdana"/>
                <a:cs typeface="Verdana"/>
              </a:rPr>
              <a:t>í</a:t>
            </a:r>
            <a:r>
              <a:rPr sz="1600" spc="-15" dirty="0" err="1">
                <a:latin typeface="Verdana"/>
                <a:cs typeface="Verdana"/>
              </a:rPr>
              <a:t>t</a:t>
            </a:r>
            <a:r>
              <a:rPr sz="1600" spc="-5" dirty="0" err="1">
                <a:latin typeface="Verdana"/>
                <a:cs typeface="Verdana"/>
              </a:rPr>
              <a:t>á</a:t>
            </a:r>
            <a:r>
              <a:rPr sz="1600" spc="-10" dirty="0" err="1">
                <a:latin typeface="Verdana"/>
                <a:cs typeface="Verdana"/>
              </a:rPr>
              <a:t>sa</a:t>
            </a:r>
            <a:r>
              <a:rPr sz="1600" spc="-5" dirty="0" smtClean="0">
                <a:latin typeface="Verdana"/>
                <a:cs typeface="Verdana"/>
              </a:rPr>
              <a:t>;</a:t>
            </a:r>
            <a:r>
              <a:rPr lang="hu-HU" sz="1600" spc="-5" dirty="0" smtClean="0">
                <a:latin typeface="Verdana"/>
                <a:cs typeface="Verdana"/>
              </a:rPr>
              <a:t> (összegyűjtött vizek befogadóba </a:t>
            </a:r>
            <a:r>
              <a:rPr lang="hu-HU" sz="1600" spc="-5" dirty="0" err="1" smtClean="0">
                <a:latin typeface="Verdana"/>
                <a:cs typeface="Verdana"/>
              </a:rPr>
              <a:t>vez</a:t>
            </a:r>
            <a:r>
              <a:rPr lang="hu-HU" sz="1600" spc="-5" dirty="0" smtClean="0">
                <a:latin typeface="Verdana"/>
                <a:cs typeface="Verdana"/>
              </a:rPr>
              <a:t>.)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orált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u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ak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kia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akí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ása;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Verdana"/>
                <a:cs typeface="Verdana"/>
              </a:rPr>
              <a:t>víz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aka</a:t>
            </a:r>
            <a:r>
              <a:rPr sz="160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é</a:t>
            </a:r>
            <a:r>
              <a:rPr sz="1600" spc="-20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os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öntözé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c</a:t>
            </a:r>
            <a:r>
              <a:rPr sz="1600" spc="-5" dirty="0">
                <a:latin typeface="Verdana"/>
                <a:cs typeface="Verdana"/>
              </a:rPr>
              <a:t>hno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óg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ák,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öntözé</a:t>
            </a:r>
            <a:r>
              <a:rPr sz="1600" spc="-10" dirty="0" err="1">
                <a:latin typeface="Verdana"/>
                <a:cs typeface="Verdana"/>
              </a:rPr>
              <a:t>s-</a:t>
            </a:r>
            <a:r>
              <a:rPr sz="1600" spc="-5" dirty="0" err="1">
                <a:latin typeface="Verdana"/>
                <a:cs typeface="Verdana"/>
              </a:rPr>
              <a:t>bőví</a:t>
            </a:r>
            <a:r>
              <a:rPr sz="1600" spc="-15" dirty="0" err="1">
                <a:latin typeface="Verdana"/>
                <a:cs typeface="Verdana"/>
              </a:rPr>
              <a:t>t</a:t>
            </a:r>
            <a:r>
              <a:rPr sz="1600" spc="-5" dirty="0" err="1">
                <a:latin typeface="Verdana"/>
                <a:cs typeface="Verdana"/>
              </a:rPr>
              <a:t>é</a:t>
            </a:r>
            <a:r>
              <a:rPr sz="1600" spc="-15" dirty="0" err="1">
                <a:latin typeface="Verdana"/>
                <a:cs typeface="Verdana"/>
              </a:rPr>
              <a:t>s</a:t>
            </a:r>
            <a:r>
              <a:rPr sz="1600" spc="-5" dirty="0" smtClean="0">
                <a:latin typeface="Verdana"/>
                <a:cs typeface="Verdana"/>
              </a:rPr>
              <a:t>;</a:t>
            </a:r>
            <a:r>
              <a:rPr lang="hu-HU" sz="1600" spc="-5" dirty="0" smtClean="0">
                <a:latin typeface="Verdana"/>
                <a:cs typeface="Verdana"/>
              </a:rPr>
              <a:t> (5-10% </a:t>
            </a:r>
            <a:r>
              <a:rPr lang="hu-HU" sz="1600" spc="-5" dirty="0" err="1" smtClean="0">
                <a:latin typeface="Verdana"/>
                <a:cs typeface="Verdana"/>
              </a:rPr>
              <a:t>megt.elvárt</a:t>
            </a:r>
            <a:r>
              <a:rPr lang="hu-HU" sz="1600" spc="-5" dirty="0" smtClean="0">
                <a:latin typeface="Verdana"/>
                <a:cs typeface="Verdana"/>
              </a:rPr>
              <a:t>, pl. üzem szintjén 50% is lehet)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ergia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aka</a:t>
            </a:r>
            <a:r>
              <a:rPr sz="160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é</a:t>
            </a:r>
            <a:r>
              <a:rPr sz="1600" spc="-20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os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öntözé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c</a:t>
            </a:r>
            <a:r>
              <a:rPr sz="1600" spc="-5" dirty="0">
                <a:latin typeface="Verdana"/>
                <a:cs typeface="Verdana"/>
              </a:rPr>
              <a:t>hno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óg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ák;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spc="-5" dirty="0" err="1">
                <a:latin typeface="Verdana"/>
                <a:cs typeface="Verdana"/>
              </a:rPr>
              <a:t>fia</a:t>
            </a:r>
            <a:r>
              <a:rPr sz="1600" spc="-15" dirty="0" err="1">
                <a:latin typeface="Verdana"/>
                <a:cs typeface="Verdana"/>
              </a:rPr>
              <a:t>t</a:t>
            </a:r>
            <a:r>
              <a:rPr sz="1600" spc="-5" dirty="0" err="1">
                <a:latin typeface="Verdana"/>
                <a:cs typeface="Verdana"/>
              </a:rPr>
              <a:t>al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 err="1" smtClean="0">
                <a:latin typeface="Verdana"/>
                <a:cs typeface="Verdana"/>
              </a:rPr>
              <a:t>ga</a:t>
            </a:r>
            <a:r>
              <a:rPr sz="1600" spc="-15" dirty="0" err="1" smtClean="0">
                <a:latin typeface="Verdana"/>
                <a:cs typeface="Verdana"/>
              </a:rPr>
              <a:t>z</a:t>
            </a:r>
            <a:r>
              <a:rPr sz="1600" spc="-5" dirty="0" err="1" smtClean="0">
                <a:latin typeface="Verdana"/>
                <a:cs typeface="Verdana"/>
              </a:rPr>
              <a:t>dál</a:t>
            </a:r>
            <a:r>
              <a:rPr sz="1600" spc="-20" dirty="0" err="1" smtClean="0">
                <a:latin typeface="Verdana"/>
                <a:cs typeface="Verdana"/>
              </a:rPr>
              <a:t>k</a:t>
            </a:r>
            <a:r>
              <a:rPr sz="1600" spc="-5" dirty="0" err="1" smtClean="0">
                <a:latin typeface="Verdana"/>
                <a:cs typeface="Verdana"/>
              </a:rPr>
              <a:t>odó</a:t>
            </a:r>
            <a:r>
              <a:rPr sz="1600" spc="0" dirty="0" err="1" smtClean="0">
                <a:latin typeface="Verdana"/>
                <a:cs typeface="Verdana"/>
              </a:rPr>
              <a:t>k</a:t>
            </a:r>
            <a:r>
              <a:rPr lang="hu-HU" sz="1600" spc="0" dirty="0" smtClean="0">
                <a:latin typeface="Verdana"/>
                <a:cs typeface="Verdana"/>
              </a:rPr>
              <a:t>+</a:t>
            </a:r>
            <a:r>
              <a:rPr sz="1600" spc="-5" dirty="0" smtClean="0">
                <a:latin typeface="Verdana"/>
                <a:cs typeface="Verdana"/>
              </a:rPr>
              <a:t>;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973" y="865632"/>
            <a:ext cx="62795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7140" marR="5080" indent="-1235075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Mez</a:t>
            </a:r>
            <a:r>
              <a:rPr i="0" spc="-10" dirty="0">
                <a:latin typeface="Verdana"/>
                <a:cs typeface="Verdana"/>
              </a:rPr>
              <a:t>ő</a:t>
            </a:r>
            <a:r>
              <a:rPr i="0" dirty="0">
                <a:latin typeface="Verdana"/>
                <a:cs typeface="Verdana"/>
              </a:rPr>
              <a:t>gazdasági</a:t>
            </a:r>
            <a:r>
              <a:rPr i="0" spc="-10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termékek</a:t>
            </a:r>
            <a:r>
              <a:rPr i="0" spc="1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elsődleges feld</a:t>
            </a:r>
            <a:r>
              <a:rPr i="0" spc="-10" dirty="0">
                <a:latin typeface="Verdana"/>
                <a:cs typeface="Verdana"/>
              </a:rPr>
              <a:t>o</a:t>
            </a:r>
            <a:r>
              <a:rPr i="0" dirty="0">
                <a:latin typeface="Verdana"/>
                <a:cs typeface="Verdana"/>
              </a:rPr>
              <a:t>lgo</a:t>
            </a:r>
            <a:r>
              <a:rPr i="0" spc="-15" dirty="0">
                <a:latin typeface="Verdana"/>
                <a:cs typeface="Verdana"/>
              </a:rPr>
              <a:t>z</a:t>
            </a:r>
            <a:r>
              <a:rPr i="0" dirty="0">
                <a:latin typeface="Verdana"/>
                <a:cs typeface="Verdana"/>
              </a:rPr>
              <a:t>á</a:t>
            </a:r>
            <a:r>
              <a:rPr i="0" spc="5" dirty="0">
                <a:latin typeface="Verdana"/>
                <a:cs typeface="Verdana"/>
              </a:rPr>
              <a:t>s</a:t>
            </a:r>
            <a:r>
              <a:rPr i="0" dirty="0">
                <a:latin typeface="Verdana"/>
                <a:cs typeface="Verdana"/>
              </a:rPr>
              <a:t>a</a:t>
            </a:r>
            <a:r>
              <a:rPr i="0" spc="20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(éle</a:t>
            </a:r>
            <a:r>
              <a:rPr i="0" spc="-10" dirty="0">
                <a:latin typeface="Verdana"/>
                <a:cs typeface="Verdana"/>
              </a:rPr>
              <a:t>l</a:t>
            </a:r>
            <a:r>
              <a:rPr i="0" dirty="0">
                <a:latin typeface="Verdana"/>
                <a:cs typeface="Verdana"/>
              </a:rPr>
              <a:t>miszer</a:t>
            </a:r>
            <a:r>
              <a:rPr i="0" spc="-10" dirty="0">
                <a:latin typeface="Verdana"/>
                <a:cs typeface="Verdana"/>
              </a:rPr>
              <a:t>i</a:t>
            </a:r>
            <a:r>
              <a:rPr i="0" dirty="0">
                <a:latin typeface="Verdana"/>
                <a:cs typeface="Verdana"/>
              </a:rPr>
              <a:t>par)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818" y="1960754"/>
            <a:ext cx="8349615" cy="88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83590" algn="l"/>
                <a:tab pos="1149350" algn="l"/>
                <a:tab pos="3136900" algn="l"/>
                <a:tab pos="4545330" algn="l"/>
                <a:tab pos="5347335" algn="l"/>
                <a:tab pos="5713095" algn="l"/>
                <a:tab pos="7240270" algn="l"/>
              </a:tabLst>
            </a:pP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nd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	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ékfej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10" dirty="0">
                <a:latin typeface="Verdana"/>
                <a:cs typeface="Verdana"/>
              </a:rPr>
              <a:t>z</a:t>
            </a:r>
            <a:r>
              <a:rPr sz="1800" dirty="0">
                <a:latin typeface="Verdana"/>
                <a:cs typeface="Verdana"/>
              </a:rPr>
              <a:t>tési	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okból,	m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nd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truktur</a:t>
            </a:r>
            <a:r>
              <a:rPr sz="1800" spc="-15" dirty="0">
                <a:latin typeface="Verdana"/>
                <a:cs typeface="Verdana"/>
              </a:rPr>
              <a:t>á</a:t>
            </a:r>
            <a:r>
              <a:rPr sz="1800" spc="5" dirty="0">
                <a:latin typeface="Verdana"/>
                <a:cs typeface="Verdana"/>
              </a:rPr>
              <a:t>li</a:t>
            </a:r>
            <a:r>
              <a:rPr sz="1800" dirty="0">
                <a:latin typeface="Verdana"/>
                <a:cs typeface="Verdana"/>
              </a:rPr>
              <a:t>s	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okból </a:t>
            </a:r>
            <a:r>
              <a:rPr sz="1800" spc="-5" dirty="0">
                <a:latin typeface="Verdana"/>
                <a:cs typeface="Verdana"/>
              </a:rPr>
              <a:t>(G</a:t>
            </a:r>
            <a:r>
              <a:rPr sz="1800" spc="-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NO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)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támo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atha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ó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z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b="1" dirty="0">
                <a:latin typeface="Verdana"/>
                <a:cs typeface="Verdana"/>
              </a:rPr>
              <a:t>V</a:t>
            </a:r>
            <a:r>
              <a:rPr sz="1800" b="1" spc="-5" dirty="0">
                <a:latin typeface="Verdana"/>
                <a:cs typeface="Verdana"/>
              </a:rPr>
              <a:t>P 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 k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: </a:t>
            </a:r>
            <a:r>
              <a:rPr sz="1800" spc="-10" dirty="0">
                <a:latin typeface="Verdana"/>
                <a:cs typeface="Verdana"/>
              </a:rPr>
              <a:t>20</a:t>
            </a:r>
            <a:r>
              <a:rPr sz="1800" spc="-5" dirty="0">
                <a:latin typeface="Verdana"/>
                <a:cs typeface="Verdana"/>
              </a:rPr>
              <a:t>6</a:t>
            </a:r>
            <a:r>
              <a:rPr sz="1800" spc="3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-5" dirty="0">
                <a:latin typeface="Verdana"/>
                <a:cs typeface="Verdana"/>
              </a:rPr>
              <a:t>rd 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</a:t>
            </a:r>
            <a:r>
              <a:rPr sz="1800" spc="-10" dirty="0">
                <a:latin typeface="Verdana"/>
                <a:cs typeface="Verdana"/>
              </a:rPr>
              <a:t>ebb</a:t>
            </a:r>
            <a:r>
              <a:rPr sz="1800" dirty="0">
                <a:latin typeface="Verdana"/>
                <a:cs typeface="Verdana"/>
              </a:rPr>
              <a:t>ől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kü</a:t>
            </a:r>
            <a:r>
              <a:rPr sz="1800" spc="10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ön</a:t>
            </a:r>
            <a:r>
              <a:rPr sz="1800" spc="-10" dirty="0">
                <a:latin typeface="Verdana"/>
                <a:cs typeface="Verdana"/>
              </a:rPr>
              <a:t> b</a:t>
            </a:r>
            <a:r>
              <a:rPr sz="1800" dirty="0">
                <a:latin typeface="Verdana"/>
                <a:cs typeface="Verdana"/>
              </a:rPr>
              <a:t>orásza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2</a:t>
            </a:r>
            <a:r>
              <a:rPr sz="1800" spc="-5" dirty="0">
                <a:latin typeface="Verdana"/>
                <a:cs typeface="Verdana"/>
              </a:rPr>
              <a:t>0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-5" dirty="0">
                <a:latin typeface="Verdana"/>
                <a:cs typeface="Verdana"/>
              </a:rPr>
              <a:t>rd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Ft</a:t>
            </a:r>
            <a:r>
              <a:rPr sz="1800" dirty="0">
                <a:latin typeface="Verdana"/>
                <a:cs typeface="Verdana"/>
              </a:rPr>
              <a:t>.)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64971"/>
              </p:ext>
            </p:extLst>
          </p:nvPr>
        </p:nvGraphicFramePr>
        <p:xfrm>
          <a:off x="432231" y="2858287"/>
          <a:ext cx="8330769" cy="3771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047"/>
                <a:gridCol w="1360144"/>
                <a:gridCol w="1572132"/>
                <a:gridCol w="1645479"/>
                <a:gridCol w="1500692"/>
                <a:gridCol w="1572275"/>
              </a:tblGrid>
              <a:tr h="36868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47345" marR="327025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200" b="1" i="1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1200" b="1" i="1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200" b="1" i="1" spc="-1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200" b="1" i="1" dirty="0">
                          <a:latin typeface="Verdana"/>
                          <a:cs typeface="Verdana"/>
                        </a:rPr>
                        <a:t>lmi</a:t>
                      </a:r>
                      <a:r>
                        <a:rPr sz="1200" b="1" i="1" spc="-10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i="1" dirty="0">
                          <a:latin typeface="Verdana"/>
                          <a:cs typeface="Verdana"/>
                        </a:rPr>
                        <a:t>zer-ipari támogatások (</a:t>
                      </a:r>
                      <a:r>
                        <a:rPr sz="1200" b="1" i="1" spc="-1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200" b="1" i="1" dirty="0">
                          <a:latin typeface="Verdana"/>
                          <a:cs typeface="Verdana"/>
                        </a:rPr>
                        <a:t>P</a:t>
                      </a:r>
                      <a:r>
                        <a:rPr sz="1200" b="1" i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spc="-5" dirty="0">
                          <a:latin typeface="Verdana"/>
                          <a:cs typeface="Verdana"/>
                        </a:rPr>
                        <a:t>é</a:t>
                      </a:r>
                      <a:r>
                        <a:rPr sz="1200" b="1" i="1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200" b="1" i="1" spc="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i="1" dirty="0">
                          <a:latin typeface="Verdana"/>
                          <a:cs typeface="Verdana"/>
                        </a:rPr>
                        <a:t>GINOP)</a:t>
                      </a:r>
                      <a:endParaRPr sz="1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k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z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ás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í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pusa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923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14680" marR="614680" indent="14478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mezőgazdas</a:t>
                      </a: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á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gi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hu-HU" sz="14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6000 STÉ + 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árbevé</a:t>
                      </a:r>
                      <a:r>
                        <a:rPr sz="1400" b="1" spc="-5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400" b="1" dirty="0" err="1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el</a:t>
                      </a:r>
                      <a:r>
                        <a:rPr sz="1400" b="1" spc="-4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%)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2305" marR="658495" indent="17526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hu-HU" sz="14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Nem mg-i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858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t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mogató</a:t>
                      </a:r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VP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400" b="1" i="1" spc="-5" dirty="0" smtClean="0">
                          <a:latin typeface="Verdana"/>
                          <a:cs typeface="Verdana"/>
                        </a:rPr>
                        <a:t>An</a:t>
                      </a:r>
                      <a:r>
                        <a:rPr sz="1400" b="1" i="1" spc="-1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i="1" dirty="0" smtClean="0">
                          <a:latin typeface="Verdana"/>
                          <a:cs typeface="Verdana"/>
                        </a:rPr>
                        <a:t>ex</a:t>
                      </a:r>
                      <a:r>
                        <a:rPr sz="1400" b="1" i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dirty="0">
                          <a:latin typeface="Verdana"/>
                          <a:cs typeface="Verdana"/>
                        </a:rPr>
                        <a:t>1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400" spc="10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nden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cégméret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01955" algn="l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400" b="1" i="1" spc="-5" dirty="0" smtClean="0">
                          <a:latin typeface="Verdana"/>
                          <a:cs typeface="Verdana"/>
                        </a:rPr>
                        <a:t>Ann</a:t>
                      </a:r>
                      <a:r>
                        <a:rPr sz="1400" b="1" i="1" dirty="0" smtClean="0">
                          <a:latin typeface="Verdana"/>
                          <a:cs typeface="Verdana"/>
                        </a:rPr>
                        <a:t>ex</a:t>
                      </a:r>
                      <a:r>
                        <a:rPr sz="1400" b="1" i="1" spc="-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dirty="0">
                          <a:latin typeface="Verdana"/>
                          <a:cs typeface="Verdana"/>
                        </a:rPr>
                        <a:t>1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330200" indent="-114300" algn="l">
                        <a:lnSpc>
                          <a:spcPct val="100000"/>
                        </a:lnSpc>
                      </a:pPr>
                      <a:r>
                        <a:rPr sz="1400" dirty="0" err="1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400" spc="10" dirty="0" err="1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 err="1" smtClean="0">
                          <a:latin typeface="Verdana"/>
                          <a:cs typeface="Verdana"/>
                        </a:rPr>
                        <a:t>kr</a:t>
                      </a:r>
                      <a:r>
                        <a:rPr sz="1400" spc="-5" dirty="0" err="1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dirty="0" smtClean="0">
                          <a:latin typeface="Verdana"/>
                          <a:cs typeface="Verdana"/>
                        </a:rPr>
                        <a:t>-</a:t>
                      </a:r>
                      <a:r>
                        <a:rPr sz="1400" spc="-3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és k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sv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á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ll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.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3591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GINOP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-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i="1" spc="-5" dirty="0">
                          <a:latin typeface="Verdana"/>
                          <a:cs typeface="Verdana"/>
                        </a:rPr>
                        <a:t>Ann</a:t>
                      </a:r>
                      <a:r>
                        <a:rPr sz="1400" b="1" i="1" dirty="0">
                          <a:latin typeface="Verdana"/>
                          <a:cs typeface="Verdana"/>
                        </a:rPr>
                        <a:t>ex</a:t>
                      </a:r>
                      <a:r>
                        <a:rPr sz="1400" b="1" i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i="1" dirty="0" smtClean="0">
                          <a:latin typeface="Verdana"/>
                          <a:cs typeface="Verdana"/>
                        </a:rPr>
                        <a:t>1</a:t>
                      </a:r>
                      <a:r>
                        <a:rPr lang="hu-HU" sz="1400" b="1" i="1" dirty="0" smtClean="0">
                          <a:latin typeface="Verdana"/>
                          <a:cs typeface="Verdana"/>
                        </a:rPr>
                        <a:t>, Non </a:t>
                      </a:r>
                      <a:r>
                        <a:rPr lang="hu-HU" sz="1400" b="1" i="1" dirty="0" err="1" smtClean="0">
                          <a:latin typeface="Verdana"/>
                          <a:cs typeface="Verdana"/>
                        </a:rPr>
                        <a:t>Annex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5035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kö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z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ép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658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i="1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i="1" spc="-5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b="1" i="1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b="1" i="1" spc="-5" dirty="0">
                          <a:latin typeface="Verdana"/>
                          <a:cs typeface="Verdana"/>
                        </a:rPr>
                        <a:t> Ann</a:t>
                      </a:r>
                      <a:r>
                        <a:rPr sz="1400" b="1" i="1" dirty="0">
                          <a:latin typeface="Verdana"/>
                          <a:cs typeface="Verdana"/>
                        </a:rPr>
                        <a:t>ex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 marR="334645" indent="88265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hu-HU" sz="1400" dirty="0" smtClean="0">
                          <a:latin typeface="Verdana"/>
                          <a:cs typeface="Verdana"/>
                        </a:rPr>
                        <a:t>Mikro- és kisváll.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7"/>
          </p:nvPr>
        </p:nvSpPr>
        <p:spPr>
          <a:xfrm>
            <a:off x="6934200" y="6477001"/>
            <a:ext cx="2103120" cy="276999"/>
          </a:xfrm>
        </p:spPr>
        <p:txBody>
          <a:bodyPr/>
          <a:lstStyle/>
          <a:p>
            <a:fld id="{B6F15528-21DE-4FAA-801E-634DDDAF4B2B}" type="slidenum">
              <a:rPr lang="hu-HU" smtClean="0"/>
              <a:t>12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9579" y="1081785"/>
            <a:ext cx="4198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0" dirty="0" err="1">
                <a:latin typeface="Verdana"/>
                <a:cs typeface="Verdana"/>
              </a:rPr>
              <a:t>Éle</a:t>
            </a:r>
            <a:r>
              <a:rPr i="0" spc="-10" dirty="0" err="1">
                <a:latin typeface="Verdana"/>
                <a:cs typeface="Verdana"/>
              </a:rPr>
              <a:t>l</a:t>
            </a:r>
            <a:r>
              <a:rPr i="0" dirty="0" err="1">
                <a:latin typeface="Verdana"/>
                <a:cs typeface="Verdana"/>
              </a:rPr>
              <a:t>misze</a:t>
            </a:r>
            <a:r>
              <a:rPr i="0" spc="-10" dirty="0" err="1">
                <a:latin typeface="Verdana"/>
                <a:cs typeface="Verdana"/>
              </a:rPr>
              <a:t>r</a:t>
            </a:r>
            <a:r>
              <a:rPr i="0" spc="-5" dirty="0" err="1">
                <a:latin typeface="Verdana"/>
                <a:cs typeface="Verdana"/>
              </a:rPr>
              <a:t>-</a:t>
            </a:r>
            <a:r>
              <a:rPr i="0" dirty="0" err="1">
                <a:latin typeface="Verdana"/>
                <a:cs typeface="Verdana"/>
              </a:rPr>
              <a:t>fe</a:t>
            </a:r>
            <a:r>
              <a:rPr i="0" spc="-10" dirty="0" err="1">
                <a:latin typeface="Verdana"/>
                <a:cs typeface="Verdana"/>
              </a:rPr>
              <a:t>l</a:t>
            </a:r>
            <a:r>
              <a:rPr i="0" dirty="0" err="1">
                <a:latin typeface="Verdana"/>
                <a:cs typeface="Verdana"/>
              </a:rPr>
              <a:t>do</a:t>
            </a:r>
            <a:r>
              <a:rPr i="0" spc="-15" dirty="0" err="1">
                <a:latin typeface="Verdana"/>
                <a:cs typeface="Verdana"/>
              </a:rPr>
              <a:t>l</a:t>
            </a:r>
            <a:r>
              <a:rPr i="0" dirty="0" err="1">
                <a:latin typeface="Verdana"/>
                <a:cs typeface="Verdana"/>
              </a:rPr>
              <a:t>go</a:t>
            </a:r>
            <a:r>
              <a:rPr i="0" spc="-15" dirty="0" err="1">
                <a:latin typeface="Verdana"/>
                <a:cs typeface="Verdana"/>
              </a:rPr>
              <a:t>z</a:t>
            </a:r>
            <a:r>
              <a:rPr i="0" dirty="0" err="1">
                <a:latin typeface="Verdana"/>
                <a:cs typeface="Verdana"/>
              </a:rPr>
              <a:t>ás</a:t>
            </a:r>
            <a:r>
              <a:rPr i="0" spc="55" dirty="0">
                <a:latin typeface="Verdana"/>
                <a:cs typeface="Verdana"/>
              </a:rPr>
              <a:t> 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240027"/>
            <a:ext cx="7830184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dirty="0">
                <a:latin typeface="Verdana"/>
                <a:cs typeface="Verdana"/>
              </a:rPr>
              <a:t>zi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ás: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50</a:t>
            </a:r>
            <a:r>
              <a:rPr sz="1800" dirty="0">
                <a:latin typeface="Verdana"/>
                <a:cs typeface="Verdana"/>
              </a:rPr>
              <a:t>%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(</a:t>
            </a:r>
            <a:r>
              <a:rPr sz="1800" spc="-55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5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me</a:t>
            </a:r>
            <a:r>
              <a:rPr sz="1800" spc="-15" dirty="0">
                <a:latin typeface="Verdana"/>
                <a:cs typeface="Verdana"/>
              </a:rPr>
              <a:t>gy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: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40%</a:t>
            </a:r>
            <a:r>
              <a:rPr sz="1800" dirty="0">
                <a:latin typeface="Verdana"/>
                <a:cs typeface="Verdana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0" dirty="0" smtClean="0">
                <a:latin typeface="Arial"/>
                <a:cs typeface="Arial"/>
              </a:rPr>
              <a:t>•</a:t>
            </a:r>
            <a:r>
              <a:rPr lang="hu-HU" sz="1800" b="1" dirty="0" smtClean="0">
                <a:latin typeface="Verdana"/>
                <a:cs typeface="Verdana"/>
              </a:rPr>
              <a:t>Feltétel</a:t>
            </a:r>
            <a:r>
              <a:rPr sz="1800" b="1" dirty="0" smtClean="0">
                <a:latin typeface="Verdana"/>
                <a:cs typeface="Verdana"/>
              </a:rPr>
              <a:t>: </a:t>
            </a:r>
            <a:r>
              <a:rPr lang="hu-HU" sz="1800" spc="-10" dirty="0" smtClean="0">
                <a:latin typeface="Verdana"/>
                <a:cs typeface="Verdana"/>
              </a:rPr>
              <a:t>mg-i termelő 6000 STÉ, egyéb mikro- és kisvállalkozás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3017" y="3093721"/>
            <a:ext cx="39217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3340" algn="l"/>
                <a:tab pos="1945005" algn="l"/>
                <a:tab pos="2747010" algn="l"/>
                <a:tab pos="3152140" algn="l"/>
              </a:tabLst>
            </a:pP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g</a:t>
            </a:r>
            <a:r>
              <a:rPr sz="1800" spc="0" dirty="0">
                <a:latin typeface="Verdana"/>
                <a:cs typeface="Verdana"/>
              </a:rPr>
              <a:t>f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-5" dirty="0">
                <a:latin typeface="Verdana"/>
                <a:cs typeface="Verdana"/>
              </a:rPr>
              <a:t>j</a:t>
            </a:r>
            <a:r>
              <a:rPr sz="1800" spc="10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b	50</a:t>
            </a:r>
            <a:r>
              <a:rPr sz="1800" spc="-5" dirty="0">
                <a:latin typeface="Verdana"/>
                <a:cs typeface="Verdana"/>
              </a:rPr>
              <a:t>0</a:t>
            </a:r>
            <a:r>
              <a:rPr sz="1800" dirty="0">
                <a:latin typeface="Verdana"/>
                <a:cs typeface="Verdana"/>
              </a:rPr>
              <a:t>	m</a:t>
            </a:r>
            <a:r>
              <a:rPr sz="1800" spc="5" dirty="0">
                <a:latin typeface="Verdana"/>
                <a:cs typeface="Verdana"/>
              </a:rPr>
              <a:t>illi</a:t>
            </a:r>
            <a:r>
              <a:rPr sz="1800" dirty="0">
                <a:latin typeface="Verdana"/>
                <a:cs typeface="Verdana"/>
              </a:rPr>
              <a:t>ó	</a:t>
            </a:r>
            <a:r>
              <a:rPr sz="1800" spc="-1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	(közös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3093721"/>
            <a:ext cx="458216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879475" algn="l"/>
                <a:tab pos="2501265" algn="l"/>
                <a:tab pos="3655060" algn="l"/>
              </a:tabLst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b="1" spc="-10" dirty="0">
                <a:latin typeface="Verdana"/>
                <a:cs typeface="Verdana"/>
              </a:rPr>
              <a:t>Max</a:t>
            </a:r>
            <a:r>
              <a:rPr sz="1800" b="1" dirty="0">
                <a:latin typeface="Verdana"/>
                <a:cs typeface="Verdana"/>
              </a:rPr>
              <a:t>.	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	össze</a:t>
            </a:r>
            <a:r>
              <a:rPr sz="1800" b="1" spc="10" dirty="0">
                <a:latin typeface="Verdana"/>
                <a:cs typeface="Verdana"/>
              </a:rPr>
              <a:t>g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1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i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uházások: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20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fe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jeb</a:t>
            </a:r>
            <a:r>
              <a:rPr sz="1800" dirty="0">
                <a:latin typeface="Verdana"/>
                <a:cs typeface="Verdana"/>
              </a:rPr>
              <a:t>b</a:t>
            </a:r>
            <a:r>
              <a:rPr sz="1800" spc="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1</a:t>
            </a:r>
            <a:r>
              <a:rPr sz="1800" dirty="0">
                <a:latin typeface="Verdana"/>
                <a:cs typeface="Verdana"/>
              </a:rPr>
              <a:t>,</a:t>
            </a:r>
            <a:r>
              <a:rPr sz="1800" spc="-5" dirty="0">
                <a:latin typeface="Verdana"/>
                <a:cs typeface="Verdana"/>
              </a:rPr>
              <a:t>5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</a:t>
            </a:r>
            <a:r>
              <a:rPr sz="1800" spc="5" dirty="0">
                <a:latin typeface="Verdana"/>
                <a:cs typeface="Verdana"/>
              </a:rPr>
              <a:t>illi</a:t>
            </a:r>
            <a:r>
              <a:rPr sz="1800" dirty="0">
                <a:latin typeface="Verdana"/>
                <a:cs typeface="Verdana"/>
              </a:rPr>
              <a:t>árd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Ft)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célok: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079" y="4221480"/>
            <a:ext cx="7429372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indent="-28448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Verdana"/>
                <a:cs typeface="Verdana"/>
              </a:rPr>
              <a:t>hozzáa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ott é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é</a:t>
            </a:r>
            <a:r>
              <a:rPr sz="1800" dirty="0">
                <a:latin typeface="Verdana"/>
                <a:cs typeface="Verdana"/>
              </a:rPr>
              <a:t>k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nö</a:t>
            </a:r>
            <a:r>
              <a:rPr sz="1800" spc="-10" dirty="0" err="1">
                <a:latin typeface="Verdana"/>
                <a:cs typeface="Verdana"/>
              </a:rPr>
              <a:t>v</a:t>
            </a:r>
            <a:r>
              <a:rPr sz="1800" dirty="0" err="1">
                <a:latin typeface="Verdana"/>
                <a:cs typeface="Verdana"/>
              </a:rPr>
              <a:t>elé</a:t>
            </a:r>
            <a:r>
              <a:rPr sz="1800" spc="-10" dirty="0" err="1">
                <a:latin typeface="Verdana"/>
                <a:cs typeface="Verdana"/>
              </a:rPr>
              <a:t>s</a:t>
            </a:r>
            <a:r>
              <a:rPr sz="1800" spc="-5" dirty="0" err="1">
                <a:latin typeface="Verdana"/>
                <a:cs typeface="Verdana"/>
              </a:rPr>
              <a:t>e</a:t>
            </a:r>
            <a:r>
              <a:rPr sz="1800" dirty="0" smtClean="0">
                <a:latin typeface="Verdana"/>
                <a:cs typeface="Verdana"/>
              </a:rPr>
              <a:t>;</a:t>
            </a:r>
            <a:r>
              <a:rPr lang="hu-HU" sz="1800" dirty="0" smtClean="0">
                <a:latin typeface="Verdana"/>
                <a:cs typeface="Verdana"/>
              </a:rPr>
              <a:t> piacra jutás</a:t>
            </a:r>
            <a:endParaRPr sz="1800" dirty="0">
              <a:latin typeface="Verdana"/>
              <a:cs typeface="Verdana"/>
            </a:endParaRP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rőfo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rá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dirty="0">
                <a:latin typeface="Verdana"/>
                <a:cs typeface="Verdana"/>
              </a:rPr>
              <a:t>ha</a:t>
            </a:r>
            <a:r>
              <a:rPr sz="1800" spc="-10" dirty="0">
                <a:latin typeface="Verdana"/>
                <a:cs typeface="Verdana"/>
              </a:rPr>
              <a:t>té</a:t>
            </a:r>
            <a:r>
              <a:rPr sz="1800" spc="-15" dirty="0">
                <a:latin typeface="Verdana"/>
                <a:cs typeface="Verdana"/>
              </a:rPr>
              <a:t>k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30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yság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5" dirty="0">
                <a:latin typeface="Verdana"/>
                <a:cs typeface="Verdana"/>
              </a:rPr>
              <a:t>í</a:t>
            </a:r>
            <a:r>
              <a:rPr sz="1800" dirty="0">
                <a:latin typeface="Verdana"/>
                <a:cs typeface="Verdana"/>
              </a:rPr>
              <a:t>tá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spc="-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;</a:t>
            </a: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  <a:tab pos="1949450" algn="l"/>
              </a:tabLst>
            </a:pP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orászati	</a:t>
            </a:r>
            <a:r>
              <a:rPr sz="1800" spc="5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uházások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8613" y="5075173"/>
            <a:ext cx="25895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1835" algn="l"/>
              </a:tabLst>
            </a:pPr>
            <a:r>
              <a:rPr sz="1800" dirty="0">
                <a:latin typeface="Verdana"/>
                <a:cs typeface="Verdana"/>
              </a:rPr>
              <a:t>(</a:t>
            </a:r>
            <a:r>
              <a:rPr sz="1800" spc="-15" dirty="0">
                <a:latin typeface="Verdana"/>
                <a:cs typeface="Verdana"/>
              </a:rPr>
              <a:t>ho</a:t>
            </a:r>
            <a:r>
              <a:rPr sz="1800" dirty="0">
                <a:latin typeface="Verdana"/>
                <a:cs typeface="Verdana"/>
              </a:rPr>
              <a:t>zzáa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ott	é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-10" dirty="0">
                <a:latin typeface="Verdana"/>
                <a:cs typeface="Verdana"/>
              </a:rPr>
              <a:t>é</a:t>
            </a:r>
            <a:r>
              <a:rPr sz="1800" dirty="0">
                <a:latin typeface="Verdana"/>
                <a:cs typeface="Verdana"/>
              </a:rPr>
              <a:t>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2218" y="5075173"/>
            <a:ext cx="9290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é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/</a:t>
            </a:r>
            <a:r>
              <a:rPr sz="1800" spc="-35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080" y="5349495"/>
            <a:ext cx="6918325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hat</a:t>
            </a:r>
            <a:r>
              <a:rPr sz="1800" spc="-10" dirty="0">
                <a:latin typeface="Verdana"/>
                <a:cs typeface="Verdana"/>
              </a:rPr>
              <a:t>ék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ysá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nö</a:t>
            </a:r>
            <a:r>
              <a:rPr sz="1800" spc="-10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elé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);</a:t>
            </a: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5" dirty="0">
                <a:latin typeface="Verdana"/>
                <a:cs typeface="Verdana"/>
              </a:rPr>
              <a:t>RE</a:t>
            </a:r>
            <a:r>
              <a:rPr sz="1800" dirty="0">
                <a:latin typeface="Verdana"/>
                <a:cs typeface="Verdana"/>
              </a:rPr>
              <a:t>L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cso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ortok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ta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ja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nak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uházása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;</a:t>
            </a:r>
          </a:p>
          <a:p>
            <a:pPr marL="297180" indent="-28448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rá</a:t>
            </a:r>
            <a:r>
              <a:rPr sz="1800" spc="-15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nn</a:t>
            </a:r>
            <a:r>
              <a:rPr sz="1800" spc="-15" dirty="0">
                <a:latin typeface="Verdana"/>
                <a:cs typeface="Verdana"/>
              </a:rPr>
              <a:t>o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-15" dirty="0">
                <a:latin typeface="Verdana"/>
                <a:cs typeface="Verdana"/>
              </a:rPr>
              <a:t>á</a:t>
            </a:r>
            <a:r>
              <a:rPr sz="1800" dirty="0">
                <a:latin typeface="Verdana"/>
                <a:cs typeface="Verdana"/>
              </a:rPr>
              <a:t>c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ós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at</a:t>
            </a:r>
            <a:r>
              <a:rPr sz="1800" spc="5" dirty="0">
                <a:latin typeface="Verdana"/>
                <a:cs typeface="Verdana"/>
              </a:rPr>
              <a:t>í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cso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ortok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rojek</a:t>
            </a:r>
            <a:r>
              <a:rPr sz="1800" spc="-40" dirty="0">
                <a:latin typeface="Verdana"/>
                <a:cs typeface="Verdana"/>
              </a:rPr>
              <a:t>t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dirty="0">
                <a:latin typeface="Verdana"/>
                <a:cs typeface="Verdana"/>
              </a:rPr>
              <a:t>uházása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;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545790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3122930">
              <a:lnSpc>
                <a:spcPct val="100000"/>
              </a:lnSpc>
            </a:pPr>
            <a:r>
              <a:rPr sz="2200" i="0" spc="-5" dirty="0">
                <a:latin typeface="Verdana"/>
                <a:cs typeface="Verdana"/>
              </a:rPr>
              <a:t>Fiatal gazdák</a:t>
            </a:r>
            <a:r>
              <a:rPr sz="2200" i="0" spc="25" dirty="0">
                <a:latin typeface="Verdana"/>
                <a:cs typeface="Verdana"/>
              </a:rPr>
              <a:t> </a:t>
            </a:r>
            <a:r>
              <a:rPr sz="2200" i="0" spc="-5" dirty="0">
                <a:latin typeface="Verdana"/>
                <a:cs typeface="Verdana"/>
              </a:rPr>
              <a:t>t</a:t>
            </a:r>
            <a:r>
              <a:rPr sz="2200" i="0" spc="-15" dirty="0">
                <a:latin typeface="Verdana"/>
                <a:cs typeface="Verdana"/>
              </a:rPr>
              <a:t>á</a:t>
            </a:r>
            <a:r>
              <a:rPr sz="2200" i="0" spc="-5" dirty="0">
                <a:latin typeface="Verdana"/>
                <a:cs typeface="Verdana"/>
              </a:rPr>
              <a:t>m</a:t>
            </a:r>
            <a:r>
              <a:rPr sz="2200" i="0" dirty="0">
                <a:latin typeface="Verdana"/>
                <a:cs typeface="Verdana"/>
              </a:rPr>
              <a:t>o</a:t>
            </a:r>
            <a:r>
              <a:rPr sz="2200" i="0" spc="-5" dirty="0">
                <a:latin typeface="Verdana"/>
                <a:cs typeface="Verdana"/>
              </a:rPr>
              <a:t>ga</a:t>
            </a:r>
            <a:r>
              <a:rPr sz="2200" i="0" spc="-15" dirty="0">
                <a:latin typeface="Verdana"/>
                <a:cs typeface="Verdana"/>
              </a:rPr>
              <a:t>t</a:t>
            </a:r>
            <a:r>
              <a:rPr sz="2200" i="0" spc="-5" dirty="0">
                <a:latin typeface="Verdana"/>
                <a:cs typeface="Verdana"/>
              </a:rPr>
              <a:t>ási</a:t>
            </a:r>
            <a:r>
              <a:rPr sz="2200" i="0" spc="30" dirty="0">
                <a:latin typeface="Verdana"/>
                <a:cs typeface="Verdana"/>
              </a:rPr>
              <a:t> </a:t>
            </a:r>
            <a:r>
              <a:rPr sz="2200" i="0" spc="-5" dirty="0">
                <a:latin typeface="Verdana"/>
                <a:cs typeface="Verdana"/>
              </a:rPr>
              <a:t>l</a:t>
            </a:r>
            <a:r>
              <a:rPr sz="2200" i="0" dirty="0">
                <a:latin typeface="Verdana"/>
                <a:cs typeface="Verdana"/>
              </a:rPr>
              <a:t>e</a:t>
            </a:r>
            <a:r>
              <a:rPr sz="2200" i="0" spc="-5" dirty="0">
                <a:latin typeface="Verdana"/>
                <a:cs typeface="Verdana"/>
              </a:rPr>
              <a:t>hetős</a:t>
            </a:r>
            <a:r>
              <a:rPr sz="2200" i="0" dirty="0">
                <a:latin typeface="Verdana"/>
                <a:cs typeface="Verdana"/>
              </a:rPr>
              <a:t>é</a:t>
            </a:r>
            <a:r>
              <a:rPr sz="2200" i="0" spc="-5" dirty="0">
                <a:latin typeface="Verdana"/>
                <a:cs typeface="Verdana"/>
              </a:rPr>
              <a:t>gei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1" y="1981200"/>
            <a:ext cx="8594725" cy="4691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In</a:t>
            </a:r>
            <a:r>
              <a:rPr sz="1500" b="1" spc="-10" dirty="0">
                <a:latin typeface="Verdana"/>
                <a:cs typeface="Verdana"/>
              </a:rPr>
              <a:t>d</a:t>
            </a:r>
            <a:r>
              <a:rPr sz="1500" b="1" dirty="0">
                <a:latin typeface="Verdana"/>
                <a:cs typeface="Verdana"/>
              </a:rPr>
              <a:t>uló</a:t>
            </a:r>
            <a:r>
              <a:rPr sz="1500" b="1" spc="-1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mo</a:t>
            </a:r>
            <a:r>
              <a:rPr sz="1500" b="1" spc="-10" dirty="0">
                <a:latin typeface="Verdana"/>
                <a:cs typeface="Verdana"/>
              </a:rPr>
              <a:t>ga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s</a:t>
            </a:r>
            <a:r>
              <a:rPr sz="1500" b="1" spc="2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(Fi</a:t>
            </a:r>
            <a:r>
              <a:rPr sz="1500" b="1" spc="-5" dirty="0">
                <a:latin typeface="Verdana"/>
                <a:cs typeface="Verdana"/>
              </a:rPr>
              <a:t>a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dirty="0">
                <a:latin typeface="Verdana"/>
                <a:cs typeface="Verdana"/>
              </a:rPr>
              <a:t>l </a:t>
            </a:r>
            <a:r>
              <a:rPr sz="1500" b="1" spc="-5" dirty="0">
                <a:latin typeface="Verdana"/>
                <a:cs typeface="Verdana"/>
              </a:rPr>
              <a:t>G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dirty="0">
                <a:latin typeface="Verdana"/>
                <a:cs typeface="Verdana"/>
              </a:rPr>
              <a:t>z</a:t>
            </a:r>
            <a:r>
              <a:rPr sz="1500" b="1" spc="-5" dirty="0">
                <a:latin typeface="Verdana"/>
                <a:cs typeface="Verdana"/>
              </a:rPr>
              <a:t>d</a:t>
            </a:r>
            <a:r>
              <a:rPr sz="1500" b="1" dirty="0">
                <a:latin typeface="Verdana"/>
                <a:cs typeface="Verdana"/>
              </a:rPr>
              <a:t>a</a:t>
            </a:r>
            <a:r>
              <a:rPr sz="1500" b="1" spc="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Te</a:t>
            </a:r>
            <a:r>
              <a:rPr sz="1500" b="1" spc="-10" dirty="0">
                <a:latin typeface="Verdana"/>
                <a:cs typeface="Verdana"/>
              </a:rPr>
              <a:t>ma</a:t>
            </a:r>
            <a:r>
              <a:rPr sz="1500" b="1" dirty="0">
                <a:latin typeface="Verdana"/>
                <a:cs typeface="Verdana"/>
              </a:rPr>
              <a:t>tikus</a:t>
            </a:r>
            <a:r>
              <a:rPr sz="1500" b="1" spc="1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Alpro</a:t>
            </a:r>
            <a:r>
              <a:rPr sz="1500" b="1" spc="-10" dirty="0">
                <a:latin typeface="Verdana"/>
                <a:cs typeface="Verdana"/>
              </a:rPr>
              <a:t>g</a:t>
            </a:r>
            <a:r>
              <a:rPr sz="1500" b="1" dirty="0">
                <a:latin typeface="Verdana"/>
                <a:cs typeface="Verdana"/>
              </a:rPr>
              <a:t>r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dirty="0">
                <a:latin typeface="Verdana"/>
                <a:cs typeface="Verdana"/>
              </a:rPr>
              <a:t>m)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u="sng" dirty="0">
                <a:latin typeface="Verdana"/>
                <a:cs typeface="Verdana"/>
              </a:rPr>
              <a:t>Jogosu</a:t>
            </a:r>
            <a:r>
              <a:rPr sz="1500" u="sng" spc="-20" dirty="0">
                <a:latin typeface="Verdana"/>
                <a:cs typeface="Verdana"/>
              </a:rPr>
              <a:t>l</a:t>
            </a:r>
            <a:r>
              <a:rPr sz="1500" u="sng" dirty="0">
                <a:latin typeface="Verdana"/>
                <a:cs typeface="Verdana"/>
              </a:rPr>
              <a:t>ts</a:t>
            </a:r>
            <a:r>
              <a:rPr sz="1500" u="sng" spc="-10" dirty="0">
                <a:latin typeface="Verdana"/>
                <a:cs typeface="Verdana"/>
              </a:rPr>
              <a:t>á</a:t>
            </a:r>
            <a:r>
              <a:rPr sz="1500" u="sng" dirty="0">
                <a:latin typeface="Verdana"/>
                <a:cs typeface="Verdana"/>
              </a:rPr>
              <a:t>gi</a:t>
            </a:r>
            <a:r>
              <a:rPr sz="1500" u="sng" spc="30" dirty="0">
                <a:latin typeface="Verdana"/>
                <a:cs typeface="Verdana"/>
              </a:rPr>
              <a:t> </a:t>
            </a:r>
            <a:r>
              <a:rPr sz="1500" u="sng" dirty="0">
                <a:latin typeface="Verdana"/>
                <a:cs typeface="Verdana"/>
              </a:rPr>
              <a:t>f</a:t>
            </a:r>
            <a:r>
              <a:rPr sz="1500" u="sng" spc="-10" dirty="0">
                <a:latin typeface="Verdana"/>
                <a:cs typeface="Verdana"/>
              </a:rPr>
              <a:t>e</a:t>
            </a:r>
            <a:r>
              <a:rPr sz="1500" u="sng" spc="-15" dirty="0">
                <a:latin typeface="Verdana"/>
                <a:cs typeface="Verdana"/>
              </a:rPr>
              <a:t>l</a:t>
            </a:r>
            <a:r>
              <a:rPr sz="1500" u="sng" dirty="0">
                <a:latin typeface="Verdana"/>
                <a:cs typeface="Verdana"/>
              </a:rPr>
              <a:t>t</a:t>
            </a:r>
            <a:r>
              <a:rPr sz="1500" u="sng" spc="-10" dirty="0">
                <a:latin typeface="Verdana"/>
                <a:cs typeface="Verdana"/>
              </a:rPr>
              <a:t>é</a:t>
            </a:r>
            <a:r>
              <a:rPr sz="1500" u="sng" dirty="0">
                <a:latin typeface="Verdana"/>
                <a:cs typeface="Verdana"/>
              </a:rPr>
              <a:t>t</a:t>
            </a:r>
            <a:r>
              <a:rPr sz="1500" u="sng" spc="-10" dirty="0">
                <a:latin typeface="Verdana"/>
                <a:cs typeface="Verdana"/>
              </a:rPr>
              <a:t>e</a:t>
            </a:r>
            <a:r>
              <a:rPr sz="1500" u="sng" spc="-15" dirty="0">
                <a:latin typeface="Verdana"/>
                <a:cs typeface="Verdana"/>
              </a:rPr>
              <a:t>l</a:t>
            </a:r>
            <a:r>
              <a:rPr sz="1500" u="sng" spc="-10" dirty="0">
                <a:latin typeface="Verdana"/>
                <a:cs typeface="Verdana"/>
              </a:rPr>
              <a:t>e</a:t>
            </a:r>
            <a:r>
              <a:rPr sz="1500" u="sng" dirty="0">
                <a:latin typeface="Verdana"/>
                <a:cs typeface="Verdana"/>
              </a:rPr>
              <a:t>k: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dirty="0">
                <a:latin typeface="Verdana"/>
                <a:cs typeface="Verdana"/>
              </a:rPr>
              <a:t>a pá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yázat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b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yúj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ás</a:t>
            </a:r>
            <a:r>
              <a:rPr sz="1500" spc="-5" dirty="0">
                <a:latin typeface="Verdana"/>
                <a:cs typeface="Verdana"/>
              </a:rPr>
              <a:t>á</a:t>
            </a:r>
            <a:r>
              <a:rPr sz="1500" dirty="0">
                <a:latin typeface="Verdana"/>
                <a:cs typeface="Verdana"/>
              </a:rPr>
              <a:t>nak </a:t>
            </a:r>
            <a:r>
              <a:rPr sz="1500" spc="-20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d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j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4</a:t>
            </a:r>
            <a:r>
              <a:rPr sz="1500" dirty="0">
                <a:latin typeface="Verdana"/>
                <a:cs typeface="Verdana"/>
              </a:rPr>
              <a:t>0</a:t>
            </a:r>
            <a:r>
              <a:rPr sz="1500" spc="-10" dirty="0">
                <a:latin typeface="Verdana"/>
                <a:cs typeface="Verdana"/>
              </a:rPr>
              <a:t> é</a:t>
            </a:r>
            <a:r>
              <a:rPr sz="1500" spc="-15" dirty="0">
                <a:latin typeface="Verdana"/>
                <a:cs typeface="Verdana"/>
              </a:rPr>
              <a:t>v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 </a:t>
            </a:r>
            <a:r>
              <a:rPr sz="1500" spc="-30" dirty="0">
                <a:latin typeface="Verdana"/>
                <a:cs typeface="Verdana"/>
              </a:rPr>
              <a:t>v</a:t>
            </a:r>
            <a:r>
              <a:rPr sz="1500" dirty="0">
                <a:latin typeface="Verdana"/>
                <a:cs typeface="Verdana"/>
              </a:rPr>
              <a:t>agy f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at</a:t>
            </a:r>
            <a:r>
              <a:rPr sz="1500" spc="-10" dirty="0">
                <a:latin typeface="Verdana"/>
                <a:cs typeface="Verdana"/>
              </a:rPr>
              <a:t>a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abb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dirty="0">
                <a:latin typeface="Verdana"/>
                <a:cs typeface="Verdana"/>
              </a:rPr>
              <a:t>szak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r</a:t>
            </a:r>
            <a:r>
              <a:rPr sz="1500" spc="-10" dirty="0">
                <a:latin typeface="Verdana"/>
                <a:cs typeface="Verdana"/>
              </a:rPr>
              <a:t>á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yú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g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g</a:t>
            </a:r>
          </a:p>
          <a:p>
            <a:pPr marL="12700" marR="516255">
              <a:lnSpc>
                <a:spcPct val="100000"/>
              </a:lnSpc>
              <a:spcBef>
                <a:spcPts val="360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ső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zb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spc="-10" dirty="0">
                <a:latin typeface="Verdana"/>
                <a:cs typeface="Verdana"/>
              </a:rPr>
              <a:t>ez</a:t>
            </a:r>
            <a:r>
              <a:rPr sz="1500" dirty="0">
                <a:latin typeface="Verdana"/>
                <a:cs typeface="Verdana"/>
              </a:rPr>
              <a:t>d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ga</a:t>
            </a:r>
            <a:r>
              <a:rPr sz="1500" spc="-10" dirty="0">
                <a:latin typeface="Verdana"/>
                <a:cs typeface="Verdana"/>
              </a:rPr>
              <a:t>z</a:t>
            </a:r>
            <a:r>
              <a:rPr sz="1500" dirty="0">
                <a:latin typeface="Verdana"/>
                <a:cs typeface="Verdana"/>
              </a:rPr>
              <a:t>dá</a:t>
            </a:r>
            <a:r>
              <a:rPr sz="1500" spc="-15" dirty="0">
                <a:latin typeface="Verdana"/>
                <a:cs typeface="Verdana"/>
              </a:rPr>
              <a:t>lk</a:t>
            </a:r>
            <a:r>
              <a:rPr sz="1500" dirty="0">
                <a:latin typeface="Verdana"/>
                <a:cs typeface="Verdana"/>
              </a:rPr>
              <a:t>odni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gy</a:t>
            </a:r>
            <a:r>
              <a:rPr sz="1500" spc="-5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ni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vá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dirty="0">
                <a:latin typeface="Verdana"/>
                <a:cs typeface="Verdana"/>
              </a:rPr>
              <a:t>ozók</a:t>
            </a:r>
            <a:r>
              <a:rPr sz="1500" spc="-5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,</a:t>
            </a:r>
            <a:r>
              <a:rPr sz="1500" spc="5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v</a:t>
            </a:r>
            <a:r>
              <a:rPr sz="1500" dirty="0">
                <a:latin typeface="Verdana"/>
                <a:cs typeface="Verdana"/>
              </a:rPr>
              <a:t>agy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jogi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dirty="0">
                <a:latin typeface="Verdana"/>
                <a:cs typeface="Verdana"/>
              </a:rPr>
              <a:t>m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y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an</a:t>
            </a:r>
            <a:r>
              <a:rPr sz="1500" spc="-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ak k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zá</a:t>
            </a:r>
            <a:r>
              <a:rPr sz="1500" spc="-1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ó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agos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5" dirty="0">
                <a:latin typeface="Verdana"/>
                <a:cs typeface="Verdana"/>
              </a:rPr>
              <a:t>u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ajdonosa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 ügy</a:t>
            </a:r>
            <a:r>
              <a:rPr sz="1500" spc="-15" dirty="0">
                <a:latin typeface="Verdana"/>
                <a:cs typeface="Verdana"/>
              </a:rPr>
              <a:t>v</a:t>
            </a:r>
            <a:r>
              <a:rPr sz="1500" spc="-10" dirty="0">
                <a:latin typeface="Verdana"/>
                <a:cs typeface="Verdana"/>
              </a:rPr>
              <a:t>eze</a:t>
            </a:r>
            <a:r>
              <a:rPr sz="1500" dirty="0">
                <a:latin typeface="Verdana"/>
                <a:cs typeface="Verdana"/>
              </a:rPr>
              <a:t>tője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spc="-10" dirty="0">
                <a:latin typeface="Verdana"/>
                <a:cs typeface="Verdana"/>
              </a:rPr>
              <a:t>600</a:t>
            </a:r>
            <a:r>
              <a:rPr sz="1500" dirty="0">
                <a:latin typeface="Verdana"/>
                <a:cs typeface="Verdana"/>
              </a:rPr>
              <a:t>0</a:t>
            </a:r>
            <a:r>
              <a:rPr sz="1500" spc="-10" dirty="0">
                <a:latin typeface="Verdana"/>
                <a:cs typeface="Verdana"/>
              </a:rPr>
              <a:t> é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2500</a:t>
            </a:r>
            <a:r>
              <a:rPr sz="1500" dirty="0">
                <a:latin typeface="Verdana"/>
                <a:cs typeface="Verdana"/>
              </a:rPr>
              <a:t>0</a:t>
            </a:r>
            <a:r>
              <a:rPr sz="1500" spc="-10" dirty="0">
                <a:latin typeface="Verdana"/>
                <a:cs typeface="Verdana"/>
              </a:rPr>
              <a:t> S</a:t>
            </a:r>
            <a:r>
              <a:rPr sz="1500" dirty="0">
                <a:latin typeface="Verdana"/>
                <a:cs typeface="Verdana"/>
              </a:rPr>
              <a:t>TÉ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közöt</a:t>
            </a:r>
            <a:r>
              <a:rPr sz="1500" spc="-1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i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er</a:t>
            </a:r>
            <a:r>
              <a:rPr sz="1500" dirty="0">
                <a:latin typeface="Verdana"/>
                <a:cs typeface="Verdana"/>
              </a:rPr>
              <a:t>m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si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pot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-10" dirty="0">
                <a:latin typeface="Verdana"/>
                <a:cs typeface="Verdana"/>
              </a:rPr>
              <a:t>c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ál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b="1" dirty="0">
                <a:latin typeface="Verdana"/>
                <a:cs typeface="Verdana"/>
              </a:rPr>
              <a:t>In</a:t>
            </a:r>
            <a:r>
              <a:rPr sz="1500" b="1" spc="-10" dirty="0">
                <a:latin typeface="Verdana"/>
                <a:cs typeface="Verdana"/>
              </a:rPr>
              <a:t>d</a:t>
            </a:r>
            <a:r>
              <a:rPr sz="1500" b="1" dirty="0">
                <a:latin typeface="Verdana"/>
                <a:cs typeface="Verdana"/>
              </a:rPr>
              <a:t>uló</a:t>
            </a:r>
            <a:r>
              <a:rPr sz="1500" b="1" spc="-1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mo</a:t>
            </a:r>
            <a:r>
              <a:rPr sz="1500" b="1" spc="-10" dirty="0">
                <a:latin typeface="Verdana"/>
                <a:cs typeface="Verdana"/>
              </a:rPr>
              <a:t>ga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s:</a:t>
            </a:r>
            <a:r>
              <a:rPr sz="1500" b="1" spc="2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1</a:t>
            </a:r>
            <a:r>
              <a:rPr sz="1500" dirty="0">
                <a:latin typeface="Verdana"/>
                <a:cs typeface="Verdana"/>
              </a:rPr>
              <a:t>2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</a:t>
            </a:r>
            <a:r>
              <a:rPr sz="1500" spc="-15" dirty="0">
                <a:latin typeface="Verdana"/>
                <a:cs typeface="Verdana"/>
              </a:rPr>
              <a:t>illi</a:t>
            </a:r>
            <a:r>
              <a:rPr sz="1500" dirty="0">
                <a:latin typeface="Verdana"/>
                <a:cs typeface="Verdana"/>
              </a:rPr>
              <a:t>ó</a:t>
            </a:r>
            <a:r>
              <a:rPr sz="1500" spc="6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Ft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át</a:t>
            </a:r>
            <a:r>
              <a:rPr sz="1500" spc="-10" dirty="0">
                <a:latin typeface="Verdana"/>
                <a:cs typeface="Verdana"/>
              </a:rPr>
              <a:t>a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á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yt</a:t>
            </a:r>
            <a:r>
              <a:rPr sz="1500" spc="-5" dirty="0">
                <a:latin typeface="Verdana"/>
                <a:cs typeface="Verdana"/>
              </a:rPr>
              <a:t>á</a:t>
            </a:r>
            <a:r>
              <a:rPr sz="1500" dirty="0">
                <a:latin typeface="Verdana"/>
                <a:cs typeface="Verdana"/>
              </a:rPr>
              <a:t>mogatá</a:t>
            </a:r>
            <a:r>
              <a:rPr sz="1500" spc="-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,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5</a:t>
            </a:r>
            <a:r>
              <a:rPr sz="1500" spc="-10" dirty="0">
                <a:latin typeface="Verdana"/>
                <a:cs typeface="Verdana"/>
              </a:rPr>
              <a:t> é</a:t>
            </a:r>
            <a:r>
              <a:rPr sz="1500" spc="-15" dirty="0">
                <a:latin typeface="Verdana"/>
                <a:cs typeface="Verdana"/>
              </a:rPr>
              <a:t>v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 üz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ti 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rv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apján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mo</a:t>
            </a:r>
            <a:r>
              <a:rPr sz="1500" b="1" spc="-10" dirty="0">
                <a:latin typeface="Verdana"/>
                <a:cs typeface="Verdana"/>
              </a:rPr>
              <a:t>ga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si</a:t>
            </a:r>
            <a:r>
              <a:rPr sz="1500" b="1" spc="1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keret:</a:t>
            </a:r>
            <a:r>
              <a:rPr sz="1500" b="1" spc="2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37,</a:t>
            </a:r>
            <a:r>
              <a:rPr sz="1500" spc="-5" dirty="0">
                <a:latin typeface="Verdana"/>
                <a:cs typeface="Verdana"/>
              </a:rPr>
              <a:t>7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M</a:t>
            </a:r>
            <a:r>
              <a:rPr sz="1500" spc="-15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d </a:t>
            </a:r>
            <a:r>
              <a:rPr sz="1500" spc="-5" dirty="0">
                <a:latin typeface="Verdana"/>
                <a:cs typeface="Verdana"/>
              </a:rPr>
              <a:t>Ft</a:t>
            </a:r>
            <a:endParaRPr sz="1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latin typeface="Verdana"/>
                <a:cs typeface="Verdana"/>
              </a:rPr>
              <a:t>+ </a:t>
            </a:r>
            <a:r>
              <a:rPr sz="1500" b="1" spc="-10" dirty="0">
                <a:latin typeface="Verdana"/>
                <a:cs typeface="Verdana"/>
              </a:rPr>
              <a:t>C</a:t>
            </a:r>
            <a:r>
              <a:rPr sz="1500" b="1" dirty="0">
                <a:latin typeface="Verdana"/>
                <a:cs typeface="Verdana"/>
              </a:rPr>
              <a:t>él</a:t>
            </a:r>
            <a:r>
              <a:rPr sz="1500" b="1" spc="5" dirty="0">
                <a:latin typeface="Verdana"/>
                <a:cs typeface="Verdana"/>
              </a:rPr>
              <a:t>z</a:t>
            </a:r>
            <a:r>
              <a:rPr sz="1500" b="1" dirty="0">
                <a:latin typeface="Verdana"/>
                <a:cs typeface="Verdana"/>
              </a:rPr>
              <a:t>ott beruh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z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si</a:t>
            </a:r>
            <a:r>
              <a:rPr sz="1500" b="1" spc="1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mo</a:t>
            </a:r>
            <a:r>
              <a:rPr sz="1500" b="1" spc="-10" dirty="0">
                <a:latin typeface="Verdana"/>
                <a:cs typeface="Verdana"/>
              </a:rPr>
              <a:t>ga</a:t>
            </a:r>
            <a:r>
              <a:rPr sz="1500" b="1" dirty="0">
                <a:latin typeface="Verdana"/>
                <a:cs typeface="Verdana"/>
              </a:rPr>
              <a:t>t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sok</a:t>
            </a:r>
            <a:r>
              <a:rPr sz="1500" b="1" spc="1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(</a:t>
            </a:r>
            <a:r>
              <a:rPr sz="1500" b="1" spc="-5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ll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dirty="0">
                <a:latin typeface="Verdana"/>
                <a:cs typeface="Verdana"/>
              </a:rPr>
              <a:t>tten</a:t>
            </a:r>
            <a:r>
              <a:rPr sz="1500" b="1" spc="-5" dirty="0">
                <a:latin typeface="Verdana"/>
                <a:cs typeface="Verdana"/>
              </a:rPr>
              <a:t>y</a:t>
            </a:r>
            <a:r>
              <a:rPr sz="1500" b="1" dirty="0">
                <a:latin typeface="Verdana"/>
                <a:cs typeface="Verdana"/>
              </a:rPr>
              <a:t>észtés,</a:t>
            </a:r>
            <a:r>
              <a:rPr sz="1500" b="1" spc="10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kertészet,</a:t>
            </a:r>
            <a:r>
              <a:rPr sz="1500" b="1" spc="25" dirty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ví</a:t>
            </a:r>
            <a:r>
              <a:rPr sz="1500" b="1" spc="20" dirty="0">
                <a:latin typeface="Verdana"/>
                <a:cs typeface="Verdana"/>
              </a:rPr>
              <a:t>z</a:t>
            </a:r>
            <a:r>
              <a:rPr sz="1500" b="1" dirty="0">
                <a:latin typeface="Verdana"/>
                <a:cs typeface="Verdana"/>
              </a:rPr>
              <a:t>-</a:t>
            </a:r>
            <a:r>
              <a:rPr sz="1500" b="1" spc="-5" dirty="0">
                <a:latin typeface="Verdana"/>
                <a:cs typeface="Verdana"/>
              </a:rPr>
              <a:t>g</a:t>
            </a:r>
            <a:r>
              <a:rPr sz="1500" b="1" spc="-10" dirty="0">
                <a:latin typeface="Verdana"/>
                <a:cs typeface="Verdana"/>
              </a:rPr>
              <a:t>a</a:t>
            </a:r>
            <a:r>
              <a:rPr sz="1500" b="1" dirty="0">
                <a:latin typeface="Verdana"/>
                <a:cs typeface="Verdana"/>
              </a:rPr>
              <a:t>z</a:t>
            </a:r>
            <a:r>
              <a:rPr sz="1500" b="1" spc="-5" dirty="0">
                <a:latin typeface="Verdana"/>
                <a:cs typeface="Verdana"/>
              </a:rPr>
              <a:t>d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lkod</a:t>
            </a:r>
            <a:r>
              <a:rPr sz="1500" b="1" spc="-10" dirty="0">
                <a:latin typeface="Verdana"/>
                <a:cs typeface="Verdana"/>
              </a:rPr>
              <a:t>á</a:t>
            </a:r>
            <a:r>
              <a:rPr sz="1500" b="1" dirty="0">
                <a:latin typeface="Verdana"/>
                <a:cs typeface="Verdana"/>
              </a:rPr>
              <a:t>s)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u="sng" dirty="0">
                <a:latin typeface="Verdana"/>
                <a:cs typeface="Verdana"/>
              </a:rPr>
              <a:t>Jogosu</a:t>
            </a:r>
            <a:r>
              <a:rPr sz="1500" u="sng" spc="-20" dirty="0">
                <a:latin typeface="Verdana"/>
                <a:cs typeface="Verdana"/>
              </a:rPr>
              <a:t>l</a:t>
            </a:r>
            <a:r>
              <a:rPr sz="1500" u="sng" dirty="0">
                <a:latin typeface="Verdana"/>
                <a:cs typeface="Verdana"/>
              </a:rPr>
              <a:t>ts</a:t>
            </a:r>
            <a:r>
              <a:rPr sz="1500" u="sng" spc="-10" dirty="0">
                <a:latin typeface="Verdana"/>
                <a:cs typeface="Verdana"/>
              </a:rPr>
              <a:t>á</a:t>
            </a:r>
            <a:r>
              <a:rPr sz="1500" u="sng" dirty="0">
                <a:latin typeface="Verdana"/>
                <a:cs typeface="Verdana"/>
              </a:rPr>
              <a:t>gi</a:t>
            </a:r>
            <a:r>
              <a:rPr sz="1500" u="sng" spc="30" dirty="0">
                <a:latin typeface="Verdana"/>
                <a:cs typeface="Verdana"/>
              </a:rPr>
              <a:t> </a:t>
            </a:r>
            <a:r>
              <a:rPr sz="1500" u="sng" dirty="0">
                <a:latin typeface="Verdana"/>
                <a:cs typeface="Verdana"/>
              </a:rPr>
              <a:t>f</a:t>
            </a:r>
            <a:r>
              <a:rPr sz="1500" u="sng" spc="-10" dirty="0">
                <a:latin typeface="Verdana"/>
                <a:cs typeface="Verdana"/>
              </a:rPr>
              <a:t>e</a:t>
            </a:r>
            <a:r>
              <a:rPr sz="1500" u="sng" spc="-15" dirty="0">
                <a:latin typeface="Verdana"/>
                <a:cs typeface="Verdana"/>
              </a:rPr>
              <a:t>l</a:t>
            </a:r>
            <a:r>
              <a:rPr sz="1500" u="sng" dirty="0">
                <a:latin typeface="Verdana"/>
                <a:cs typeface="Verdana"/>
              </a:rPr>
              <a:t>t</a:t>
            </a:r>
            <a:r>
              <a:rPr sz="1500" u="sng" spc="-10" dirty="0">
                <a:latin typeface="Verdana"/>
                <a:cs typeface="Verdana"/>
              </a:rPr>
              <a:t>é</a:t>
            </a:r>
            <a:r>
              <a:rPr sz="1500" u="sng" dirty="0">
                <a:latin typeface="Verdana"/>
                <a:cs typeface="Verdana"/>
              </a:rPr>
              <a:t>t</a:t>
            </a:r>
            <a:r>
              <a:rPr sz="1500" u="sng" spc="-10" dirty="0">
                <a:latin typeface="Verdana"/>
                <a:cs typeface="Verdana"/>
              </a:rPr>
              <a:t>e</a:t>
            </a:r>
            <a:r>
              <a:rPr sz="1500" u="sng" spc="-15" dirty="0">
                <a:latin typeface="Verdana"/>
                <a:cs typeface="Verdana"/>
              </a:rPr>
              <a:t>l</a:t>
            </a:r>
            <a:r>
              <a:rPr sz="1500" u="sng" spc="-10" dirty="0">
                <a:latin typeface="Verdana"/>
                <a:cs typeface="Verdana"/>
              </a:rPr>
              <a:t>e</a:t>
            </a:r>
            <a:r>
              <a:rPr sz="1500" u="sng" dirty="0">
                <a:latin typeface="Verdana"/>
                <a:cs typeface="Verdana"/>
              </a:rPr>
              <a:t>k: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dirty="0">
                <a:latin typeface="Verdana"/>
                <a:cs typeface="Verdana"/>
              </a:rPr>
              <a:t>a pá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yázat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b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yúj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ás</a:t>
            </a:r>
            <a:r>
              <a:rPr sz="1500" spc="-5" dirty="0">
                <a:latin typeface="Verdana"/>
                <a:cs typeface="Verdana"/>
              </a:rPr>
              <a:t>á</a:t>
            </a:r>
            <a:r>
              <a:rPr sz="1500" dirty="0">
                <a:latin typeface="Verdana"/>
                <a:cs typeface="Verdana"/>
              </a:rPr>
              <a:t>nak </a:t>
            </a:r>
            <a:r>
              <a:rPr sz="1500" spc="-20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d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j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4</a:t>
            </a:r>
            <a:r>
              <a:rPr sz="1500" dirty="0">
                <a:latin typeface="Verdana"/>
                <a:cs typeface="Verdana"/>
              </a:rPr>
              <a:t>0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spc="-10" dirty="0" err="1" smtClean="0">
                <a:latin typeface="Verdana"/>
                <a:cs typeface="Verdana"/>
              </a:rPr>
              <a:t>é</a:t>
            </a:r>
            <a:r>
              <a:rPr sz="1500" spc="-15" dirty="0" err="1" smtClean="0">
                <a:latin typeface="Verdana"/>
                <a:cs typeface="Verdana"/>
              </a:rPr>
              <a:t>v</a:t>
            </a:r>
            <a:r>
              <a:rPr lang="hu-HU" sz="1500" spc="-10" dirty="0" err="1" smtClean="0">
                <a:latin typeface="Verdana"/>
                <a:cs typeface="Verdana"/>
              </a:rPr>
              <a:t>nél</a:t>
            </a:r>
            <a:r>
              <a:rPr lang="hu-HU" sz="1500" spc="-10" dirty="0" smtClean="0">
                <a:latin typeface="Verdana"/>
                <a:cs typeface="Verdana"/>
              </a:rPr>
              <a:t> </a:t>
            </a:r>
            <a:r>
              <a:rPr sz="1500" dirty="0" err="1" smtClean="0">
                <a:latin typeface="Verdana"/>
                <a:cs typeface="Verdana"/>
              </a:rPr>
              <a:t>f</a:t>
            </a:r>
            <a:r>
              <a:rPr sz="1500" spc="-15" dirty="0" err="1" smtClean="0">
                <a:latin typeface="Verdana"/>
                <a:cs typeface="Verdana"/>
              </a:rPr>
              <a:t>i</a:t>
            </a:r>
            <a:r>
              <a:rPr sz="1500" dirty="0" err="1" smtClean="0">
                <a:latin typeface="Verdana"/>
                <a:cs typeface="Verdana"/>
              </a:rPr>
              <a:t>at</a:t>
            </a:r>
            <a:r>
              <a:rPr sz="1500" spc="-10" dirty="0" err="1" smtClean="0">
                <a:latin typeface="Verdana"/>
                <a:cs typeface="Verdana"/>
              </a:rPr>
              <a:t>a</a:t>
            </a:r>
            <a:r>
              <a:rPr sz="1500" spc="-15" dirty="0" err="1" smtClean="0">
                <a:latin typeface="Verdana"/>
                <a:cs typeface="Verdana"/>
              </a:rPr>
              <a:t>l</a:t>
            </a:r>
            <a:r>
              <a:rPr sz="1500" dirty="0" err="1" smtClean="0">
                <a:latin typeface="Verdana"/>
                <a:cs typeface="Verdana"/>
              </a:rPr>
              <a:t>abb</a:t>
            </a:r>
            <a:endParaRPr sz="15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dirty="0">
                <a:latin typeface="Verdana"/>
                <a:cs typeface="Verdana"/>
              </a:rPr>
              <a:t>szak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r</a:t>
            </a:r>
            <a:r>
              <a:rPr sz="1500" spc="-10" dirty="0">
                <a:latin typeface="Verdana"/>
                <a:cs typeface="Verdana"/>
              </a:rPr>
              <a:t>á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yú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v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g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g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dirty="0">
                <a:latin typeface="Arial"/>
                <a:cs typeface="Arial"/>
              </a:rPr>
              <a:t>•</a:t>
            </a:r>
            <a:r>
              <a:rPr sz="1500" dirty="0">
                <a:latin typeface="Verdana"/>
                <a:cs typeface="Verdana"/>
              </a:rPr>
              <a:t>Indu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ó,</a:t>
            </a:r>
            <a:r>
              <a:rPr sz="1500" spc="30" dirty="0">
                <a:latin typeface="Verdana"/>
                <a:cs typeface="Verdana"/>
              </a:rPr>
              <a:t> </a:t>
            </a:r>
            <a:r>
              <a:rPr sz="1500" spc="-25" dirty="0">
                <a:latin typeface="Verdana"/>
                <a:cs typeface="Verdana"/>
              </a:rPr>
              <a:t>v</a:t>
            </a:r>
            <a:r>
              <a:rPr sz="1500" dirty="0">
                <a:latin typeface="Verdana"/>
                <a:cs typeface="Verdana"/>
              </a:rPr>
              <a:t>agy</a:t>
            </a:r>
            <a:r>
              <a:rPr sz="1500" spc="-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5</a:t>
            </a:r>
            <a:r>
              <a:rPr sz="1500" spc="-10" dirty="0">
                <a:latin typeface="Verdana"/>
                <a:cs typeface="Verdana"/>
              </a:rPr>
              <a:t> é</a:t>
            </a:r>
            <a:r>
              <a:rPr sz="1500" dirty="0">
                <a:latin typeface="Verdana"/>
                <a:cs typeface="Verdana"/>
              </a:rPr>
              <a:t>vn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l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m r</a:t>
            </a:r>
            <a:r>
              <a:rPr sz="1500" spc="-15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g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bben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spc="-10" dirty="0">
                <a:latin typeface="Verdana"/>
                <a:cs typeface="Verdana"/>
              </a:rPr>
              <a:t>ez</a:t>
            </a:r>
            <a:r>
              <a:rPr sz="1500" dirty="0">
                <a:latin typeface="Verdana"/>
                <a:cs typeface="Verdana"/>
              </a:rPr>
              <a:t>d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tt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ga</a:t>
            </a:r>
            <a:r>
              <a:rPr sz="1500" spc="-10" dirty="0">
                <a:latin typeface="Verdana"/>
                <a:cs typeface="Verdana"/>
              </a:rPr>
              <a:t>z</a:t>
            </a:r>
            <a:r>
              <a:rPr sz="1500" dirty="0">
                <a:latin typeface="Verdana"/>
                <a:cs typeface="Verdana"/>
              </a:rPr>
              <a:t>dá</a:t>
            </a:r>
            <a:r>
              <a:rPr sz="1500" spc="-15" dirty="0">
                <a:latin typeface="Verdana"/>
                <a:cs typeface="Verdana"/>
              </a:rPr>
              <a:t>lk</a:t>
            </a:r>
            <a:r>
              <a:rPr sz="1500" dirty="0">
                <a:latin typeface="Verdana"/>
                <a:cs typeface="Verdana"/>
              </a:rPr>
              <a:t>odni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500" dirty="0">
                <a:latin typeface="Verdana"/>
                <a:cs typeface="Verdana"/>
              </a:rPr>
              <a:t>+ </a:t>
            </a:r>
            <a:r>
              <a:rPr sz="1500" spc="-10" dirty="0">
                <a:latin typeface="Verdana"/>
                <a:cs typeface="Verdana"/>
              </a:rPr>
              <a:t>1</a:t>
            </a:r>
            <a:r>
              <a:rPr sz="1500" dirty="0">
                <a:latin typeface="Verdana"/>
                <a:cs typeface="Verdana"/>
              </a:rPr>
              <a:t>0</a:t>
            </a:r>
            <a:r>
              <a:rPr sz="1500" spc="-1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száza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kpont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támogatási 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nz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tás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500" b="1" dirty="0" err="1" smtClean="0">
                <a:latin typeface="Verdana"/>
                <a:cs typeface="Verdana"/>
              </a:rPr>
              <a:t>T</a:t>
            </a:r>
            <a:r>
              <a:rPr sz="1500" b="1" spc="-10" dirty="0" err="1" smtClean="0">
                <a:latin typeface="Verdana"/>
                <a:cs typeface="Verdana"/>
              </a:rPr>
              <a:t>á</a:t>
            </a:r>
            <a:r>
              <a:rPr sz="1500" b="1" dirty="0" err="1" smtClean="0">
                <a:latin typeface="Verdana"/>
                <a:cs typeface="Verdana"/>
              </a:rPr>
              <a:t>mo</a:t>
            </a:r>
            <a:r>
              <a:rPr sz="1500" b="1" spc="-10" dirty="0" err="1" smtClean="0">
                <a:latin typeface="Verdana"/>
                <a:cs typeface="Verdana"/>
              </a:rPr>
              <a:t>ga</a:t>
            </a:r>
            <a:r>
              <a:rPr sz="1500" b="1" dirty="0" err="1" smtClean="0">
                <a:latin typeface="Verdana"/>
                <a:cs typeface="Verdana"/>
              </a:rPr>
              <a:t>t</a:t>
            </a:r>
            <a:r>
              <a:rPr sz="1500" b="1" spc="-10" dirty="0" err="1" smtClean="0">
                <a:latin typeface="Verdana"/>
                <a:cs typeface="Verdana"/>
              </a:rPr>
              <a:t>á</a:t>
            </a:r>
            <a:r>
              <a:rPr sz="1500" b="1" dirty="0" err="1" smtClean="0">
                <a:latin typeface="Verdana"/>
                <a:cs typeface="Verdana"/>
              </a:rPr>
              <a:t>si</a:t>
            </a:r>
            <a:r>
              <a:rPr sz="1500" b="1" spc="15" dirty="0" smtClean="0">
                <a:latin typeface="Verdana"/>
                <a:cs typeface="Verdana"/>
              </a:rPr>
              <a:t> </a:t>
            </a:r>
            <a:r>
              <a:rPr sz="1500" b="1" dirty="0">
                <a:latin typeface="Verdana"/>
                <a:cs typeface="Verdana"/>
              </a:rPr>
              <a:t>keret</a:t>
            </a:r>
            <a:r>
              <a:rPr sz="1500" dirty="0">
                <a:latin typeface="Verdana"/>
                <a:cs typeface="Verdana"/>
              </a:rPr>
              <a:t>:</a:t>
            </a:r>
            <a:r>
              <a:rPr sz="1500" spc="1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38,</a:t>
            </a:r>
            <a:r>
              <a:rPr sz="1500" spc="-5" dirty="0">
                <a:latin typeface="Verdana"/>
                <a:cs typeface="Verdana"/>
              </a:rPr>
              <a:t>8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M</a:t>
            </a:r>
            <a:r>
              <a:rPr sz="1500" spc="-15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d </a:t>
            </a:r>
            <a:r>
              <a:rPr sz="1500" spc="-5" dirty="0">
                <a:latin typeface="Verdana"/>
                <a:cs typeface="Verdana"/>
              </a:rPr>
              <a:t>Ft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410111"/>
          </a:xfrm>
          <a:prstGeom prst="rect">
            <a:avLst/>
          </a:prstGeom>
        </p:spPr>
        <p:txBody>
          <a:bodyPr vert="horz" wrap="square" lIns="0" tIns="70865" rIns="0" bIns="0" rtlCol="0">
            <a:spAutoFit/>
          </a:bodyPr>
          <a:lstStyle/>
          <a:p>
            <a:pPr marL="2930525">
              <a:lnSpc>
                <a:spcPct val="100000"/>
              </a:lnSpc>
            </a:pPr>
            <a:r>
              <a:rPr lang="hu-HU" sz="2200" i="0" spc="-5" dirty="0" smtClean="0">
                <a:latin typeface="Verdana"/>
                <a:cs typeface="Verdana"/>
              </a:rPr>
              <a:t>Vidéki térségek fejlesztései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105278"/>
            <a:ext cx="8128635" cy="4239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őgazdasági</a:t>
            </a:r>
            <a:r>
              <a:rPr sz="1700" b="1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kisü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esztése:</a:t>
            </a:r>
            <a:endParaRPr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>
              <a:spcBef>
                <a:spcPts val="600"/>
              </a:spcBef>
            </a:pPr>
            <a:r>
              <a:rPr lang="hu-H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3000-6000 </a:t>
            </a:r>
            <a:r>
              <a:rPr lang="hu-HU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r>
              <a:rPr lang="hu-H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STÉ </a:t>
            </a:r>
            <a:r>
              <a:rPr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4,6</a:t>
            </a:r>
            <a:r>
              <a:rPr sz="1700" spc="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sz="17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átalá</a:t>
            </a:r>
            <a:r>
              <a:rPr sz="17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ytámo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atá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7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üz</a:t>
            </a:r>
            <a:r>
              <a:rPr sz="17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 a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ján</a:t>
            </a:r>
          </a:p>
          <a:p>
            <a:pPr marL="299085">
              <a:lnSpc>
                <a:spcPct val="100000"/>
              </a:lnSpc>
            </a:pP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ám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t: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sz="17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</a:t>
            </a:r>
          </a:p>
          <a:p>
            <a:pPr marL="299085" marR="94551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sz="1700" b="1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zőgazdasági</a:t>
            </a:r>
            <a:r>
              <a:rPr sz="1700" b="1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700" b="1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indí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ása 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éve: m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zőgazdasági</a:t>
            </a:r>
            <a:r>
              <a:rPr sz="1700" b="1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elsődle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eldolgozása)</a:t>
            </a:r>
            <a:endParaRPr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sz="17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sz="17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átalá</a:t>
            </a:r>
            <a:r>
              <a:rPr sz="17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ytámo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atá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7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üz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7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 a</a:t>
            </a:r>
            <a:r>
              <a:rPr sz="17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ján</a:t>
            </a:r>
          </a:p>
          <a:p>
            <a:pPr marL="299085">
              <a:lnSpc>
                <a:spcPct val="100000"/>
              </a:lnSpc>
            </a:pP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ám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sz="17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t: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sz="1700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</a:t>
            </a:r>
          </a:p>
          <a:p>
            <a:pPr marL="299085" marR="508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sz="1700" b="1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zőgazdasági</a:t>
            </a:r>
            <a:r>
              <a:rPr sz="1700" b="1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b="1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ábbfej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esztése</a:t>
            </a:r>
            <a:r>
              <a:rPr sz="1700" b="1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éve: m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zőgazdasági</a:t>
            </a:r>
            <a:r>
              <a:rPr sz="1700" b="1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elsődle</a:t>
            </a:r>
            <a:r>
              <a:rPr sz="17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sz="17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eldolgozása)</a:t>
            </a:r>
            <a:endParaRPr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>
              <a:lnSpc>
                <a:spcPct val="100000"/>
              </a:lnSpc>
              <a:spcBef>
                <a:spcPts val="600"/>
              </a:spcBef>
            </a:pPr>
            <a:r>
              <a:rPr lang="hu-H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Csak beruházásokra, 50-60-70% int. 290/2014 (XI.26.) </a:t>
            </a:r>
            <a:r>
              <a:rPr lang="hu-HU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Korm.rend</a:t>
            </a:r>
            <a:r>
              <a:rPr lang="hu-H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nem besorolt, </a:t>
            </a:r>
            <a:r>
              <a:rPr lang="hu-HU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kedvezm</a:t>
            </a:r>
            <a:r>
              <a:rPr lang="hu-H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fejlesztendő, komplex </a:t>
            </a:r>
            <a:r>
              <a:rPr lang="hu-HU"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</a:t>
            </a:r>
            <a:r>
              <a:rPr lang="hu-H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 </a:t>
            </a:r>
            <a:r>
              <a:rPr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spc="-1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</a:t>
            </a:r>
            <a:r>
              <a:rPr sz="1700" spc="-1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atá</a:t>
            </a:r>
            <a:r>
              <a:rPr sz="1700" spc="-1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7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700" spc="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7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7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7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sz="17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sz="17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sz="17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700" spc="-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sz="17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7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</a:t>
            </a:r>
            <a:endParaRPr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410111"/>
          </a:xfrm>
          <a:prstGeom prst="rect">
            <a:avLst/>
          </a:prstGeom>
        </p:spPr>
        <p:txBody>
          <a:bodyPr vert="horz" wrap="square" lIns="0" tIns="70865" rIns="0" bIns="0" rtlCol="0">
            <a:spAutoFit/>
          </a:bodyPr>
          <a:lstStyle/>
          <a:p>
            <a:pPr marL="2930525">
              <a:lnSpc>
                <a:spcPct val="100000"/>
              </a:lnSpc>
            </a:pPr>
            <a:r>
              <a:rPr lang="hu-HU" sz="2200" i="0" spc="-5" dirty="0"/>
              <a:t>Vidéki térségek fejlesztései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2105278"/>
            <a:ext cx="8128635" cy="485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Kisméretű infrastruktúrák fejlesztése</a:t>
            </a:r>
            <a:r>
              <a:rPr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4835" indent="-285750"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Közösségi funkciókat ellátó létesítmények energetikai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84835" indent="-285750"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Piaci infrastruktúra</a:t>
            </a:r>
          </a:p>
          <a:p>
            <a:pPr marL="584835" indent="-285750"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Külterületi utak</a:t>
            </a:r>
          </a:p>
          <a:p>
            <a:pPr marL="584835" indent="-285750"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 LEÉ alatti szennyvízfejlesztések</a:t>
            </a:r>
          </a:p>
          <a:p>
            <a:pPr marL="584835" indent="-285750"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Tanyák fejlesztése (villamos, víz, szennyvíz)</a:t>
            </a:r>
          </a:p>
          <a:p>
            <a:pPr marL="584835" indent="-285750"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Települést meghatározó épületek külső felújítása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94551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Alapvető szolgáltatások fejlesztése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9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Közüzemi konyhák fejlesztése</a:t>
            </a:r>
          </a:p>
          <a:p>
            <a:pPr marL="800100" lvl="1" indent="-342900">
              <a:lnSpc>
                <a:spcPct val="150000"/>
              </a:lnSpc>
              <a:spcBef>
                <a:spcPts val="9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Polgárőr, mezőőr , falugondnok szolgálat járművei</a:t>
            </a:r>
          </a:p>
          <a:p>
            <a:pPr marL="800100" lvl="1" indent="-342900">
              <a:lnSpc>
                <a:spcPct val="150000"/>
              </a:lnSpc>
              <a:spcBef>
                <a:spcPts val="9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Önkormányzati utak karbantartását szolgáló erő- és munkagép</a:t>
            </a:r>
          </a:p>
          <a:p>
            <a:pPr marL="800100" lvl="1" indent="-342900">
              <a:lnSpc>
                <a:spcPct val="150000"/>
              </a:lnSpc>
              <a:spcBef>
                <a:spcPts val="9"/>
              </a:spcBef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Közösségi tér 1000 fő alatt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Intenzitás:</a:t>
            </a:r>
          </a:p>
          <a:p>
            <a:pPr>
              <a:lnSpc>
                <a:spcPct val="100000"/>
              </a:lnSpc>
              <a:spcBef>
                <a:spcPts val="9"/>
              </a:spcBef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Önk., nonprofit,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egyh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75-95%; természetes személy: 50-65%</a:t>
            </a:r>
          </a:p>
          <a:p>
            <a:pPr marL="342900" indent="-342900">
              <a:lnSpc>
                <a:spcPct val="100000"/>
              </a:lnSpc>
              <a:spcBef>
                <a:spcPts val="9"/>
              </a:spcBef>
              <a:buFontTx/>
              <a:buChar char="-"/>
            </a:pP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7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6"/>
            <a:ext cx="8988043" cy="543609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r">
              <a:lnSpc>
                <a:spcPct val="100000"/>
              </a:lnSpc>
            </a:pPr>
            <a:r>
              <a:rPr sz="2200" i="0" dirty="0">
                <a:latin typeface="Verdana"/>
                <a:cs typeface="Verdana"/>
              </a:rPr>
              <a:t>R</a:t>
            </a:r>
            <a:r>
              <a:rPr sz="2200" i="0" spc="-10" dirty="0">
                <a:latin typeface="Verdana"/>
                <a:cs typeface="Verdana"/>
              </a:rPr>
              <a:t>ö</a:t>
            </a:r>
            <a:r>
              <a:rPr sz="2200" i="0" dirty="0">
                <a:latin typeface="Verdana"/>
                <a:cs typeface="Verdana"/>
              </a:rPr>
              <a:t>vid</a:t>
            </a:r>
            <a:r>
              <a:rPr sz="2200" i="0" spc="10" dirty="0">
                <a:latin typeface="Verdana"/>
                <a:cs typeface="Verdana"/>
              </a:rPr>
              <a:t> </a:t>
            </a:r>
            <a:r>
              <a:rPr sz="2200" i="0" dirty="0">
                <a:latin typeface="Verdana"/>
                <a:cs typeface="Verdana"/>
              </a:rPr>
              <a:t>Ellátási Lánc </a:t>
            </a:r>
            <a:r>
              <a:rPr sz="2200" i="0" dirty="0" err="1">
                <a:latin typeface="Verdana"/>
                <a:cs typeface="Verdana"/>
              </a:rPr>
              <a:t>tematik</a:t>
            </a:r>
            <a:r>
              <a:rPr sz="2200" i="0" spc="-10" dirty="0" err="1">
                <a:latin typeface="Verdana"/>
                <a:cs typeface="Verdana"/>
              </a:rPr>
              <a:t>u</a:t>
            </a:r>
            <a:r>
              <a:rPr sz="2200" i="0" dirty="0" err="1">
                <a:latin typeface="Verdana"/>
                <a:cs typeface="Verdana"/>
              </a:rPr>
              <a:t>s</a:t>
            </a:r>
            <a:r>
              <a:rPr sz="2200" i="0" spc="5" dirty="0">
                <a:latin typeface="Verdana"/>
                <a:cs typeface="Verdana"/>
              </a:rPr>
              <a:t> </a:t>
            </a:r>
            <a:r>
              <a:rPr sz="2200" i="0" dirty="0" err="1" smtClean="0">
                <a:latin typeface="Verdana"/>
                <a:cs typeface="Verdana"/>
              </a:rPr>
              <a:t>alpr</a:t>
            </a:r>
            <a:r>
              <a:rPr sz="2200" i="0" spc="-10" dirty="0" err="1" smtClean="0">
                <a:latin typeface="Verdana"/>
                <a:cs typeface="Verdana"/>
              </a:rPr>
              <a:t>o</a:t>
            </a:r>
            <a:r>
              <a:rPr sz="2200" i="0" dirty="0" err="1" smtClean="0">
                <a:latin typeface="Verdana"/>
                <a:cs typeface="Verdana"/>
              </a:rPr>
              <a:t>gram</a:t>
            </a:r>
            <a:endParaRPr sz="2200" i="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6" y="2611882"/>
            <a:ext cx="7980045" cy="3459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10" dirty="0">
                <a:latin typeface="Verdana"/>
                <a:cs typeface="Verdana"/>
              </a:rPr>
              <a:t>Cé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közös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pia</a:t>
            </a:r>
            <a:r>
              <a:rPr sz="1600" spc="-15" dirty="0">
                <a:latin typeface="Verdana"/>
                <a:cs typeface="Verdana"/>
              </a:rPr>
              <a:t>c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jutás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eg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spc="-15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er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ezé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e,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ő</a:t>
            </a:r>
            <a:r>
              <a:rPr sz="1600" spc="-20" dirty="0">
                <a:latin typeface="Verdana"/>
                <a:cs typeface="Verdana"/>
              </a:rPr>
              <a:t>n</a:t>
            </a:r>
            <a:r>
              <a:rPr sz="1600" spc="-15" dirty="0">
                <a:latin typeface="Verdana"/>
                <a:cs typeface="Verdana"/>
              </a:rPr>
              <a:t>y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együ</a:t>
            </a:r>
            <a:r>
              <a:rPr sz="1600" spc="-10" dirty="0">
                <a:latin typeface="Verdana"/>
                <a:cs typeface="Verdana"/>
              </a:rPr>
              <a:t>tt</a:t>
            </a:r>
            <a:r>
              <a:rPr sz="1600" spc="-5" dirty="0">
                <a:latin typeface="Verdana"/>
                <a:cs typeface="Verdana"/>
              </a:rPr>
              <a:t>es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kiha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ználá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a,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pl. közé</a:t>
            </a:r>
            <a:r>
              <a:rPr sz="1600" spc="-15" dirty="0">
                <a:latin typeface="Verdana"/>
                <a:cs typeface="Verdana"/>
              </a:rPr>
              <a:t>tk</a:t>
            </a:r>
            <a:r>
              <a:rPr sz="1600" spc="-5" dirty="0">
                <a:latin typeface="Verdana"/>
                <a:cs typeface="Verdana"/>
              </a:rPr>
              <a:t>ez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é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,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fiz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kai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pia</a:t>
            </a:r>
            <a:r>
              <a:rPr sz="1600" spc="-15" dirty="0">
                <a:latin typeface="Verdana"/>
                <a:cs typeface="Verdana"/>
              </a:rPr>
              <a:t>c</a:t>
            </a:r>
            <a:r>
              <a:rPr sz="1600" spc="-5" dirty="0">
                <a:latin typeface="Verdana"/>
                <a:cs typeface="Verdana"/>
              </a:rPr>
              <a:t>,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15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ere</a:t>
            </a:r>
            <a:r>
              <a:rPr sz="1600" spc="-15" dirty="0">
                <a:latin typeface="Verdana"/>
                <a:cs typeface="Verdana"/>
              </a:rPr>
              <a:t>sk</a:t>
            </a:r>
            <a:r>
              <a:rPr sz="1600" spc="-5" dirty="0">
                <a:latin typeface="Verdana"/>
                <a:cs typeface="Verdana"/>
              </a:rPr>
              <a:t>ede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em,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dég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átá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,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</a:t>
            </a:r>
            <a:r>
              <a:rPr sz="1600" spc="-15" dirty="0">
                <a:latin typeface="Verdana"/>
                <a:cs typeface="Verdana"/>
              </a:rPr>
              <a:t>tb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latin typeface="Verdana"/>
                <a:cs typeface="Verdana"/>
              </a:rPr>
              <a:t>Rö</a:t>
            </a:r>
            <a:r>
              <a:rPr sz="1600" b="1" spc="-15" dirty="0">
                <a:latin typeface="Verdana"/>
                <a:cs typeface="Verdana"/>
              </a:rPr>
              <a:t>vi</a:t>
            </a:r>
            <a:r>
              <a:rPr sz="1600" b="1" spc="-5" dirty="0">
                <a:latin typeface="Verdana"/>
                <a:cs typeface="Verdana"/>
              </a:rPr>
              <a:t>d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b="1" spc="-5" dirty="0">
                <a:latin typeface="Verdana"/>
                <a:cs typeface="Verdana"/>
              </a:rPr>
              <a:t>ánc</a:t>
            </a:r>
            <a:r>
              <a:rPr sz="1600" spc="-5" dirty="0">
                <a:latin typeface="Verdana"/>
                <a:cs typeface="Verdana"/>
              </a:rPr>
              <a:t>: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ax.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1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köz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ít</a:t>
            </a:r>
            <a:r>
              <a:rPr sz="1600" spc="-5" dirty="0">
                <a:latin typeface="Verdana"/>
                <a:cs typeface="Verdana"/>
              </a:rPr>
              <a:t>ő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</a:t>
            </a:r>
            <a:r>
              <a:rPr sz="1600" spc="-20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erep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ő,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(de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eg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nkább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köz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en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opor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os</a:t>
            </a:r>
            <a:r>
              <a:rPr sz="1600" spc="-10" dirty="0">
                <a:latin typeface="Verdana"/>
                <a:cs typeface="Verdana"/>
              </a:rPr>
              <a:t>)</a:t>
            </a:r>
            <a:r>
              <a:rPr sz="1600" spc="-5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5" dirty="0">
                <a:latin typeface="Verdana"/>
                <a:cs typeface="Verdana"/>
              </a:rPr>
              <a:t>Támogatási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r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t: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3,8 Mrd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F</a:t>
            </a:r>
            <a:r>
              <a:rPr sz="1600" spc="-5" dirty="0">
                <a:latin typeface="Verdana"/>
                <a:cs typeface="Verdana"/>
              </a:rPr>
              <a:t>t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u="heavy" spc="-40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Verdana"/>
                <a:cs typeface="Verdana"/>
              </a:rPr>
              <a:t>Sz</a:t>
            </a:r>
            <a:r>
              <a:rPr sz="1600" b="1" u="heavy" spc="-5" dirty="0">
                <a:latin typeface="Verdana"/>
                <a:cs typeface="Verdana"/>
              </a:rPr>
              <a:t>e</a:t>
            </a:r>
            <a:r>
              <a:rPr sz="1600" b="1" u="heavy" spc="-10" dirty="0">
                <a:latin typeface="Verdana"/>
                <a:cs typeface="Verdana"/>
              </a:rPr>
              <a:t>r</a:t>
            </a:r>
            <a:r>
              <a:rPr sz="1600" b="1" u="heavy" spc="-5" dirty="0">
                <a:latin typeface="Verdana"/>
                <a:cs typeface="Verdana"/>
              </a:rPr>
              <a:t>ep</a:t>
            </a:r>
            <a:r>
              <a:rPr sz="1600" b="1" u="heavy" spc="-15" dirty="0">
                <a:latin typeface="Verdana"/>
                <a:cs typeface="Verdana"/>
              </a:rPr>
              <a:t>l</a:t>
            </a:r>
            <a:r>
              <a:rPr sz="1600" b="1" u="heavy" dirty="0">
                <a:latin typeface="Verdana"/>
                <a:cs typeface="Verdana"/>
              </a:rPr>
              <a:t>ő</a:t>
            </a:r>
            <a:r>
              <a:rPr sz="1600" b="1" u="heavy" spc="-5" dirty="0">
                <a:latin typeface="Verdana"/>
                <a:cs typeface="Verdana"/>
              </a:rPr>
              <a:t>k:</a:t>
            </a:r>
            <a:r>
              <a:rPr sz="1600" b="1" spc="7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(= </a:t>
            </a:r>
            <a:r>
              <a:rPr sz="1600" spc="-1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EL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Együt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űködés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agok):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ON</a:t>
            </a:r>
            <a:r>
              <a:rPr sz="1600" spc="-20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ORCIUM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Mezőga</a:t>
            </a:r>
            <a:r>
              <a:rPr sz="1600" spc="-15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dasági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mi</a:t>
            </a:r>
            <a:r>
              <a:rPr sz="1600" spc="-5" dirty="0">
                <a:latin typeface="Verdana"/>
                <a:cs typeface="Verdana"/>
              </a:rPr>
              <a:t>kr</a:t>
            </a:r>
            <a:r>
              <a:rPr sz="1600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-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agy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ki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vál</a:t>
            </a:r>
            <a:r>
              <a:rPr sz="1600" spc="-1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al</a:t>
            </a:r>
            <a:r>
              <a:rPr sz="1600" spc="-20" dirty="0">
                <a:latin typeface="Verdana"/>
                <a:cs typeface="Verdana"/>
              </a:rPr>
              <a:t>k</a:t>
            </a:r>
            <a:r>
              <a:rPr sz="1600" spc="-5" dirty="0">
                <a:latin typeface="Verdana"/>
                <a:cs typeface="Verdana"/>
              </a:rPr>
              <a:t>ozások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</a:t>
            </a:r>
            <a:r>
              <a:rPr sz="1600" spc="-15" dirty="0">
                <a:latin typeface="Verdana"/>
                <a:cs typeface="Verdana"/>
              </a:rPr>
              <a:t>m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n.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5)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Verdana"/>
                <a:cs typeface="Verdana"/>
              </a:rPr>
              <a:t>-R</a:t>
            </a:r>
            <a:r>
              <a:rPr sz="1600" spc="-5" dirty="0">
                <a:latin typeface="Verdana"/>
                <a:cs typeface="Verdana"/>
              </a:rPr>
              <a:t>EL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</a:t>
            </a:r>
            <a:r>
              <a:rPr sz="1600" spc="-15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er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ező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(r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feren</a:t>
            </a:r>
            <a:r>
              <a:rPr sz="1600" spc="-15" dirty="0">
                <a:latin typeface="Verdana"/>
                <a:cs typeface="Verdana"/>
              </a:rPr>
              <a:t>c</a:t>
            </a:r>
            <a:r>
              <a:rPr sz="1600" spc="-10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á</a:t>
            </a:r>
            <a:r>
              <a:rPr sz="1600" spc="-40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al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rende</a:t>
            </a:r>
            <a:r>
              <a:rPr sz="1600" spc="-15" dirty="0">
                <a:latin typeface="Verdana"/>
                <a:cs typeface="Verdana"/>
              </a:rPr>
              <a:t>lk</a:t>
            </a:r>
            <a:r>
              <a:rPr sz="1600" spc="-5" dirty="0">
                <a:latin typeface="Verdana"/>
                <a:cs typeface="Verdana"/>
              </a:rPr>
              <a:t>ező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no</a:t>
            </a:r>
            <a:r>
              <a:rPr sz="1600" spc="0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pr</a:t>
            </a:r>
            <a:r>
              <a:rPr sz="1600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fit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</a:t>
            </a:r>
            <a:r>
              <a:rPr sz="1600" spc="-20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er</a:t>
            </a:r>
            <a:r>
              <a:rPr sz="1600" spc="-15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20" dirty="0">
                <a:latin typeface="Verdana"/>
                <a:cs typeface="Verdana"/>
              </a:rPr>
              <a:t>z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u="heavy" spc="-405" dirty="0"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latin typeface="Verdana"/>
                <a:cs typeface="Verdana"/>
              </a:rPr>
              <a:t>Te</a:t>
            </a:r>
            <a:r>
              <a:rPr sz="1600" b="1" u="heavy" spc="-20" dirty="0">
                <a:latin typeface="Verdana"/>
                <a:cs typeface="Verdana"/>
              </a:rPr>
              <a:t>v</a:t>
            </a:r>
            <a:r>
              <a:rPr sz="1600" b="1" u="heavy" spc="-10" dirty="0">
                <a:latin typeface="Verdana"/>
                <a:cs typeface="Verdana"/>
              </a:rPr>
              <a:t>é</a:t>
            </a:r>
            <a:r>
              <a:rPr sz="1600" b="1" u="heavy" spc="-5" dirty="0">
                <a:latin typeface="Verdana"/>
                <a:cs typeface="Verdana"/>
              </a:rPr>
              <a:t>k</a:t>
            </a:r>
            <a:r>
              <a:rPr sz="1600" b="1" u="heavy" spc="-15" dirty="0">
                <a:latin typeface="Verdana"/>
                <a:cs typeface="Verdana"/>
              </a:rPr>
              <a:t>e</a:t>
            </a:r>
            <a:r>
              <a:rPr sz="1600" b="1" u="heavy" spc="-5" dirty="0">
                <a:latin typeface="Verdana"/>
                <a:cs typeface="Verdana"/>
              </a:rPr>
              <a:t>nys</a:t>
            </a:r>
            <a:r>
              <a:rPr sz="1600" b="1" u="heavy" spc="-10" dirty="0">
                <a:latin typeface="Verdana"/>
                <a:cs typeface="Verdana"/>
              </a:rPr>
              <a:t>é</a:t>
            </a:r>
            <a:r>
              <a:rPr sz="1600" b="1" u="heavy" spc="-5" dirty="0">
                <a:latin typeface="Verdana"/>
                <a:cs typeface="Verdana"/>
              </a:rPr>
              <a:t>g</a:t>
            </a:r>
            <a:r>
              <a:rPr sz="1600" b="1" u="heavy" spc="-15" dirty="0">
                <a:latin typeface="Verdana"/>
                <a:cs typeface="Verdana"/>
              </a:rPr>
              <a:t>e</a:t>
            </a:r>
            <a:r>
              <a:rPr sz="1600" b="1" u="heavy" spc="-10" dirty="0">
                <a:latin typeface="Verdana"/>
                <a:cs typeface="Verdana"/>
              </a:rPr>
              <a:t>k</a:t>
            </a:r>
            <a:r>
              <a:rPr sz="1600" b="1" dirty="0"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K</a:t>
            </a:r>
            <a:r>
              <a:rPr sz="1600" spc="-10" dirty="0">
                <a:latin typeface="Verdana"/>
                <a:cs typeface="Verdana"/>
              </a:rPr>
              <a:t>é</a:t>
            </a:r>
            <a:r>
              <a:rPr sz="1600" spc="-5" dirty="0">
                <a:latin typeface="Verdana"/>
                <a:cs typeface="Verdana"/>
              </a:rPr>
              <a:t>pzés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(köt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ező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és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 tagok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ál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al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válasz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ot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).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Szak</a:t>
            </a:r>
            <a:r>
              <a:rPr sz="1600" spc="-10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anác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adás</a:t>
            </a:r>
            <a:r>
              <a:rPr sz="1600" spc="5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(köt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ező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és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 tagok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ál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al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válasz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ot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5" dirty="0">
                <a:latin typeface="Verdana"/>
                <a:cs typeface="Verdana"/>
              </a:rPr>
              <a:t>).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Közös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/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gyé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pia</a:t>
            </a:r>
            <a:r>
              <a:rPr sz="1600" spc="-15" dirty="0">
                <a:latin typeface="Verdana"/>
                <a:cs typeface="Verdana"/>
              </a:rPr>
              <a:t>c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jutá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i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beruházások.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17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AKG 2016-2020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3400" y="51054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Többlet tevékenységek elvégzésére 8 kategóriában, </a:t>
            </a:r>
          </a:p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tematikus előíráscsoportban.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tematikus csoportonként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csomag kialakítása, csomagonként minimum 2 választott előírás)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3400" y="2133600"/>
            <a:ext cx="8229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Feltételek:</a:t>
            </a:r>
          </a:p>
          <a:p>
            <a:endParaRPr lang="hu-H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1 ha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Ültetvény esetében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20 év (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kiv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hagyományos ült., de ott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 ha)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Zonális előírás választása csak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MePAR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fedvényen</a:t>
            </a: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Területmérés</a:t>
            </a:r>
          </a:p>
          <a:p>
            <a:pPr marL="285750" indent="-285750">
              <a:buFontTx/>
              <a:buChar char="-"/>
            </a:pP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Öko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átfedés nem megengedett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Kiválasztás pontozási rendszer alapján (előny: magasabb hozzáadott érték vállalása, szaktanácsadó bevonása, üzemmérethez viszonyított vállalási arány,  NATURA,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Nitrátérzékeny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arányok, állat, földhasználat… )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15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AKG 2016-2020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81000" y="23622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Horizontális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(mindenki számára elérhető támogatás):</a:t>
            </a:r>
          </a:p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Szántó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Gyep (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Ültetvény (u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Nádas (n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Zonális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(csak bizonyos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MePAR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fedvényeken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igényelhető támogatás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MTÉT szántó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Túzokvédelmi területek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Kék vércse-védelmi területek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Alföldi madárvédelemi területek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Hegy- és dombvidéki madárvédelem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területek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48200" y="2362201"/>
            <a:ext cx="411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MTÉT gyep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Túzokvédelmi területek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Alföldi madárvédelemi területek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Hegy- és dombvidéki madárvédelem területek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 Nappali lepke-védelmi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területek</a:t>
            </a:r>
          </a:p>
          <a:p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Vízvédelmi célú szántóterületek: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 Erózió-érzékeny szántó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b. Belvíz-érzékeny szántó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Aszály-érzékeny szántó</a:t>
            </a:r>
          </a:p>
          <a:p>
            <a:endParaRPr lang="hu-H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Vízvédelmi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célú gyepterületek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Belvíz-érzékeny gyep</a:t>
            </a:r>
          </a:p>
          <a:p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1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4625" y="1143000"/>
            <a:ext cx="4292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Az</a:t>
            </a:r>
            <a:r>
              <a:rPr i="0" spc="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agrá</a:t>
            </a:r>
            <a:r>
              <a:rPr i="0" spc="-5" dirty="0">
                <a:latin typeface="Verdana"/>
                <a:cs typeface="Verdana"/>
              </a:rPr>
              <a:t>r</a:t>
            </a:r>
            <a:r>
              <a:rPr i="0" dirty="0">
                <a:latin typeface="Verdana"/>
                <a:cs typeface="Verdana"/>
              </a:rPr>
              <a:t>-vidé</a:t>
            </a:r>
            <a:r>
              <a:rPr i="0" spc="-10" dirty="0">
                <a:latin typeface="Verdana"/>
                <a:cs typeface="Verdana"/>
              </a:rPr>
              <a:t>k</a:t>
            </a:r>
            <a:r>
              <a:rPr i="0" dirty="0">
                <a:latin typeface="Verdana"/>
                <a:cs typeface="Verdana"/>
              </a:rPr>
              <a:t>fejles</a:t>
            </a:r>
            <a:r>
              <a:rPr i="0" spc="-10" dirty="0">
                <a:latin typeface="Verdana"/>
                <a:cs typeface="Verdana"/>
              </a:rPr>
              <a:t>z</a:t>
            </a:r>
            <a:r>
              <a:rPr i="0" dirty="0">
                <a:latin typeface="Verdana"/>
                <a:cs typeface="Verdana"/>
              </a:rPr>
              <a:t>tési</a:t>
            </a:r>
          </a:p>
          <a:p>
            <a:pPr marL="245745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támogatá</a:t>
            </a:r>
            <a:r>
              <a:rPr i="0" spc="5" dirty="0">
                <a:latin typeface="Verdana"/>
                <a:cs typeface="Verdana"/>
              </a:rPr>
              <a:t>s</a:t>
            </a:r>
            <a:r>
              <a:rPr i="0" dirty="0">
                <a:latin typeface="Verdana"/>
                <a:cs typeface="Verdana"/>
              </a:rPr>
              <a:t>ok</a:t>
            </a:r>
            <a:r>
              <a:rPr i="0" spc="-40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re</a:t>
            </a:r>
            <a:r>
              <a:rPr i="0" spc="-10" dirty="0">
                <a:latin typeface="Verdana"/>
                <a:cs typeface="Verdana"/>
              </a:rPr>
              <a:t>n</a:t>
            </a:r>
            <a:r>
              <a:rPr i="0" dirty="0">
                <a:latin typeface="Verdana"/>
                <a:cs typeface="Verdana"/>
              </a:rPr>
              <a:t>dszere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043" y="2143760"/>
            <a:ext cx="8339455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20"/>
              </a:spcBef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Kihívások: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Területi egyenlőtlenségek, szűkös erőforrások, növekvő élelmiszerigények, éghajlatváltozás, vidék elnéptelenedése, növényegészségügy, állategészségügy, szegénység.</a:t>
            </a: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413702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dirty="0">
                <a:latin typeface="Verdana"/>
                <a:cs typeface="Verdana"/>
              </a:rPr>
              <a:t>KAP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I. p</a:t>
            </a:r>
            <a:r>
              <a:rPr sz="1800" b="1" spc="-10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l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dirty="0">
                <a:latin typeface="Verdana"/>
                <a:cs typeface="Verdana"/>
              </a:rPr>
              <a:t>ér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(</a:t>
            </a:r>
            <a:r>
              <a:rPr sz="1800" b="1" dirty="0">
                <a:latin typeface="Verdana"/>
                <a:cs typeface="Verdana"/>
              </a:rPr>
              <a:t>2</a:t>
            </a:r>
            <a:r>
              <a:rPr sz="1800" b="1" spc="5" dirty="0">
                <a:latin typeface="Verdana"/>
                <a:cs typeface="Verdana"/>
              </a:rPr>
              <a:t>0</a:t>
            </a:r>
            <a:r>
              <a:rPr sz="1800" b="1" dirty="0">
                <a:latin typeface="Verdana"/>
                <a:cs typeface="Verdana"/>
              </a:rPr>
              <a:t>15-</a:t>
            </a:r>
            <a:r>
              <a:rPr sz="1800" b="1" spc="-10" dirty="0">
                <a:latin typeface="Verdana"/>
                <a:cs typeface="Verdana"/>
              </a:rPr>
              <a:t>20</a:t>
            </a:r>
            <a:r>
              <a:rPr sz="1800" b="1" dirty="0">
                <a:latin typeface="Verdana"/>
                <a:cs typeface="Verdana"/>
              </a:rPr>
              <a:t>20</a:t>
            </a:r>
            <a:r>
              <a:rPr sz="1800" b="1" spc="-10" dirty="0">
                <a:latin typeface="Verdana"/>
                <a:cs typeface="Verdana"/>
              </a:rPr>
              <a:t>)</a:t>
            </a:r>
            <a:r>
              <a:rPr sz="1800" b="1" dirty="0">
                <a:latin typeface="Verdana"/>
                <a:cs typeface="Verdana"/>
              </a:rPr>
              <a:t>:	</a:t>
            </a:r>
            <a:r>
              <a:rPr lang="hu-HU" sz="1800" b="1" dirty="0" smtClean="0">
                <a:latin typeface="Verdana"/>
                <a:cs typeface="Verdana"/>
              </a:rPr>
              <a:t>8, 916 </a:t>
            </a:r>
            <a:r>
              <a:rPr lang="hu-HU" b="1" dirty="0" smtClean="0">
                <a:latin typeface="Verdana"/>
                <a:cs typeface="Verdana"/>
              </a:rPr>
              <a:t>Mrd</a:t>
            </a:r>
            <a:r>
              <a:rPr sz="1800" b="1" spc="-10" dirty="0" smtClean="0">
                <a:latin typeface="Verdana"/>
                <a:cs typeface="Verdana"/>
              </a:rPr>
              <a:t> </a:t>
            </a:r>
            <a:r>
              <a:rPr sz="1800" b="1" dirty="0" smtClean="0">
                <a:latin typeface="Verdana"/>
                <a:cs typeface="Verdana"/>
              </a:rPr>
              <a:t>€</a:t>
            </a:r>
            <a:endParaRPr sz="1800" dirty="0">
              <a:latin typeface="Verdana"/>
              <a:cs typeface="Verdana"/>
            </a:endParaRPr>
          </a:p>
          <a:p>
            <a:pPr marL="756285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920" algn="l"/>
              </a:tabLst>
            </a:pPr>
            <a:r>
              <a:rPr sz="1800" dirty="0">
                <a:latin typeface="Verdana"/>
                <a:cs typeface="Verdana"/>
              </a:rPr>
              <a:t>közv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en támo</a:t>
            </a:r>
            <a:r>
              <a:rPr sz="1800" spc="-1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atá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ok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(un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ós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forrás)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FM</a:t>
            </a:r>
            <a:endParaRPr sz="1800" dirty="0">
              <a:latin typeface="Verdana"/>
              <a:cs typeface="Verdana"/>
            </a:endParaRPr>
          </a:p>
          <a:p>
            <a:pPr marL="756285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920" algn="l"/>
              </a:tabLst>
            </a:pP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5" dirty="0">
                <a:latin typeface="Verdana"/>
                <a:cs typeface="Verdana"/>
              </a:rPr>
              <a:t> i</a:t>
            </a:r>
            <a:r>
              <a:rPr sz="1800" dirty="0">
                <a:latin typeface="Verdana"/>
                <a:cs typeface="Verdana"/>
              </a:rPr>
              <a:t>nt</a:t>
            </a:r>
            <a:r>
              <a:rPr sz="1800" spc="-10" dirty="0">
                <a:latin typeface="Verdana"/>
                <a:cs typeface="Verdana"/>
              </a:rPr>
              <a:t>é</a:t>
            </a:r>
            <a:r>
              <a:rPr sz="1800" dirty="0">
                <a:latin typeface="Verdana"/>
                <a:cs typeface="Verdana"/>
              </a:rPr>
              <a:t>z</a:t>
            </a:r>
            <a:r>
              <a:rPr sz="1800" spc="-10" dirty="0">
                <a:latin typeface="Verdana"/>
                <a:cs typeface="Verdana"/>
              </a:rPr>
              <a:t>kedé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k</a:t>
            </a:r>
            <a:r>
              <a:rPr sz="1800" spc="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(uniós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forr</a:t>
            </a:r>
            <a:r>
              <a:rPr sz="1800" spc="-10" dirty="0">
                <a:latin typeface="Verdana"/>
                <a:cs typeface="Verdana"/>
              </a:rPr>
              <a:t>á</a:t>
            </a:r>
            <a:r>
              <a:rPr sz="1800" dirty="0">
                <a:latin typeface="Verdana"/>
                <a:cs typeface="Verdana"/>
              </a:rPr>
              <a:t>s)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b="1" dirty="0" smtClean="0">
                <a:latin typeface="Verdana"/>
                <a:cs typeface="Verdana"/>
              </a:rPr>
              <a:t>FM</a:t>
            </a:r>
            <a:endParaRPr lang="hu-HU" sz="1800" b="1" dirty="0" smtClean="0">
              <a:latin typeface="Verdana"/>
              <a:cs typeface="Verdana"/>
            </a:endParaRPr>
          </a:p>
          <a:p>
            <a:pPr marL="756285" indent="-286385">
              <a:lnSpc>
                <a:spcPct val="100000"/>
              </a:lnSpc>
              <a:spcBef>
                <a:spcPts val="434"/>
              </a:spcBef>
              <a:buFont typeface="Arial"/>
              <a:buChar char="–"/>
              <a:tabLst>
                <a:tab pos="756920" algn="l"/>
              </a:tabLst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829" y="4112558"/>
            <a:ext cx="38677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•	</a:t>
            </a:r>
            <a:r>
              <a:rPr sz="1800" b="1" dirty="0" smtClean="0">
                <a:latin typeface="Verdana"/>
                <a:cs typeface="Verdana"/>
              </a:rPr>
              <a:t>KAP</a:t>
            </a:r>
            <a:r>
              <a:rPr sz="1800" b="1" spc="5" dirty="0" smtClean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II.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pil</a:t>
            </a:r>
            <a:r>
              <a:rPr sz="1800" b="1" spc="-10" dirty="0">
                <a:latin typeface="Verdana"/>
                <a:cs typeface="Verdana"/>
              </a:rPr>
              <a:t>l</a:t>
            </a:r>
            <a:r>
              <a:rPr sz="1800" b="1" dirty="0">
                <a:latin typeface="Verdana"/>
                <a:cs typeface="Verdana"/>
              </a:rPr>
              <a:t>ér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(</a:t>
            </a:r>
            <a:r>
              <a:rPr sz="1800" b="1" spc="5" dirty="0">
                <a:latin typeface="Verdana"/>
                <a:cs typeface="Verdana"/>
              </a:rPr>
              <a:t>2</a:t>
            </a:r>
            <a:r>
              <a:rPr sz="1800" b="1" dirty="0">
                <a:latin typeface="Verdana"/>
                <a:cs typeface="Verdana"/>
              </a:rPr>
              <a:t>0</a:t>
            </a:r>
            <a:r>
              <a:rPr sz="1800" b="1" spc="5" dirty="0">
                <a:latin typeface="Verdana"/>
                <a:cs typeface="Verdana"/>
              </a:rPr>
              <a:t>1</a:t>
            </a:r>
            <a:r>
              <a:rPr sz="1800" b="1" dirty="0">
                <a:latin typeface="Verdana"/>
                <a:cs typeface="Verdana"/>
              </a:rPr>
              <a:t>5-</a:t>
            </a:r>
            <a:r>
              <a:rPr sz="1800" b="1" spc="-10" dirty="0">
                <a:latin typeface="Verdana"/>
                <a:cs typeface="Verdana"/>
              </a:rPr>
              <a:t>2</a:t>
            </a:r>
            <a:r>
              <a:rPr sz="1800" b="1" dirty="0">
                <a:latin typeface="Verdana"/>
                <a:cs typeface="Verdana"/>
              </a:rPr>
              <a:t>02</a:t>
            </a:r>
            <a:r>
              <a:rPr sz="1800" b="1" spc="-15" dirty="0">
                <a:latin typeface="Verdana"/>
                <a:cs typeface="Verdana"/>
              </a:rPr>
              <a:t>0</a:t>
            </a:r>
            <a:r>
              <a:rPr sz="1800" b="1" spc="-5" dirty="0">
                <a:latin typeface="Verdana"/>
                <a:cs typeface="Verdana"/>
              </a:rPr>
              <a:t>):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2770" y="4112558"/>
            <a:ext cx="366966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60"/>
              </a:lnSpc>
            </a:pPr>
            <a:r>
              <a:rPr lang="hu-HU" sz="1800" b="1" spc="-5" dirty="0" smtClean="0">
                <a:latin typeface="Verdana"/>
                <a:cs typeface="Verdana"/>
              </a:rPr>
              <a:t>4, 145 </a:t>
            </a:r>
            <a:r>
              <a:rPr lang="hu-HU" b="1" dirty="0" smtClean="0">
                <a:latin typeface="Verdana"/>
                <a:cs typeface="Verdana"/>
              </a:rPr>
              <a:t>Mrd</a:t>
            </a:r>
            <a:r>
              <a:rPr sz="1800" b="1" spc="-10" dirty="0" smtClean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€ </a:t>
            </a:r>
            <a:r>
              <a:rPr sz="1600" spc="-5" dirty="0">
                <a:latin typeface="Verdana"/>
                <a:cs typeface="Verdana"/>
              </a:rPr>
              <a:t>= </a:t>
            </a:r>
            <a:r>
              <a:rPr sz="1600" dirty="0" smtClean="0">
                <a:latin typeface="Verdana"/>
                <a:cs typeface="Verdana"/>
              </a:rPr>
              <a:t>3</a:t>
            </a:r>
            <a:r>
              <a:rPr sz="1600" spc="-10" dirty="0" smtClean="0">
                <a:latin typeface="Verdana"/>
                <a:cs typeface="Verdana"/>
              </a:rPr>
              <a:t>,</a:t>
            </a:r>
            <a:r>
              <a:rPr lang="hu-HU" sz="1600" spc="-5" dirty="0" smtClean="0">
                <a:latin typeface="Verdana"/>
                <a:cs typeface="Verdana"/>
              </a:rPr>
              <a:t>523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rd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€</a:t>
            </a:r>
            <a:r>
              <a:rPr sz="1600" spc="-10" dirty="0">
                <a:latin typeface="Verdana"/>
                <a:cs typeface="Verdana"/>
              </a:rPr>
              <a:t> (</a:t>
            </a:r>
            <a:r>
              <a:rPr sz="1600" spc="-15" dirty="0" smtClean="0">
                <a:latin typeface="Verdana"/>
                <a:cs typeface="Verdana"/>
              </a:rPr>
              <a:t>E</a:t>
            </a:r>
            <a:r>
              <a:rPr sz="1600" spc="-5" dirty="0" smtClean="0">
                <a:latin typeface="Verdana"/>
                <a:cs typeface="Verdana"/>
              </a:rPr>
              <a:t>U</a:t>
            </a:r>
            <a:r>
              <a:rPr lang="hu-HU" sz="1600" spc="-5" dirty="0" smtClean="0">
                <a:latin typeface="Verdana"/>
                <a:cs typeface="Verdana"/>
              </a:rPr>
              <a:t>-83%</a:t>
            </a:r>
            <a:r>
              <a:rPr sz="1600" spc="-5" dirty="0" smtClean="0">
                <a:latin typeface="Verdana"/>
                <a:cs typeface="Verdana"/>
              </a:rPr>
              <a:t>)</a:t>
            </a:r>
            <a:r>
              <a:rPr sz="1600" spc="10" dirty="0" smtClean="0">
                <a:latin typeface="Verdana"/>
                <a:cs typeface="Verdana"/>
              </a:rPr>
              <a:t> </a:t>
            </a:r>
            <a:r>
              <a:rPr sz="1600" spc="-5" dirty="0" smtClean="0">
                <a:latin typeface="Verdana"/>
                <a:cs typeface="Verdana"/>
              </a:rPr>
              <a:t>+0</a:t>
            </a:r>
            <a:r>
              <a:rPr sz="1600" spc="-10" dirty="0" smtClean="0">
                <a:latin typeface="Verdana"/>
                <a:cs typeface="Verdana"/>
              </a:rPr>
              <a:t>,</a:t>
            </a:r>
            <a:r>
              <a:rPr lang="hu-HU" sz="1600" spc="-5" dirty="0" smtClean="0">
                <a:latin typeface="Verdana"/>
                <a:cs typeface="Verdana"/>
              </a:rPr>
              <a:t>622</a:t>
            </a:r>
            <a:r>
              <a:rPr sz="1600" spc="-25" dirty="0" smtClean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rd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€</a:t>
            </a:r>
            <a:r>
              <a:rPr sz="1600" spc="-10" dirty="0">
                <a:latin typeface="Verdana"/>
                <a:cs typeface="Verdana"/>
              </a:rPr>
              <a:t> (</a:t>
            </a:r>
            <a:r>
              <a:rPr sz="1600" spc="-10" dirty="0" smtClean="0">
                <a:latin typeface="Verdana"/>
                <a:cs typeface="Verdana"/>
              </a:rPr>
              <a:t>H</a:t>
            </a:r>
            <a:r>
              <a:rPr sz="1600" spc="-15" dirty="0" smtClean="0">
                <a:latin typeface="Verdana"/>
                <a:cs typeface="Verdana"/>
              </a:rPr>
              <a:t>U</a:t>
            </a:r>
            <a:r>
              <a:rPr lang="hu-HU" sz="1600" spc="-15" dirty="0" smtClean="0">
                <a:latin typeface="Verdana"/>
                <a:cs typeface="Verdana"/>
              </a:rPr>
              <a:t>-17%</a:t>
            </a:r>
            <a:r>
              <a:rPr sz="1600" spc="-5" dirty="0" smtClean="0">
                <a:latin typeface="Verdana"/>
                <a:cs typeface="Verdana"/>
              </a:rPr>
              <a:t>)</a:t>
            </a:r>
            <a:r>
              <a:rPr lang="hu-HU" sz="1600" spc="-5" dirty="0" smtClean="0">
                <a:latin typeface="Verdana"/>
                <a:cs typeface="Verdana"/>
              </a:rPr>
              <a:t> = </a:t>
            </a:r>
            <a:r>
              <a:rPr lang="hu-HU" sz="1600" b="1" spc="-5" dirty="0" smtClean="0">
                <a:latin typeface="Verdana"/>
                <a:cs typeface="Verdana"/>
              </a:rPr>
              <a:t>1300 Mrd Ft</a:t>
            </a:r>
            <a:endParaRPr sz="1600" b="1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227" y="4953000"/>
            <a:ext cx="78994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 smtClean="0">
                <a:latin typeface="Arial"/>
                <a:cs typeface="Arial"/>
              </a:rPr>
              <a:t>–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dirty="0">
                <a:latin typeface="Verdana"/>
                <a:cs typeface="Verdana"/>
              </a:rPr>
              <a:t>ékfej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s</a:t>
            </a:r>
            <a:r>
              <a:rPr sz="1800" dirty="0">
                <a:latin typeface="Verdana"/>
                <a:cs typeface="Verdana"/>
              </a:rPr>
              <a:t>ztés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(un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ós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és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nem</a:t>
            </a:r>
            <a:r>
              <a:rPr sz="1800" spc="-15" dirty="0">
                <a:latin typeface="Verdana"/>
                <a:cs typeface="Verdana"/>
              </a:rPr>
              <a:t>z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forrás)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lang="hu-HU" spc="-10" dirty="0" smtClean="0">
                <a:latin typeface="Verdana"/>
                <a:cs typeface="Verdana"/>
              </a:rPr>
              <a:t>- </a:t>
            </a:r>
            <a:r>
              <a:rPr lang="hu-HU" b="1" spc="-10" dirty="0" smtClean="0">
                <a:latin typeface="Verdana"/>
                <a:cs typeface="Verdana"/>
              </a:rPr>
              <a:t>ME</a:t>
            </a:r>
            <a:endParaRPr lang="hu-HU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lang="hu-HU" sz="1600" b="1" spc="-5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b="1" spc="-5" dirty="0" err="1" smtClean="0">
                <a:latin typeface="Verdana"/>
                <a:cs typeface="Verdana"/>
              </a:rPr>
              <a:t>Össz</a:t>
            </a:r>
            <a:r>
              <a:rPr sz="1600" b="1" spc="-15" dirty="0" err="1" smtClean="0">
                <a:latin typeface="Verdana"/>
                <a:cs typeface="Verdana"/>
              </a:rPr>
              <a:t>e</a:t>
            </a:r>
            <a:r>
              <a:rPr sz="1600" b="1" spc="-5" dirty="0" err="1" smtClean="0">
                <a:latin typeface="Verdana"/>
                <a:cs typeface="Verdana"/>
              </a:rPr>
              <a:t>sen</a:t>
            </a:r>
            <a:r>
              <a:rPr sz="1600" b="1" spc="-5" dirty="0">
                <a:latin typeface="Verdana"/>
                <a:cs typeface="Verdana"/>
              </a:rPr>
              <a:t>: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lang="hu-HU" sz="1600" b="1" spc="-5" dirty="0" smtClean="0">
                <a:latin typeface="Verdana"/>
                <a:cs typeface="Verdana"/>
              </a:rPr>
              <a:t>13,061</a:t>
            </a:r>
            <a:r>
              <a:rPr sz="1600" b="1" spc="-5" dirty="0" smtClean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mi</a:t>
            </a:r>
            <a:r>
              <a:rPr sz="1600" b="1" spc="-15" dirty="0">
                <a:latin typeface="Verdana"/>
                <a:cs typeface="Verdana"/>
              </a:rPr>
              <a:t>lli</a:t>
            </a:r>
            <a:r>
              <a:rPr sz="1600" b="1" spc="-5" dirty="0">
                <a:latin typeface="Verdana"/>
                <a:cs typeface="Verdana"/>
              </a:rPr>
              <a:t>árd</a:t>
            </a:r>
            <a:r>
              <a:rPr sz="1600" b="1" spc="8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€ (több</a:t>
            </a:r>
            <a:r>
              <a:rPr sz="1600" b="1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f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5" dirty="0">
                <a:latin typeface="Verdana"/>
                <a:cs typeface="Verdana"/>
              </a:rPr>
              <a:t>rrá</a:t>
            </a:r>
            <a:r>
              <a:rPr sz="1600" b="1" dirty="0">
                <a:latin typeface="Verdana"/>
                <a:cs typeface="Verdana"/>
              </a:rPr>
              <a:t>s</a:t>
            </a:r>
            <a:r>
              <a:rPr sz="1600" spc="-5" dirty="0">
                <a:latin typeface="Verdana"/>
                <a:cs typeface="Verdana"/>
              </a:rPr>
              <a:t>,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min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200</a:t>
            </a:r>
            <a:r>
              <a:rPr sz="1600" b="1" spc="5" dirty="0">
                <a:latin typeface="Verdana"/>
                <a:cs typeface="Verdana"/>
              </a:rPr>
              <a:t>7</a:t>
            </a:r>
            <a:r>
              <a:rPr sz="1600" b="1" spc="-5" dirty="0">
                <a:latin typeface="Verdana"/>
                <a:cs typeface="Verdana"/>
              </a:rPr>
              <a:t>-</a:t>
            </a:r>
            <a:r>
              <a:rPr sz="1600" b="1" dirty="0">
                <a:latin typeface="Verdana"/>
                <a:cs typeface="Verdana"/>
              </a:rPr>
              <a:t>2013</a:t>
            </a:r>
            <a:r>
              <a:rPr sz="1600" b="1" spc="-5" dirty="0">
                <a:latin typeface="Verdana"/>
                <a:cs typeface="Verdana"/>
              </a:rPr>
              <a:t>-as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dős</a:t>
            </a:r>
            <a:r>
              <a:rPr sz="1600" b="1" spc="-15" dirty="0">
                <a:latin typeface="Verdana"/>
                <a:cs typeface="Verdana"/>
              </a:rPr>
              <a:t>z</a:t>
            </a:r>
            <a:r>
              <a:rPr sz="1600" b="1" spc="-5" dirty="0">
                <a:latin typeface="Verdana"/>
                <a:cs typeface="Verdana"/>
              </a:rPr>
              <a:t>akba</a:t>
            </a:r>
            <a:r>
              <a:rPr sz="1600" b="1" spc="5" dirty="0">
                <a:latin typeface="Verdana"/>
                <a:cs typeface="Verdana"/>
              </a:rPr>
              <a:t>n</a:t>
            </a:r>
            <a:r>
              <a:rPr sz="1600" b="1" spc="-5" dirty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r>
              <a:rPr sz="1600" spc="-5" dirty="0" smtClean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6332221"/>
            <a:ext cx="681418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+	</a:t>
            </a:r>
            <a:r>
              <a:rPr sz="1800" b="1" dirty="0">
                <a:latin typeface="Verdana"/>
                <a:cs typeface="Verdana"/>
              </a:rPr>
              <a:t>Ne</a:t>
            </a:r>
            <a:r>
              <a:rPr sz="1800" b="1" spc="5" dirty="0">
                <a:latin typeface="Verdana"/>
                <a:cs typeface="Verdana"/>
              </a:rPr>
              <a:t>m</a:t>
            </a:r>
            <a:r>
              <a:rPr sz="1800" b="1" dirty="0">
                <a:latin typeface="Verdana"/>
                <a:cs typeface="Verdana"/>
              </a:rPr>
              <a:t>zeti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-10" dirty="0">
                <a:latin typeface="Verdana"/>
                <a:cs typeface="Verdana"/>
              </a:rPr>
              <a:t>á</a:t>
            </a:r>
            <a:r>
              <a:rPr sz="1800" b="1" dirty="0">
                <a:latin typeface="Verdana"/>
                <a:cs typeface="Verdana"/>
              </a:rPr>
              <a:t>mogatási </a:t>
            </a:r>
            <a:r>
              <a:rPr sz="1800" b="1" spc="-10" dirty="0">
                <a:latin typeface="Verdana"/>
                <a:cs typeface="Verdana"/>
              </a:rPr>
              <a:t>j</a:t>
            </a:r>
            <a:r>
              <a:rPr sz="1800" b="1" dirty="0">
                <a:latin typeface="Verdana"/>
                <a:cs typeface="Verdana"/>
              </a:rPr>
              <a:t>ogcímek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(n</a:t>
            </a:r>
            <a:r>
              <a:rPr sz="1800" spc="-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m</a:t>
            </a:r>
            <a:r>
              <a:rPr sz="1800" spc="-10" dirty="0">
                <a:latin typeface="Verdana"/>
                <a:cs typeface="Verdana"/>
              </a:rPr>
              <a:t>z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forrás)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–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FM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ÖKO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09600" y="22098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Konvencionális területek ökológiai gazdálkodás alá vonása</a:t>
            </a:r>
          </a:p>
          <a:p>
            <a:pPr marL="342900" indent="-342900">
              <a:buAutoNum type="arabicPeriod"/>
            </a:pP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Ökológiai gazdálkodási mód fenntartása</a:t>
            </a:r>
          </a:p>
          <a:p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Pontozási rendszer, ha a keret túligénylésre kerül.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Feltételek: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ha, táblaméret: 0,3 ha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Ellenőrzési szerződés</a:t>
            </a:r>
          </a:p>
          <a:p>
            <a:pPr marL="28575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Területmérés</a:t>
            </a:r>
          </a:p>
          <a:p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Áttérés: szánó, gyep 2 év, ültetvény 3 év</a:t>
            </a:r>
          </a:p>
          <a:p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Fenntartás: 5 év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alapkövetelmények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Kölcsönös Megfeleltetés (HMKÁ + JFGK) követelményeinek való megfelelés; 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 10/2015 FM rendelet szerinti minimumkövetelmények betartása (gyommentesség, túllegeltetés nem megengedett stb.); 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 műtrágya és a növényvédő szerek használatára vonatkozó minimumkövetelmények; </a:t>
            </a:r>
          </a:p>
          <a:p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 nemzeti jogszabályokban meghatározott egyéb, kötelező erejű követelmények;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8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ÖKO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21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1"/>
            <a:ext cx="9296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Földhasználati kategória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Áttérés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hu-HU" sz="16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Fenntartás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szántóföld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242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172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</a:p>
          <a:p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zöldség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516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366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</a:p>
          <a:p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almafélék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1040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802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endParaRPr lang="hu-HU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szőlő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873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674 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</a:p>
          <a:p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egyéb gyümölcs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734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568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</a:p>
          <a:p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gyepgazdálkodás – kaszálás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84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84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</a:p>
          <a:p>
            <a:endParaRPr lang="hu-HU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gyepgazdálkodás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legeltetés 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147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	</a:t>
            </a:r>
            <a:r>
              <a:rPr lang="hu-HU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147 </a:t>
            </a:r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€/ha </a:t>
            </a:r>
            <a:endParaRPr lang="hu-HU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(min 0,3 ÁE/ha) 	</a:t>
            </a:r>
          </a:p>
        </p:txBody>
      </p:sp>
    </p:spTree>
    <p:extLst>
      <p:ext uri="{BB962C8B-B14F-4D97-AF65-F5344CB8AC3E}">
        <p14:creationId xmlns:p14="http://schemas.microsoft.com/office/powerpoint/2010/main" val="21256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943719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err="1" smtClean="0">
                <a:latin typeface="Verdana"/>
                <a:cs typeface="Verdana"/>
              </a:rPr>
              <a:t>Natura</a:t>
            </a:r>
            <a:r>
              <a:rPr lang="hu-HU" i="0" dirty="0" smtClean="0">
                <a:latin typeface="Verdana"/>
                <a:cs typeface="Verdana"/>
              </a:rPr>
              <a:t> 2000 gyepterületek kompenzációja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22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1"/>
            <a:ext cx="929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Kedvező természeti állapot elérése, megőrzése. Madárvédelmi és Élőhely-védelmi Irányelveknek való megfelelés.</a:t>
            </a:r>
          </a:p>
          <a:p>
            <a:endParaRPr lang="hu-H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Feltételek: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1 ha</a:t>
            </a:r>
            <a:r>
              <a:rPr lang="hu-H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(min 03, ha/tábla)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Jogszerű földhasználat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Aktív mg-i termelő</a:t>
            </a:r>
          </a:p>
          <a:p>
            <a:pPr marL="285750" indent="-285750">
              <a:buFontTx/>
              <a:buChar char="-"/>
            </a:pP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2000 területek szabályozásának betartása (269/2007 (X.18.) Korm. Rend.)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Gazdálkodási napló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Kötelező képzés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Gyommentesség, túllegeltetés (10/2015 FM rendelet)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Mérték: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/ha (</a:t>
            </a: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AKG-nál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csökkentett összeg a </a:t>
            </a: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2000 területen gazdálkodók r.)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THÉT kompenzáció (KAT)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0"/>
            <a:ext cx="929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Hátrányos  természeti adottságokkal rendelkező termelők többlet-költségeinek, jövedelem kiesésének </a:t>
            </a: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kompenzásála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Feltételek: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1 ha</a:t>
            </a:r>
            <a:r>
              <a:rPr lang="hu-H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(min 03, ha/tábla)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Jogszerű földhasználat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Aktív mg-i termelő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Gazdálkodási napló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</a:t>
            </a:r>
          </a:p>
          <a:p>
            <a:pPr marL="285750" indent="-285750">
              <a:buFontTx/>
              <a:buChar char="-"/>
            </a:pP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MePAR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lehatárolás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Mérték: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85,9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€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/ha (50,99 </a:t>
            </a:r>
            <a:r>
              <a:rPr lang="hu-HU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ha-ig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100% , majd sávosan 50 ha-onként-10% 50%-ig az 501 ha fölötti méret tekintetében)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/>
              <a:t>Időjárási kockázatok megelőzése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24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1"/>
            <a:ext cx="929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Jégesőkár 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megelőzése(Jégháló, fóliázás, talajgenerátoros jégeső-elhárító rendszer)</a:t>
            </a:r>
          </a:p>
          <a:p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Mezőgazdasági </a:t>
            </a:r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esőkár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megelőzése (pl. fólia)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Tavaszi </a:t>
            </a:r>
            <a:r>
              <a:rPr lang="hu-HU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fagykár</a:t>
            </a:r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megelőzése (pl. füstölő)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Közjogi szervek is pályázhatnak, de legalább megyei szint szükséges.</a:t>
            </a:r>
          </a:p>
          <a:p>
            <a:endParaRPr lang="hu-H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Üzleti terv alapján történő beruházások, előnyben a kertészeti kultúrák.</a:t>
            </a:r>
          </a:p>
          <a:p>
            <a:endParaRPr lang="hu-HU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Mérték, intenzitás: 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Egyéni: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 millió Euro  Int.:60-80%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Kollektív: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millió Euro  Int.: 100%</a:t>
            </a:r>
          </a:p>
          <a:p>
            <a:pPr marL="285750" indent="-285750">
              <a:buFontTx/>
              <a:buChar char="-"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10%-ig kamattámogatás</a:t>
            </a:r>
          </a:p>
        </p:txBody>
      </p:sp>
    </p:spTree>
    <p:extLst>
      <p:ext uri="{BB962C8B-B14F-4D97-AF65-F5344CB8AC3E}">
        <p14:creationId xmlns:p14="http://schemas.microsoft.com/office/powerpoint/2010/main" val="19324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881127"/>
            <a:ext cx="6627621" cy="943719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/>
              <a:t>Mg-i biztosításokhoz nyújtott támogatás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25</a:t>
            </a:fld>
            <a:endParaRPr lang="hu-HU"/>
          </a:p>
        </p:txBody>
      </p:sp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81432"/>
              </p:ext>
            </p:extLst>
          </p:nvPr>
        </p:nvGraphicFramePr>
        <p:xfrm>
          <a:off x="457200" y="2362200"/>
          <a:ext cx="8229600" cy="322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667000"/>
                <a:gridCol w="1676400"/>
                <a:gridCol w="1828800"/>
              </a:tblGrid>
              <a:tr h="990600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Támogatott biztosítás típusok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Biztosítható növénykultúrák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Jég, tűz, vihar, őszi és téli fagy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Tavaszi fagy, aszály, árvíz, felhőszakadás</a:t>
                      </a:r>
                      <a:endParaRPr lang="hu-HU" sz="18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„A” típus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 smtClean="0"/>
                        <a:t>Búza, árpa, káposztarepce,</a:t>
                      </a:r>
                      <a:r>
                        <a:rPr lang="hu-HU" sz="1600" baseline="0" dirty="0" smtClean="0"/>
                        <a:t> </a:t>
                      </a:r>
                      <a:r>
                        <a:rPr lang="hu-HU" sz="1600" baseline="0" dirty="0" err="1" smtClean="0"/>
                        <a:t>tritikálé</a:t>
                      </a:r>
                      <a:r>
                        <a:rPr lang="hu-HU" sz="1600" baseline="0" dirty="0" smtClean="0"/>
                        <a:t>, rozs, napraforgó, kukorica, szőlő, alma, körte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X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X</a:t>
                      </a:r>
                      <a:endParaRPr lang="hu-HU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„B” típus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Elsősorban zöldség-, gyümölcsfélék, szántóföldi kultúrák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X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„C” típus</a:t>
                      </a:r>
                      <a:endParaRPr lang="hu-H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Bármely növénykultúra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X</a:t>
                      </a:r>
                      <a:endParaRPr lang="hu-H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X</a:t>
                      </a:r>
                      <a:endParaRPr lang="hu-HU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457200" y="6096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Min. 30%-os hozamcsökkenést meghaladó mértékű kárra fedezetet nyújtó biztosítás.</a:t>
            </a:r>
          </a:p>
          <a:p>
            <a:r>
              <a:rPr lang="hu-HU" dirty="0" smtClean="0"/>
              <a:t>Intenzitás 65%, túligénylés esetén intenzitáscsökkenés várható.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00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881127"/>
            <a:ext cx="6627621" cy="943719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/>
              <a:t>Jövedelemstabilizáló eszköz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26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28600" y="2362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Kárenyhítési alap, önkéntes befizetéssel. </a:t>
            </a:r>
            <a:r>
              <a:rPr lang="hu-HU" dirty="0" smtClean="0"/>
              <a:t>(állatlétszám és területméret függő éves mérték)</a:t>
            </a:r>
          </a:p>
          <a:p>
            <a:endParaRPr lang="hu-HU" b="1" dirty="0" smtClean="0"/>
          </a:p>
          <a:p>
            <a:r>
              <a:rPr lang="hu-HU" b="1" dirty="0" smtClean="0"/>
              <a:t>Adott évi jövedelem a referencia-jövedelemhez képest több, mint 30%-kal csökken.</a:t>
            </a:r>
          </a:p>
          <a:p>
            <a:endParaRPr lang="hu-HU" b="1" dirty="0" smtClean="0"/>
          </a:p>
          <a:p>
            <a:r>
              <a:rPr lang="hu-HU" b="1" dirty="0" smtClean="0"/>
              <a:t>A jövedelemcsökkenés önbevallás alapú.</a:t>
            </a:r>
          </a:p>
          <a:p>
            <a:endParaRPr lang="hu-HU" b="1" dirty="0" smtClean="0"/>
          </a:p>
          <a:p>
            <a:r>
              <a:rPr lang="hu-HU" b="1" dirty="0" smtClean="0"/>
              <a:t>MVH kezeli</a:t>
            </a:r>
          </a:p>
          <a:p>
            <a:endParaRPr lang="hu-HU" b="1" dirty="0" smtClean="0"/>
          </a:p>
          <a:p>
            <a:r>
              <a:rPr lang="hu-HU" b="1" dirty="0" smtClean="0"/>
              <a:t>Intenzitás: </a:t>
            </a:r>
            <a:r>
              <a:rPr lang="hu-HU" b="1" dirty="0" err="1" smtClean="0"/>
              <a:t>max</a:t>
            </a:r>
            <a:r>
              <a:rPr lang="hu-HU" b="1" dirty="0" smtClean="0"/>
              <a:t> 69,9 % a tárgyévben</a:t>
            </a:r>
          </a:p>
          <a:p>
            <a:endParaRPr lang="hu-HU" b="1" dirty="0" smtClean="0"/>
          </a:p>
          <a:p>
            <a:r>
              <a:rPr lang="hu-HU" b="1" dirty="0" smtClean="0"/>
              <a:t>A kompenzáció túligénylés esetén sem lehet kevesebb, mint az adott évi hozzájárulás 120%-a</a:t>
            </a:r>
          </a:p>
          <a:p>
            <a:endParaRPr lang="hu-HU" b="1" dirty="0"/>
          </a:p>
          <a:p>
            <a:r>
              <a:rPr lang="hu-HU" b="1" dirty="0" smtClean="0"/>
              <a:t>A kompenzáció 35%-a az alap saját forrása (termelői befizetések), 65%-a támogatás.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233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881127"/>
            <a:ext cx="8380221" cy="943719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/>
              <a:t>Tejágazat szerkezetátalakítását kísérő állatjóléti támogatás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27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264160" y="1981201"/>
            <a:ext cx="8610600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hu-HU" dirty="0" smtClean="0"/>
              <a:t>Vállalt többlet állatjóléti feltételek </a:t>
            </a:r>
          </a:p>
          <a:p>
            <a:r>
              <a:rPr lang="hu-HU" dirty="0" smtClean="0"/>
              <a:t>teljesülése esetén.</a:t>
            </a:r>
          </a:p>
          <a:p>
            <a:endParaRPr lang="hu-HU" dirty="0" smtClean="0"/>
          </a:p>
          <a:p>
            <a:r>
              <a:rPr lang="hu-HU" b="1" dirty="0" smtClean="0"/>
              <a:t>Elszámolható: 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Kieső bevétel 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Többlet munkaerő költség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Legeltetés költségei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Többlet széna beszerzési/termelési és tárolási költsége</a:t>
            </a:r>
            <a:endParaRPr lang="hu-HU" dirty="0"/>
          </a:p>
          <a:p>
            <a:r>
              <a:rPr lang="hu-HU" b="1" dirty="0" smtClean="0"/>
              <a:t>Feltételek: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TIR nyilvántartott tenyészet, </a:t>
            </a:r>
            <a:r>
              <a:rPr lang="hu-HU" dirty="0" err="1" smtClean="0"/>
              <a:t>ENAR-ban</a:t>
            </a:r>
            <a:r>
              <a:rPr lang="hu-HU" dirty="0" smtClean="0"/>
              <a:t> támogatható állat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Hatósági bizonyítvány a tartási hely állatjóléti előírásainak megfeleléséről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5 éves kötelezettség vállalás (4 alap kategória, 2 kiegészítő kategória)</a:t>
            </a:r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/>
              <a:t>Alap és kiegészítő támogatások (</a:t>
            </a:r>
            <a:r>
              <a:rPr lang="hu-HU" b="1" dirty="0" smtClean="0">
                <a:latin typeface="Verdana"/>
                <a:cs typeface="Verdana"/>
              </a:rPr>
              <a:t>€</a:t>
            </a:r>
            <a:r>
              <a:rPr lang="hu-HU" b="1" dirty="0" smtClean="0"/>
              <a:t>/ÁE/év):</a:t>
            </a:r>
          </a:p>
          <a:p>
            <a:r>
              <a:rPr lang="hu-HU" dirty="0" smtClean="0"/>
              <a:t>- Állatsűrűség (üszők, borjak): 	 25</a:t>
            </a:r>
          </a:p>
          <a:p>
            <a:r>
              <a:rPr lang="hu-HU" dirty="0" smtClean="0"/>
              <a:t>- Állatsűrűség (tehenek): 		 79</a:t>
            </a:r>
          </a:p>
          <a:p>
            <a:r>
              <a:rPr lang="hu-HU" dirty="0" smtClean="0"/>
              <a:t>- Gondozói felügyelet: 		   5</a:t>
            </a:r>
          </a:p>
          <a:p>
            <a:r>
              <a:rPr lang="hu-HU" dirty="0" smtClean="0"/>
              <a:t>- Fejési </a:t>
            </a:r>
            <a:r>
              <a:rPr lang="hu-HU" dirty="0" err="1" smtClean="0"/>
              <a:t>techn</a:t>
            </a:r>
            <a:r>
              <a:rPr lang="hu-HU" dirty="0" smtClean="0"/>
              <a:t>., preventív beavatkozások:  4</a:t>
            </a:r>
          </a:p>
          <a:p>
            <a:endParaRPr lang="hu-HU" dirty="0" smtClean="0"/>
          </a:p>
          <a:p>
            <a:r>
              <a:rPr lang="hu-HU" i="1" dirty="0" smtClean="0"/>
              <a:t>Kiegészítő:</a:t>
            </a:r>
          </a:p>
          <a:p>
            <a:pPr marL="285750" indent="-285750">
              <a:buFontTx/>
              <a:buChar char="-"/>
            </a:pPr>
            <a:r>
              <a:rPr lang="hu-HU" i="1" dirty="0" smtClean="0"/>
              <a:t>Természetes körülmények biztosítása: 12</a:t>
            </a:r>
          </a:p>
          <a:p>
            <a:pPr marL="285750" indent="-285750">
              <a:buFontTx/>
              <a:buChar char="-"/>
            </a:pPr>
            <a:r>
              <a:rPr lang="hu-HU" i="1" dirty="0" smtClean="0"/>
              <a:t>Takarmányozás: 			   20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894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Együttműködések a VP-ben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28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1"/>
            <a:ext cx="9296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Agrár-Innovációs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Operatív Csoportok létrehozása, működtetése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Olyan innovatív projektek megvalósítása, mely az agrárgazdaság termelékenységének, környezeti hatékonyságának javítását szolgálja, különösen az erőforrás hatékonyságra és a klímaváltozásra tekintettel.</a:t>
            </a:r>
          </a:p>
          <a:p>
            <a:pPr lvl="0"/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innovációs tartalom lehet termék, szolgáltatás, technológiai fejlesztés a mezőgazdaságban, erdőgazdálkodásban, élelmiszeriparban. A projekt eredményét bárki szabadon adaptálhatja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5 tag konzorciuma, melyből min. 40% termelő, e mellett tanácsadók, kutatók szerepelhetnek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 mértéke: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vissza nem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térítendő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Max. támogatás: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150 000 Euro</a:t>
            </a:r>
          </a:p>
        </p:txBody>
      </p:sp>
    </p:spTree>
    <p:extLst>
      <p:ext uri="{BB962C8B-B14F-4D97-AF65-F5344CB8AC3E}">
        <p14:creationId xmlns:p14="http://schemas.microsoft.com/office/powerpoint/2010/main" val="7622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Együttműködések a VP-ben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29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1"/>
            <a:ext cx="929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Kis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gazdasági szereplők között létrehozott együttműködések, beleértve a turisztikai együttműködéseket is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Mikro-kisvállalkozások és egyéb helyi szereplők együttműködése révén méretgazdaságos gazdasági egységek kialakítása. </a:t>
            </a: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mezőgazdasági tevékenység támogatható, az élelmiszeripari viszont igen, illetve további tevékenységek. Pl.: közös feldolgozás, vagy pl. közös turisztikai tevékenység, ..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Stb</a:t>
            </a: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5 tag, ebből min. 1 tag mezőgazdasági termelő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 mértéke: </a:t>
            </a:r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szervezés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90%, illetve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25 000 Euro ; </a:t>
            </a:r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40-75%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80 000 Euro</a:t>
            </a:r>
          </a:p>
        </p:txBody>
      </p:sp>
    </p:spTree>
    <p:extLst>
      <p:ext uri="{BB962C8B-B14F-4D97-AF65-F5344CB8AC3E}">
        <p14:creationId xmlns:p14="http://schemas.microsoft.com/office/powerpoint/2010/main" val="18220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5124" y="6447434"/>
            <a:ext cx="1225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979" y="881126"/>
            <a:ext cx="89880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817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VP for</a:t>
            </a:r>
            <a:r>
              <a:rPr i="0" spc="-15" dirty="0">
                <a:latin typeface="Verdana"/>
                <a:cs typeface="Verdana"/>
              </a:rPr>
              <a:t>r</a:t>
            </a:r>
            <a:r>
              <a:rPr i="0" dirty="0">
                <a:latin typeface="Verdana"/>
                <a:cs typeface="Verdana"/>
              </a:rPr>
              <a:t>á</a:t>
            </a:r>
            <a:r>
              <a:rPr i="0" spc="5" dirty="0">
                <a:latin typeface="Verdana"/>
                <a:cs typeface="Verdana"/>
              </a:rPr>
              <a:t>s</a:t>
            </a:r>
            <a:r>
              <a:rPr i="0" dirty="0">
                <a:latin typeface="Verdana"/>
                <a:cs typeface="Verdana"/>
              </a:rPr>
              <a:t>ok</a:t>
            </a:r>
            <a:r>
              <a:rPr i="0" spc="-10" dirty="0">
                <a:latin typeface="Verdana"/>
                <a:cs typeface="Verdana"/>
              </a:rPr>
              <a:t> </a:t>
            </a:r>
            <a:r>
              <a:rPr i="0" spc="5" dirty="0">
                <a:latin typeface="Verdana"/>
                <a:cs typeface="Verdana"/>
              </a:rPr>
              <a:t>m</a:t>
            </a:r>
            <a:r>
              <a:rPr i="0" dirty="0">
                <a:latin typeface="Verdana"/>
                <a:cs typeface="Verdana"/>
              </a:rPr>
              <a:t>egoszlása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5826"/>
            <a:ext cx="9133840" cy="53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27584" y="196865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Cél(1): Életképes élelmiszer-előállítás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948264" y="2568595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Cél(3): Vidéki területek kiegyensúlyozott fejlődése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400800" y="5258817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Cél(2): Fenntartható gazdálkodás a környezeti erőforrásokkal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99992" y="225876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690 millió </a:t>
            </a:r>
            <a:r>
              <a:rPr lang="hu-HU" spc="-5" dirty="0" smtClean="0">
                <a:latin typeface="Trebuchet MS"/>
                <a:cs typeface="Trebuchet MS"/>
              </a:rPr>
              <a:t>€ </a:t>
            </a:r>
            <a:r>
              <a:rPr lang="hu-HU" spc="-5" dirty="0" smtClean="0">
                <a:latin typeface="+mj-lt"/>
                <a:cs typeface="Trebuchet MS"/>
              </a:rPr>
              <a:t>Vidéki térségek </a:t>
            </a:r>
            <a:endParaRPr lang="hu-HU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08104" y="357301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343 millió </a:t>
            </a:r>
            <a:r>
              <a:rPr lang="hu-HU" spc="-5" dirty="0" smtClean="0">
                <a:latin typeface="Trebuchet MS"/>
                <a:cs typeface="Trebuchet MS"/>
              </a:rPr>
              <a:t>€ </a:t>
            </a:r>
            <a:r>
              <a:rPr lang="hu-HU" spc="-5" dirty="0" smtClean="0">
                <a:latin typeface="+mj-lt"/>
                <a:cs typeface="Trebuchet MS"/>
              </a:rPr>
              <a:t>Erdő</a:t>
            </a:r>
            <a:r>
              <a:rPr lang="hu-HU" dirty="0" smtClean="0">
                <a:latin typeface="+mj-lt"/>
              </a:rPr>
              <a:t> </a:t>
            </a:r>
            <a:endParaRPr lang="hu-HU" dirty="0">
              <a:latin typeface="+mj-lt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815916" y="357301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139 millió </a:t>
            </a:r>
            <a:r>
              <a:rPr lang="hu-HU" spc="-5" dirty="0" smtClean="0">
                <a:latin typeface="Trebuchet MS"/>
                <a:cs typeface="Trebuchet MS"/>
              </a:rPr>
              <a:t>€ </a:t>
            </a:r>
            <a:r>
              <a:rPr lang="hu-HU" spc="-5" dirty="0" smtClean="0">
                <a:latin typeface="+mj-lt"/>
                <a:cs typeface="Trebuchet MS"/>
              </a:rPr>
              <a:t>Tudás, innováció</a:t>
            </a:r>
            <a:endParaRPr lang="hu-HU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635896" y="4797153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+mj-lt"/>
              </a:rPr>
              <a:t>2767 </a:t>
            </a:r>
            <a:r>
              <a:rPr lang="hu-HU" spc="-5" dirty="0" smtClean="0">
                <a:latin typeface="+mj-lt"/>
              </a:rPr>
              <a:t>millió </a:t>
            </a:r>
            <a:r>
              <a:rPr lang="hu-HU" spc="-5" dirty="0" smtClean="0">
                <a:latin typeface="+mj-lt"/>
                <a:cs typeface="Trebuchet MS"/>
              </a:rPr>
              <a:t>€ </a:t>
            </a:r>
          </a:p>
          <a:p>
            <a:r>
              <a:rPr lang="hu-HU" spc="-5" dirty="0" smtClean="0">
                <a:latin typeface="+mj-lt"/>
                <a:cs typeface="Trebuchet MS"/>
              </a:rPr>
              <a:t>Mg-i termelés, élelmiszer</a:t>
            </a:r>
            <a:endParaRPr lang="hu-HU" dirty="0">
              <a:latin typeface="+mj-lt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228911" y="3116802"/>
            <a:ext cx="430887" cy="183575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sz="1600" dirty="0" smtClean="0"/>
              <a:t>Együttműködések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Együttműködések a VP-ben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30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1"/>
            <a:ext cx="929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Együttműködés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támogatása a Rövid Ellátási Lánc és a helyi piacok kialakításáért, fejlesztéséért és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promóciójáért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Termelők közvetlen piacra jutása, kapcsolódó beruházások, fejlesztések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támogatása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5 tag, mely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mikrovállalkozásnál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nem nagyobb + 1 piacszervező nonprofit szervezet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konzorciumban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 mértéke: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szervezés 90%, fejlesztés 40-75%, együtt maximum 300 000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</a:p>
          <a:p>
            <a:pPr lvl="0"/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Termelői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csoportok létrehozása és működtetése</a:t>
            </a: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u-H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Termelés, értékesítés biztonsága. A mezőgazdasági vállalkozások és erdőgazdálkodók termelői csoportjai, illetve a Rövid Ellátási Láncok együttműködéseiben részt vevő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(!)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feldolgozott terméket előállító termelői támogatása is lehetséges.</a:t>
            </a:r>
          </a:p>
          <a:p>
            <a:pPr lvl="0"/>
            <a:endParaRPr lang="hu-H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Keret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8 000 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Együttműködések a VP-ben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31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057400"/>
            <a:ext cx="9296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A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fenntarthatóságot célzó tájgazdálkodás, terület- és tájhasználat váltás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együttműködései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 gazdálkodó (erdő is) komplex, térségi szintű mintaprojektjének létrehozása. </a:t>
            </a: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Jogszabály által lehatárolt területek:</a:t>
            </a:r>
          </a:p>
          <a:p>
            <a:pPr marL="285750" lvl="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Vásárhelyi Terv továbbfejlesztése c. program (árvízi tározók)</a:t>
            </a:r>
          </a:p>
          <a:p>
            <a:pPr marL="285750" lvl="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Ős-Dráva Program</a:t>
            </a:r>
          </a:p>
          <a:p>
            <a:pPr marL="285750" lvl="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Duna-Tisza-közi homokhátság</a:t>
            </a:r>
          </a:p>
          <a:p>
            <a:pPr lvl="0"/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Egyéb,előkészítés alatt álló tájgazdálkodási területek.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 víz visszatartás, természetes térstruktúra visszaállítása, élőhely rehabilitáció, … stb. Öntözés, melioráció nem támogatható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Előre definiált eredménye legyen.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5 tag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gazdálkodó (erdő, </a:t>
            </a:r>
            <a:r>
              <a:rPr lang="hu-HU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mezőg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 mértéke: </a:t>
            </a:r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szervezés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90%, illetve </a:t>
            </a:r>
            <a:r>
              <a:rPr lang="hu-HU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25 000 Euro ; </a:t>
            </a:r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40-50%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</a:t>
            </a: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u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80 000 Euro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Együttműködések a VP-ben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32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514601"/>
            <a:ext cx="929640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Szolidáris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gazdálkodás és közösség által támogatott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mezőgazdaság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Cél: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Mezőgazdaság diverzifikálása egészségügyi ellátással, szociális integrációval, oktatással (környezetvédelmi  és élelmiszerügyi oktatás számolható el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Csoport: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Min. 1 mezőgazdasági termelő és 1 szakmai/társadalmi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szervezet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 mértéke: </a:t>
            </a:r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szervezés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90%, illetve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25 000 Euro ; </a:t>
            </a:r>
            <a:r>
              <a:rPr lang="hu-H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40-75% és </a:t>
            </a: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u-H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80 000 Euro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8"/>
            <a:ext cx="8988043" cy="574387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Együttműködések a VP-ben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33</a:t>
            </a:fld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5240" y="2286000"/>
            <a:ext cx="9296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LEADER </a:t>
            </a:r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térségek közti és nemzetközi </a:t>
            </a:r>
            <a:r>
              <a:rPr lang="hu-H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együttműködések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Adott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HACS-ok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stratégiájához illeszkedő projektek, melynek eddigiekben gyakran része volt a helyi termék termékpálya kialakítása (a stratégiák várhatóan decemberig elfogadásra kerülnek IH által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lvl="0" indent="-285750">
              <a:buFontTx/>
              <a:buChar char="-"/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Térségek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közötti együttműködések: Min. 3 tag+ HACS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ajánlás</a:t>
            </a:r>
          </a:p>
          <a:p>
            <a:pPr marL="285750" lvl="0" indent="-285750">
              <a:buFontTx/>
              <a:buChar char="-"/>
            </a:pPr>
            <a:endParaRPr lang="hu-H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Nemzetközi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Min. 2 tag + HACS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ajánlás</a:t>
            </a:r>
          </a:p>
          <a:p>
            <a:pPr marL="285750" lvl="0" indent="-285750">
              <a:buFontTx/>
              <a:buChar char="-"/>
            </a:pPr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támogatás: 65 000 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IH 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HACS-onként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hamarosan pénzügyi keretet határoz meg</a:t>
            </a:r>
            <a:r>
              <a:rPr lang="hu-H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Támogatási intenzitás: max.100%</a:t>
            </a:r>
          </a:p>
          <a:p>
            <a:pPr lvl="0"/>
            <a:endParaRPr lang="hu-H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0" y="2209800"/>
            <a:ext cx="4953000" cy="943719"/>
          </a:xfrm>
          <a:prstGeom prst="rect">
            <a:avLst/>
          </a:prstGeom>
        </p:spPr>
        <p:txBody>
          <a:bodyPr vert="horz" wrap="square" lIns="0" tIns="203072" rIns="0" bIns="0" rtlCol="0">
            <a:spAutoFit/>
          </a:bodyPr>
          <a:lstStyle/>
          <a:p>
            <a:pPr marL="2035810" algn="ctr">
              <a:lnSpc>
                <a:spcPct val="100000"/>
              </a:lnSpc>
            </a:pPr>
            <a:r>
              <a:rPr lang="hu-HU" i="0" dirty="0" smtClean="0">
                <a:latin typeface="Verdana"/>
                <a:cs typeface="Verdana"/>
              </a:rPr>
              <a:t>Tudásátadás, innováció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34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30480"/>
            <a:ext cx="65024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429347"/>
          </a:xfrm>
          <a:prstGeom prst="rect">
            <a:avLst/>
          </a:prstGeom>
        </p:spPr>
        <p:txBody>
          <a:bodyPr vert="horz" wrap="square" lIns="0" tIns="59435" rIns="0" bIns="0" rtlCol="0">
            <a:spAutoFit/>
          </a:bodyPr>
          <a:lstStyle/>
          <a:p>
            <a:pPr marL="2442210">
              <a:lnSpc>
                <a:spcPct val="100000"/>
              </a:lnSpc>
            </a:pPr>
            <a:r>
              <a:rPr dirty="0"/>
              <a:t>Köszö</a:t>
            </a:r>
            <a:r>
              <a:rPr spc="-15" dirty="0"/>
              <a:t>n</a:t>
            </a:r>
            <a:r>
              <a:rPr dirty="0"/>
              <a:t>öm</a:t>
            </a:r>
            <a:r>
              <a:rPr spc="30" dirty="0"/>
              <a:t> </a:t>
            </a:r>
            <a:r>
              <a:rPr dirty="0"/>
              <a:t>megtisz</a:t>
            </a:r>
            <a:r>
              <a:rPr spc="-10" dirty="0"/>
              <a:t>t</a:t>
            </a:r>
            <a:r>
              <a:rPr dirty="0"/>
              <a:t>elő</a:t>
            </a:r>
            <a:r>
              <a:rPr spc="10" dirty="0"/>
              <a:t> </a:t>
            </a:r>
            <a:r>
              <a:rPr dirty="0"/>
              <a:t>f</a:t>
            </a:r>
            <a:r>
              <a:rPr spc="-10" dirty="0"/>
              <a:t>i</a:t>
            </a:r>
            <a:r>
              <a:rPr dirty="0"/>
              <a:t>gyelmüket!</a:t>
            </a:r>
          </a:p>
        </p:txBody>
      </p:sp>
      <p:sp>
        <p:nvSpPr>
          <p:cNvPr id="3" name="object 3"/>
          <p:cNvSpPr/>
          <p:nvPr/>
        </p:nvSpPr>
        <p:spPr>
          <a:xfrm>
            <a:off x="5881117" y="4453127"/>
            <a:ext cx="3209543" cy="240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5541" y="4798695"/>
            <a:ext cx="2519935" cy="1748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1091" y="4754246"/>
            <a:ext cx="2609215" cy="1837689"/>
          </a:xfrm>
          <a:custGeom>
            <a:avLst/>
            <a:gdLst/>
            <a:ahLst/>
            <a:cxnLst/>
            <a:rect l="l" t="t" r="r" b="b"/>
            <a:pathLst>
              <a:path w="2609215" h="1837690">
                <a:moveTo>
                  <a:pt x="335026" y="0"/>
                </a:moveTo>
                <a:lnTo>
                  <a:pt x="2609088" y="0"/>
                </a:lnTo>
                <a:lnTo>
                  <a:pt x="2609088" y="1502562"/>
                </a:lnTo>
                <a:lnTo>
                  <a:pt x="2602230" y="1568919"/>
                </a:lnTo>
                <a:lnTo>
                  <a:pt x="2582544" y="1632381"/>
                </a:lnTo>
                <a:lnTo>
                  <a:pt x="2551557" y="1690103"/>
                </a:lnTo>
                <a:lnTo>
                  <a:pt x="2510790" y="1739430"/>
                </a:lnTo>
                <a:lnTo>
                  <a:pt x="2461894" y="1779371"/>
                </a:lnTo>
                <a:lnTo>
                  <a:pt x="2404237" y="1811032"/>
                </a:lnTo>
                <a:lnTo>
                  <a:pt x="2340864" y="1830743"/>
                </a:lnTo>
                <a:lnTo>
                  <a:pt x="2274442" y="1837537"/>
                </a:lnTo>
                <a:lnTo>
                  <a:pt x="0" y="1837537"/>
                </a:lnTo>
                <a:lnTo>
                  <a:pt x="0" y="335025"/>
                </a:lnTo>
                <a:lnTo>
                  <a:pt x="1777" y="301878"/>
                </a:lnTo>
                <a:lnTo>
                  <a:pt x="15112" y="235965"/>
                </a:lnTo>
                <a:lnTo>
                  <a:pt x="40639" y="176021"/>
                </a:lnTo>
                <a:lnTo>
                  <a:pt x="98171" y="98170"/>
                </a:lnTo>
                <a:lnTo>
                  <a:pt x="147320" y="58038"/>
                </a:lnTo>
                <a:lnTo>
                  <a:pt x="205105" y="26542"/>
                </a:lnTo>
                <a:lnTo>
                  <a:pt x="268605" y="6730"/>
                </a:lnTo>
                <a:lnTo>
                  <a:pt x="335026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1117" y="1437132"/>
            <a:ext cx="3209543" cy="2587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5541" y="1781937"/>
            <a:ext cx="2519935" cy="1897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1091" y="1737487"/>
            <a:ext cx="2609215" cy="1986914"/>
          </a:xfrm>
          <a:custGeom>
            <a:avLst/>
            <a:gdLst/>
            <a:ahLst/>
            <a:cxnLst/>
            <a:rect l="l" t="t" r="r" b="b"/>
            <a:pathLst>
              <a:path w="2609215" h="1986914">
                <a:moveTo>
                  <a:pt x="359663" y="0"/>
                </a:moveTo>
                <a:lnTo>
                  <a:pt x="2609088" y="0"/>
                </a:lnTo>
                <a:lnTo>
                  <a:pt x="2609088" y="1626742"/>
                </a:lnTo>
                <a:lnTo>
                  <a:pt x="2601849" y="1698498"/>
                </a:lnTo>
                <a:lnTo>
                  <a:pt x="2580640" y="1765935"/>
                </a:lnTo>
                <a:lnTo>
                  <a:pt x="2546858" y="1828546"/>
                </a:lnTo>
                <a:lnTo>
                  <a:pt x="2503296" y="1880615"/>
                </a:lnTo>
                <a:lnTo>
                  <a:pt x="2451227" y="1924304"/>
                </a:lnTo>
                <a:lnTo>
                  <a:pt x="2388489" y="1957958"/>
                </a:lnTo>
                <a:lnTo>
                  <a:pt x="2321179" y="1979168"/>
                </a:lnTo>
                <a:lnTo>
                  <a:pt x="2249424" y="1986407"/>
                </a:lnTo>
                <a:lnTo>
                  <a:pt x="0" y="1986407"/>
                </a:lnTo>
                <a:lnTo>
                  <a:pt x="0" y="359663"/>
                </a:lnTo>
                <a:lnTo>
                  <a:pt x="1777" y="324230"/>
                </a:lnTo>
                <a:lnTo>
                  <a:pt x="16256" y="253364"/>
                </a:lnTo>
                <a:lnTo>
                  <a:pt x="43307" y="188975"/>
                </a:lnTo>
                <a:lnTo>
                  <a:pt x="105283" y="105410"/>
                </a:lnTo>
                <a:lnTo>
                  <a:pt x="157987" y="62102"/>
                </a:lnTo>
                <a:lnTo>
                  <a:pt x="220472" y="28448"/>
                </a:lnTo>
                <a:lnTo>
                  <a:pt x="287909" y="7238"/>
                </a:lnTo>
                <a:lnTo>
                  <a:pt x="359663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073" y="4495798"/>
            <a:ext cx="3209543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545" y="4841495"/>
            <a:ext cx="2520011" cy="1766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098" y="4797044"/>
            <a:ext cx="2609215" cy="1855470"/>
          </a:xfrm>
          <a:custGeom>
            <a:avLst/>
            <a:gdLst/>
            <a:ahLst/>
            <a:cxnLst/>
            <a:rect l="l" t="t" r="r" b="b"/>
            <a:pathLst>
              <a:path w="2609215" h="1855470">
                <a:moveTo>
                  <a:pt x="337769" y="0"/>
                </a:moveTo>
                <a:lnTo>
                  <a:pt x="2609037" y="0"/>
                </a:lnTo>
                <a:lnTo>
                  <a:pt x="2609037" y="1517624"/>
                </a:lnTo>
                <a:lnTo>
                  <a:pt x="2602306" y="1584744"/>
                </a:lnTo>
                <a:lnTo>
                  <a:pt x="2582494" y="1648688"/>
                </a:lnTo>
                <a:lnTo>
                  <a:pt x="2550617" y="1706879"/>
                </a:lnTo>
                <a:lnTo>
                  <a:pt x="2510104" y="1756397"/>
                </a:lnTo>
                <a:lnTo>
                  <a:pt x="2460574" y="1796910"/>
                </a:lnTo>
                <a:lnTo>
                  <a:pt x="2402408" y="1828825"/>
                </a:lnTo>
                <a:lnTo>
                  <a:pt x="2338400" y="1848624"/>
                </a:lnTo>
                <a:lnTo>
                  <a:pt x="2271344" y="1855381"/>
                </a:lnTo>
                <a:lnTo>
                  <a:pt x="0" y="1855381"/>
                </a:lnTo>
                <a:lnTo>
                  <a:pt x="0" y="337819"/>
                </a:lnTo>
                <a:lnTo>
                  <a:pt x="1765" y="304291"/>
                </a:lnTo>
                <a:lnTo>
                  <a:pt x="15036" y="238505"/>
                </a:lnTo>
                <a:lnTo>
                  <a:pt x="41084" y="177545"/>
                </a:lnTo>
                <a:lnTo>
                  <a:pt x="99415" y="99440"/>
                </a:lnTo>
                <a:lnTo>
                  <a:pt x="148437" y="58419"/>
                </a:lnTo>
                <a:lnTo>
                  <a:pt x="207098" y="26542"/>
                </a:lnTo>
                <a:lnTo>
                  <a:pt x="271005" y="6730"/>
                </a:lnTo>
                <a:lnTo>
                  <a:pt x="33776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6955" y="4453127"/>
            <a:ext cx="3209544" cy="2404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016" y="4798696"/>
            <a:ext cx="2520061" cy="18900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7566" y="4754246"/>
            <a:ext cx="2609215" cy="1979295"/>
          </a:xfrm>
          <a:custGeom>
            <a:avLst/>
            <a:gdLst/>
            <a:ahLst/>
            <a:cxnLst/>
            <a:rect l="l" t="t" r="r" b="b"/>
            <a:pathLst>
              <a:path w="2609215" h="1979295">
                <a:moveTo>
                  <a:pt x="358521" y="0"/>
                </a:moveTo>
                <a:lnTo>
                  <a:pt x="2609088" y="0"/>
                </a:lnTo>
                <a:lnTo>
                  <a:pt x="2609088" y="1620748"/>
                </a:lnTo>
                <a:lnTo>
                  <a:pt x="2601849" y="1692173"/>
                </a:lnTo>
                <a:lnTo>
                  <a:pt x="2581021" y="1759623"/>
                </a:lnTo>
                <a:lnTo>
                  <a:pt x="2547493" y="1821522"/>
                </a:lnTo>
                <a:lnTo>
                  <a:pt x="2504059" y="1873935"/>
                </a:lnTo>
                <a:lnTo>
                  <a:pt x="2451608" y="1917064"/>
                </a:lnTo>
                <a:lnTo>
                  <a:pt x="2389378" y="1951215"/>
                </a:lnTo>
                <a:lnTo>
                  <a:pt x="2322068" y="1972005"/>
                </a:lnTo>
                <a:lnTo>
                  <a:pt x="2250567" y="1979221"/>
                </a:lnTo>
                <a:lnTo>
                  <a:pt x="0" y="1979221"/>
                </a:lnTo>
                <a:lnTo>
                  <a:pt x="0" y="358520"/>
                </a:lnTo>
                <a:lnTo>
                  <a:pt x="1777" y="322960"/>
                </a:lnTo>
                <a:lnTo>
                  <a:pt x="16256" y="252729"/>
                </a:lnTo>
                <a:lnTo>
                  <a:pt x="43561" y="188213"/>
                </a:lnTo>
                <a:lnTo>
                  <a:pt x="105410" y="105409"/>
                </a:lnTo>
                <a:lnTo>
                  <a:pt x="157480" y="62102"/>
                </a:lnTo>
                <a:lnTo>
                  <a:pt x="219583" y="28066"/>
                </a:lnTo>
                <a:lnTo>
                  <a:pt x="287020" y="7238"/>
                </a:lnTo>
                <a:lnTo>
                  <a:pt x="358521" y="0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8534" y="2939796"/>
            <a:ext cx="3209543" cy="25786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64097" y="3284983"/>
            <a:ext cx="2518283" cy="1888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9649" y="3240533"/>
            <a:ext cx="2607945" cy="1978025"/>
          </a:xfrm>
          <a:custGeom>
            <a:avLst/>
            <a:gdLst/>
            <a:ahLst/>
            <a:cxnLst/>
            <a:rect l="l" t="t" r="r" b="b"/>
            <a:pathLst>
              <a:path w="2607945" h="1978025">
                <a:moveTo>
                  <a:pt x="358521" y="0"/>
                </a:moveTo>
                <a:lnTo>
                  <a:pt x="2607436" y="0"/>
                </a:lnTo>
                <a:lnTo>
                  <a:pt x="2607436" y="1619503"/>
                </a:lnTo>
                <a:lnTo>
                  <a:pt x="2600198" y="1691004"/>
                </a:lnTo>
                <a:lnTo>
                  <a:pt x="2579370" y="1758441"/>
                </a:lnTo>
                <a:lnTo>
                  <a:pt x="2545842" y="1819909"/>
                </a:lnTo>
                <a:lnTo>
                  <a:pt x="2502534" y="1872741"/>
                </a:lnTo>
                <a:lnTo>
                  <a:pt x="2449829" y="1916048"/>
                </a:lnTo>
                <a:lnTo>
                  <a:pt x="2388234" y="1949576"/>
                </a:lnTo>
                <a:lnTo>
                  <a:pt x="2320798" y="1970404"/>
                </a:lnTo>
                <a:lnTo>
                  <a:pt x="2249424" y="1977643"/>
                </a:lnTo>
                <a:lnTo>
                  <a:pt x="0" y="1977643"/>
                </a:lnTo>
                <a:lnTo>
                  <a:pt x="0" y="358520"/>
                </a:lnTo>
                <a:lnTo>
                  <a:pt x="1777" y="322960"/>
                </a:lnTo>
                <a:lnTo>
                  <a:pt x="16255" y="252729"/>
                </a:lnTo>
                <a:lnTo>
                  <a:pt x="43561" y="188213"/>
                </a:lnTo>
                <a:lnTo>
                  <a:pt x="105283" y="105409"/>
                </a:lnTo>
                <a:lnTo>
                  <a:pt x="157479" y="62102"/>
                </a:lnTo>
                <a:lnTo>
                  <a:pt x="219583" y="28066"/>
                </a:lnTo>
                <a:lnTo>
                  <a:pt x="287020" y="7238"/>
                </a:lnTo>
                <a:lnTo>
                  <a:pt x="35852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" y="1437132"/>
            <a:ext cx="3209544" cy="25786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2556" y="1781937"/>
            <a:ext cx="2520048" cy="18891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8107" y="1737487"/>
            <a:ext cx="2609215" cy="1978025"/>
          </a:xfrm>
          <a:custGeom>
            <a:avLst/>
            <a:gdLst/>
            <a:ahLst/>
            <a:cxnLst/>
            <a:rect l="l" t="t" r="r" b="b"/>
            <a:pathLst>
              <a:path w="2609215" h="1978025">
                <a:moveTo>
                  <a:pt x="358470" y="0"/>
                </a:moveTo>
                <a:lnTo>
                  <a:pt x="2609075" y="0"/>
                </a:lnTo>
                <a:lnTo>
                  <a:pt x="2609075" y="1620012"/>
                </a:lnTo>
                <a:lnTo>
                  <a:pt x="2601836" y="1691386"/>
                </a:lnTo>
                <a:lnTo>
                  <a:pt x="2581008" y="1758823"/>
                </a:lnTo>
                <a:lnTo>
                  <a:pt x="2547480" y="1820417"/>
                </a:lnTo>
                <a:lnTo>
                  <a:pt x="2504173" y="1873123"/>
                </a:lnTo>
                <a:lnTo>
                  <a:pt x="2451341" y="1916430"/>
                </a:lnTo>
                <a:lnTo>
                  <a:pt x="2389873" y="1950085"/>
                </a:lnTo>
                <a:lnTo>
                  <a:pt x="2322436" y="1970913"/>
                </a:lnTo>
                <a:lnTo>
                  <a:pt x="2250935" y="1978025"/>
                </a:lnTo>
                <a:lnTo>
                  <a:pt x="0" y="1978025"/>
                </a:lnTo>
                <a:lnTo>
                  <a:pt x="0" y="358521"/>
                </a:lnTo>
                <a:lnTo>
                  <a:pt x="1752" y="323088"/>
                </a:lnTo>
                <a:lnTo>
                  <a:pt x="16230" y="252857"/>
                </a:lnTo>
                <a:lnTo>
                  <a:pt x="43535" y="188213"/>
                </a:lnTo>
                <a:lnTo>
                  <a:pt x="105359" y="105410"/>
                </a:lnTo>
                <a:lnTo>
                  <a:pt x="157518" y="62229"/>
                </a:lnTo>
                <a:lnTo>
                  <a:pt x="219595" y="28066"/>
                </a:lnTo>
                <a:lnTo>
                  <a:pt x="287058" y="7238"/>
                </a:lnTo>
                <a:lnTo>
                  <a:pt x="358470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2437" y="3025139"/>
            <a:ext cx="3211067" cy="25801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7623" y="3370453"/>
            <a:ext cx="2520061" cy="18900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3174" y="3326003"/>
            <a:ext cx="2609215" cy="1979295"/>
          </a:xfrm>
          <a:custGeom>
            <a:avLst/>
            <a:gdLst/>
            <a:ahLst/>
            <a:cxnLst/>
            <a:rect l="l" t="t" r="r" b="b"/>
            <a:pathLst>
              <a:path w="2609215" h="1979295">
                <a:moveTo>
                  <a:pt x="358521" y="0"/>
                </a:moveTo>
                <a:lnTo>
                  <a:pt x="2609088" y="0"/>
                </a:lnTo>
                <a:lnTo>
                  <a:pt x="2609088" y="1620774"/>
                </a:lnTo>
                <a:lnTo>
                  <a:pt x="2601849" y="1692148"/>
                </a:lnTo>
                <a:lnTo>
                  <a:pt x="2581020" y="1759585"/>
                </a:lnTo>
                <a:lnTo>
                  <a:pt x="2547492" y="1821434"/>
                </a:lnTo>
                <a:lnTo>
                  <a:pt x="2504058" y="1873885"/>
                </a:lnTo>
                <a:lnTo>
                  <a:pt x="2451607" y="1917065"/>
                </a:lnTo>
                <a:lnTo>
                  <a:pt x="2389378" y="1951228"/>
                </a:lnTo>
                <a:lnTo>
                  <a:pt x="2322067" y="1971929"/>
                </a:lnTo>
                <a:lnTo>
                  <a:pt x="2250566" y="1979168"/>
                </a:lnTo>
                <a:lnTo>
                  <a:pt x="0" y="1979168"/>
                </a:lnTo>
                <a:lnTo>
                  <a:pt x="0" y="358394"/>
                </a:lnTo>
                <a:lnTo>
                  <a:pt x="1778" y="322961"/>
                </a:lnTo>
                <a:lnTo>
                  <a:pt x="16256" y="252730"/>
                </a:lnTo>
                <a:lnTo>
                  <a:pt x="43561" y="188087"/>
                </a:lnTo>
                <a:lnTo>
                  <a:pt x="105409" y="105283"/>
                </a:lnTo>
                <a:lnTo>
                  <a:pt x="157607" y="62102"/>
                </a:lnTo>
                <a:lnTo>
                  <a:pt x="219583" y="28067"/>
                </a:lnTo>
                <a:lnTo>
                  <a:pt x="287147" y="7238"/>
                </a:lnTo>
                <a:lnTo>
                  <a:pt x="35852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92424" y="1292352"/>
            <a:ext cx="2580131" cy="32110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36975" y="1637919"/>
            <a:ext cx="1890015" cy="2520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2526" y="1593470"/>
            <a:ext cx="1979295" cy="2609215"/>
          </a:xfrm>
          <a:custGeom>
            <a:avLst/>
            <a:gdLst/>
            <a:ahLst/>
            <a:cxnLst/>
            <a:rect l="l" t="t" r="r" b="b"/>
            <a:pathLst>
              <a:path w="1979295" h="2609215">
                <a:moveTo>
                  <a:pt x="358521" y="0"/>
                </a:moveTo>
                <a:lnTo>
                  <a:pt x="1979295" y="0"/>
                </a:lnTo>
                <a:lnTo>
                  <a:pt x="1979295" y="2250693"/>
                </a:lnTo>
                <a:lnTo>
                  <a:pt x="1972055" y="2322067"/>
                </a:lnTo>
                <a:lnTo>
                  <a:pt x="1951227" y="2389378"/>
                </a:lnTo>
                <a:lnTo>
                  <a:pt x="1917064" y="2451607"/>
                </a:lnTo>
                <a:lnTo>
                  <a:pt x="1874012" y="2504058"/>
                </a:lnTo>
                <a:lnTo>
                  <a:pt x="1821561" y="2547619"/>
                </a:lnTo>
                <a:lnTo>
                  <a:pt x="1759712" y="2581020"/>
                </a:lnTo>
                <a:lnTo>
                  <a:pt x="1692148" y="2601848"/>
                </a:lnTo>
                <a:lnTo>
                  <a:pt x="1620774" y="2609087"/>
                </a:lnTo>
                <a:lnTo>
                  <a:pt x="0" y="2609087"/>
                </a:lnTo>
                <a:lnTo>
                  <a:pt x="0" y="358520"/>
                </a:lnTo>
                <a:lnTo>
                  <a:pt x="1777" y="323088"/>
                </a:lnTo>
                <a:lnTo>
                  <a:pt x="16255" y="252856"/>
                </a:lnTo>
                <a:lnTo>
                  <a:pt x="43561" y="188213"/>
                </a:lnTo>
                <a:lnTo>
                  <a:pt x="105410" y="105409"/>
                </a:lnTo>
                <a:lnTo>
                  <a:pt x="157607" y="62229"/>
                </a:lnTo>
                <a:lnTo>
                  <a:pt x="219583" y="28066"/>
                </a:lnTo>
                <a:lnTo>
                  <a:pt x="287147" y="7238"/>
                </a:lnTo>
                <a:lnTo>
                  <a:pt x="35852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Dia számának helye 27"/>
          <p:cNvSpPr>
            <a:spLocks noGrp="1"/>
          </p:cNvSpPr>
          <p:nvPr>
            <p:ph type="sldNum" sz="quarter" idx="7"/>
          </p:nvPr>
        </p:nvSpPr>
        <p:spPr>
          <a:xfrm>
            <a:off x="6876033" y="6481065"/>
            <a:ext cx="2103120" cy="276999"/>
          </a:xfrm>
        </p:spPr>
        <p:txBody>
          <a:bodyPr/>
          <a:lstStyle/>
          <a:p>
            <a:fld id="{B6F15528-21DE-4FAA-801E-634DDDAF4B2B}" type="slidenum">
              <a:rPr lang="hu-HU" smtClean="0"/>
              <a:t>35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5124" y="6447434"/>
            <a:ext cx="1225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979" y="881126"/>
            <a:ext cx="89880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817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VP for</a:t>
            </a:r>
            <a:r>
              <a:rPr i="0" spc="-15" dirty="0">
                <a:latin typeface="Verdana"/>
                <a:cs typeface="Verdana"/>
              </a:rPr>
              <a:t>r</a:t>
            </a:r>
            <a:r>
              <a:rPr i="0" dirty="0">
                <a:latin typeface="Verdana"/>
                <a:cs typeface="Verdana"/>
              </a:rPr>
              <a:t>á</a:t>
            </a:r>
            <a:r>
              <a:rPr i="0" spc="5" dirty="0">
                <a:latin typeface="Verdana"/>
                <a:cs typeface="Verdana"/>
              </a:rPr>
              <a:t>s</a:t>
            </a:r>
            <a:r>
              <a:rPr i="0" dirty="0">
                <a:latin typeface="Verdana"/>
                <a:cs typeface="Verdana"/>
              </a:rPr>
              <a:t>ok</a:t>
            </a:r>
            <a:r>
              <a:rPr i="0" spc="-10" dirty="0">
                <a:latin typeface="Verdana"/>
                <a:cs typeface="Verdana"/>
              </a:rPr>
              <a:t> </a:t>
            </a:r>
            <a:r>
              <a:rPr i="0" spc="5" dirty="0">
                <a:latin typeface="Verdana"/>
                <a:cs typeface="Verdana"/>
              </a:rPr>
              <a:t>m</a:t>
            </a:r>
            <a:r>
              <a:rPr i="0" dirty="0">
                <a:latin typeface="Verdana"/>
                <a:cs typeface="Verdana"/>
              </a:rPr>
              <a:t>egoszlása</a:t>
            </a:r>
          </a:p>
        </p:txBody>
      </p:sp>
      <p:sp>
        <p:nvSpPr>
          <p:cNvPr id="15" name="object 41"/>
          <p:cNvSpPr/>
          <p:nvPr/>
        </p:nvSpPr>
        <p:spPr>
          <a:xfrm>
            <a:off x="1394371" y="2641649"/>
            <a:ext cx="1908175" cy="1908175"/>
          </a:xfrm>
          <a:custGeom>
            <a:avLst/>
            <a:gdLst/>
            <a:ahLst/>
            <a:cxnLst/>
            <a:rect l="l" t="t" r="r" b="b"/>
            <a:pathLst>
              <a:path w="1908175" h="1908175">
                <a:moveTo>
                  <a:pt x="953998" y="0"/>
                </a:moveTo>
                <a:lnTo>
                  <a:pt x="906383" y="1167"/>
                </a:lnTo>
                <a:lnTo>
                  <a:pt x="859373" y="4633"/>
                </a:lnTo>
                <a:lnTo>
                  <a:pt x="813022" y="10343"/>
                </a:lnTo>
                <a:lnTo>
                  <a:pt x="767384" y="18242"/>
                </a:lnTo>
                <a:lnTo>
                  <a:pt x="722515" y="28276"/>
                </a:lnTo>
                <a:lnTo>
                  <a:pt x="678468" y="40390"/>
                </a:lnTo>
                <a:lnTo>
                  <a:pt x="635300" y="54530"/>
                </a:lnTo>
                <a:lnTo>
                  <a:pt x="593063" y="70640"/>
                </a:lnTo>
                <a:lnTo>
                  <a:pt x="551814" y="88666"/>
                </a:lnTo>
                <a:lnTo>
                  <a:pt x="511606" y="108553"/>
                </a:lnTo>
                <a:lnTo>
                  <a:pt x="472494" y="130247"/>
                </a:lnTo>
                <a:lnTo>
                  <a:pt x="434533" y="153693"/>
                </a:lnTo>
                <a:lnTo>
                  <a:pt x="397778" y="178837"/>
                </a:lnTo>
                <a:lnTo>
                  <a:pt x="362283" y="205623"/>
                </a:lnTo>
                <a:lnTo>
                  <a:pt x="328103" y="233997"/>
                </a:lnTo>
                <a:lnTo>
                  <a:pt x="295292" y="263905"/>
                </a:lnTo>
                <a:lnTo>
                  <a:pt x="263905" y="295292"/>
                </a:lnTo>
                <a:lnTo>
                  <a:pt x="233997" y="328103"/>
                </a:lnTo>
                <a:lnTo>
                  <a:pt x="205623" y="362283"/>
                </a:lnTo>
                <a:lnTo>
                  <a:pt x="178837" y="397778"/>
                </a:lnTo>
                <a:lnTo>
                  <a:pt x="153693" y="434533"/>
                </a:lnTo>
                <a:lnTo>
                  <a:pt x="130247" y="472494"/>
                </a:lnTo>
                <a:lnTo>
                  <a:pt x="108553" y="511606"/>
                </a:lnTo>
                <a:lnTo>
                  <a:pt x="88666" y="551814"/>
                </a:lnTo>
                <a:lnTo>
                  <a:pt x="70640" y="593063"/>
                </a:lnTo>
                <a:lnTo>
                  <a:pt x="54530" y="635300"/>
                </a:lnTo>
                <a:lnTo>
                  <a:pt x="40390" y="678468"/>
                </a:lnTo>
                <a:lnTo>
                  <a:pt x="28276" y="722515"/>
                </a:lnTo>
                <a:lnTo>
                  <a:pt x="18242" y="767384"/>
                </a:lnTo>
                <a:lnTo>
                  <a:pt x="10343" y="813022"/>
                </a:lnTo>
                <a:lnTo>
                  <a:pt x="4633" y="859373"/>
                </a:lnTo>
                <a:lnTo>
                  <a:pt x="1167" y="906383"/>
                </a:lnTo>
                <a:lnTo>
                  <a:pt x="0" y="953998"/>
                </a:lnTo>
                <a:lnTo>
                  <a:pt x="1167" y="1001612"/>
                </a:lnTo>
                <a:lnTo>
                  <a:pt x="4633" y="1048621"/>
                </a:lnTo>
                <a:lnTo>
                  <a:pt x="10343" y="1094972"/>
                </a:lnTo>
                <a:lnTo>
                  <a:pt x="18242" y="1140608"/>
                </a:lnTo>
                <a:lnTo>
                  <a:pt x="28276" y="1185477"/>
                </a:lnTo>
                <a:lnTo>
                  <a:pt x="40390" y="1229523"/>
                </a:lnTo>
                <a:lnTo>
                  <a:pt x="54530" y="1272691"/>
                </a:lnTo>
                <a:lnTo>
                  <a:pt x="70640" y="1314928"/>
                </a:lnTo>
                <a:lnTo>
                  <a:pt x="88666" y="1356177"/>
                </a:lnTo>
                <a:lnTo>
                  <a:pt x="108553" y="1396385"/>
                </a:lnTo>
                <a:lnTo>
                  <a:pt x="130247" y="1435496"/>
                </a:lnTo>
                <a:lnTo>
                  <a:pt x="153693" y="1473457"/>
                </a:lnTo>
                <a:lnTo>
                  <a:pt x="178837" y="1510213"/>
                </a:lnTo>
                <a:lnTo>
                  <a:pt x="205623" y="1545708"/>
                </a:lnTo>
                <a:lnTo>
                  <a:pt x="233997" y="1579889"/>
                </a:lnTo>
                <a:lnTo>
                  <a:pt x="263905" y="1612700"/>
                </a:lnTo>
                <a:lnTo>
                  <a:pt x="295292" y="1644087"/>
                </a:lnTo>
                <a:lnTo>
                  <a:pt x="328103" y="1673995"/>
                </a:lnTo>
                <a:lnTo>
                  <a:pt x="362283" y="1702369"/>
                </a:lnTo>
                <a:lnTo>
                  <a:pt x="397778" y="1729156"/>
                </a:lnTo>
                <a:lnTo>
                  <a:pt x="434533" y="1754300"/>
                </a:lnTo>
                <a:lnTo>
                  <a:pt x="472494" y="1777746"/>
                </a:lnTo>
                <a:lnTo>
                  <a:pt x="511606" y="1799441"/>
                </a:lnTo>
                <a:lnTo>
                  <a:pt x="551814" y="1819329"/>
                </a:lnTo>
                <a:lnTo>
                  <a:pt x="593063" y="1837355"/>
                </a:lnTo>
                <a:lnTo>
                  <a:pt x="635300" y="1853465"/>
                </a:lnTo>
                <a:lnTo>
                  <a:pt x="678468" y="1867605"/>
                </a:lnTo>
                <a:lnTo>
                  <a:pt x="722515" y="1879719"/>
                </a:lnTo>
                <a:lnTo>
                  <a:pt x="767384" y="1889753"/>
                </a:lnTo>
                <a:lnTo>
                  <a:pt x="813022" y="1897653"/>
                </a:lnTo>
                <a:lnTo>
                  <a:pt x="859373" y="1903363"/>
                </a:lnTo>
                <a:lnTo>
                  <a:pt x="906383" y="1906829"/>
                </a:lnTo>
                <a:lnTo>
                  <a:pt x="953998" y="1907997"/>
                </a:lnTo>
                <a:lnTo>
                  <a:pt x="1001613" y="1906829"/>
                </a:lnTo>
                <a:lnTo>
                  <a:pt x="1048623" y="1903363"/>
                </a:lnTo>
                <a:lnTo>
                  <a:pt x="1094974" y="1897653"/>
                </a:lnTo>
                <a:lnTo>
                  <a:pt x="1140612" y="1889753"/>
                </a:lnTo>
                <a:lnTo>
                  <a:pt x="1185481" y="1879719"/>
                </a:lnTo>
                <a:lnTo>
                  <a:pt x="1229528" y="1867605"/>
                </a:lnTo>
                <a:lnTo>
                  <a:pt x="1272696" y="1853465"/>
                </a:lnTo>
                <a:lnTo>
                  <a:pt x="1314933" y="1837355"/>
                </a:lnTo>
                <a:lnTo>
                  <a:pt x="1356182" y="1819329"/>
                </a:lnTo>
                <a:lnTo>
                  <a:pt x="1396390" y="1799441"/>
                </a:lnTo>
                <a:lnTo>
                  <a:pt x="1435502" y="1777746"/>
                </a:lnTo>
                <a:lnTo>
                  <a:pt x="1473463" y="1754300"/>
                </a:lnTo>
                <a:lnTo>
                  <a:pt x="1510218" y="1729156"/>
                </a:lnTo>
                <a:lnTo>
                  <a:pt x="1545713" y="1702369"/>
                </a:lnTo>
                <a:lnTo>
                  <a:pt x="1579894" y="1673995"/>
                </a:lnTo>
                <a:lnTo>
                  <a:pt x="1612704" y="1644087"/>
                </a:lnTo>
                <a:lnTo>
                  <a:pt x="1644091" y="1612700"/>
                </a:lnTo>
                <a:lnTo>
                  <a:pt x="1673999" y="1579889"/>
                </a:lnTo>
                <a:lnTo>
                  <a:pt x="1702373" y="1545708"/>
                </a:lnTo>
                <a:lnTo>
                  <a:pt x="1729160" y="1510213"/>
                </a:lnTo>
                <a:lnTo>
                  <a:pt x="1754303" y="1473457"/>
                </a:lnTo>
                <a:lnTo>
                  <a:pt x="1777749" y="1435496"/>
                </a:lnTo>
                <a:lnTo>
                  <a:pt x="1799443" y="1396385"/>
                </a:lnTo>
                <a:lnTo>
                  <a:pt x="1819331" y="1356177"/>
                </a:lnTo>
                <a:lnTo>
                  <a:pt x="1837357" y="1314928"/>
                </a:lnTo>
                <a:lnTo>
                  <a:pt x="1853467" y="1272691"/>
                </a:lnTo>
                <a:lnTo>
                  <a:pt x="1867606" y="1229523"/>
                </a:lnTo>
                <a:lnTo>
                  <a:pt x="1879720" y="1185477"/>
                </a:lnTo>
                <a:lnTo>
                  <a:pt x="1889754" y="1140608"/>
                </a:lnTo>
                <a:lnTo>
                  <a:pt x="1897653" y="1094972"/>
                </a:lnTo>
                <a:lnTo>
                  <a:pt x="1903363" y="1048621"/>
                </a:lnTo>
                <a:lnTo>
                  <a:pt x="1906829" y="1001612"/>
                </a:lnTo>
                <a:lnTo>
                  <a:pt x="1907997" y="953998"/>
                </a:lnTo>
                <a:lnTo>
                  <a:pt x="1906829" y="906383"/>
                </a:lnTo>
                <a:lnTo>
                  <a:pt x="1903363" y="859373"/>
                </a:lnTo>
                <a:lnTo>
                  <a:pt x="1897653" y="813022"/>
                </a:lnTo>
                <a:lnTo>
                  <a:pt x="1889754" y="767384"/>
                </a:lnTo>
                <a:lnTo>
                  <a:pt x="1879720" y="722515"/>
                </a:lnTo>
                <a:lnTo>
                  <a:pt x="1867606" y="678468"/>
                </a:lnTo>
                <a:lnTo>
                  <a:pt x="1853467" y="635300"/>
                </a:lnTo>
                <a:lnTo>
                  <a:pt x="1837357" y="593063"/>
                </a:lnTo>
                <a:lnTo>
                  <a:pt x="1819331" y="551814"/>
                </a:lnTo>
                <a:lnTo>
                  <a:pt x="1799443" y="511606"/>
                </a:lnTo>
                <a:lnTo>
                  <a:pt x="1777749" y="472494"/>
                </a:lnTo>
                <a:lnTo>
                  <a:pt x="1754303" y="434533"/>
                </a:lnTo>
                <a:lnTo>
                  <a:pt x="1729160" y="397778"/>
                </a:lnTo>
                <a:lnTo>
                  <a:pt x="1702373" y="362283"/>
                </a:lnTo>
                <a:lnTo>
                  <a:pt x="1673999" y="328103"/>
                </a:lnTo>
                <a:lnTo>
                  <a:pt x="1644091" y="295292"/>
                </a:lnTo>
                <a:lnTo>
                  <a:pt x="1612704" y="263905"/>
                </a:lnTo>
                <a:lnTo>
                  <a:pt x="1579894" y="233997"/>
                </a:lnTo>
                <a:lnTo>
                  <a:pt x="1545713" y="205623"/>
                </a:lnTo>
                <a:lnTo>
                  <a:pt x="1510218" y="178837"/>
                </a:lnTo>
                <a:lnTo>
                  <a:pt x="1473463" y="153693"/>
                </a:lnTo>
                <a:lnTo>
                  <a:pt x="1435502" y="130247"/>
                </a:lnTo>
                <a:lnTo>
                  <a:pt x="1396390" y="108553"/>
                </a:lnTo>
                <a:lnTo>
                  <a:pt x="1356182" y="88666"/>
                </a:lnTo>
                <a:lnTo>
                  <a:pt x="1314933" y="70640"/>
                </a:lnTo>
                <a:lnTo>
                  <a:pt x="1272696" y="54530"/>
                </a:lnTo>
                <a:lnTo>
                  <a:pt x="1229528" y="40390"/>
                </a:lnTo>
                <a:lnTo>
                  <a:pt x="1185481" y="28276"/>
                </a:lnTo>
                <a:lnTo>
                  <a:pt x="1140612" y="18242"/>
                </a:lnTo>
                <a:lnTo>
                  <a:pt x="1094974" y="10343"/>
                </a:lnTo>
                <a:lnTo>
                  <a:pt x="1048623" y="4633"/>
                </a:lnTo>
                <a:lnTo>
                  <a:pt x="1001613" y="1167"/>
                </a:lnTo>
                <a:lnTo>
                  <a:pt x="953998" y="0"/>
                </a:lnTo>
                <a:close/>
              </a:path>
            </a:pathLst>
          </a:custGeom>
          <a:solidFill>
            <a:srgbClr val="CD72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2"/>
          <p:cNvSpPr/>
          <p:nvPr/>
        </p:nvSpPr>
        <p:spPr>
          <a:xfrm>
            <a:off x="5606378" y="2641649"/>
            <a:ext cx="1908175" cy="1908175"/>
          </a:xfrm>
          <a:custGeom>
            <a:avLst/>
            <a:gdLst/>
            <a:ahLst/>
            <a:cxnLst/>
            <a:rect l="l" t="t" r="r" b="b"/>
            <a:pathLst>
              <a:path w="1908175" h="1908175">
                <a:moveTo>
                  <a:pt x="953998" y="0"/>
                </a:moveTo>
                <a:lnTo>
                  <a:pt x="906383" y="1167"/>
                </a:lnTo>
                <a:lnTo>
                  <a:pt x="859373" y="4633"/>
                </a:lnTo>
                <a:lnTo>
                  <a:pt x="813022" y="10343"/>
                </a:lnTo>
                <a:lnTo>
                  <a:pt x="767384" y="18242"/>
                </a:lnTo>
                <a:lnTo>
                  <a:pt x="722515" y="28276"/>
                </a:lnTo>
                <a:lnTo>
                  <a:pt x="678468" y="40390"/>
                </a:lnTo>
                <a:lnTo>
                  <a:pt x="635300" y="54530"/>
                </a:lnTo>
                <a:lnTo>
                  <a:pt x="593063" y="70640"/>
                </a:lnTo>
                <a:lnTo>
                  <a:pt x="551814" y="88666"/>
                </a:lnTo>
                <a:lnTo>
                  <a:pt x="511606" y="108553"/>
                </a:lnTo>
                <a:lnTo>
                  <a:pt x="472494" y="130247"/>
                </a:lnTo>
                <a:lnTo>
                  <a:pt x="434533" y="153693"/>
                </a:lnTo>
                <a:lnTo>
                  <a:pt x="397778" y="178837"/>
                </a:lnTo>
                <a:lnTo>
                  <a:pt x="362283" y="205623"/>
                </a:lnTo>
                <a:lnTo>
                  <a:pt x="328103" y="233997"/>
                </a:lnTo>
                <a:lnTo>
                  <a:pt x="295292" y="263905"/>
                </a:lnTo>
                <a:lnTo>
                  <a:pt x="263905" y="295292"/>
                </a:lnTo>
                <a:lnTo>
                  <a:pt x="233997" y="328103"/>
                </a:lnTo>
                <a:lnTo>
                  <a:pt x="205623" y="362283"/>
                </a:lnTo>
                <a:lnTo>
                  <a:pt x="178837" y="397778"/>
                </a:lnTo>
                <a:lnTo>
                  <a:pt x="153693" y="434533"/>
                </a:lnTo>
                <a:lnTo>
                  <a:pt x="130247" y="472494"/>
                </a:lnTo>
                <a:lnTo>
                  <a:pt x="108553" y="511606"/>
                </a:lnTo>
                <a:lnTo>
                  <a:pt x="88666" y="551814"/>
                </a:lnTo>
                <a:lnTo>
                  <a:pt x="70640" y="593063"/>
                </a:lnTo>
                <a:lnTo>
                  <a:pt x="54530" y="635300"/>
                </a:lnTo>
                <a:lnTo>
                  <a:pt x="40390" y="678468"/>
                </a:lnTo>
                <a:lnTo>
                  <a:pt x="28276" y="722515"/>
                </a:lnTo>
                <a:lnTo>
                  <a:pt x="18242" y="767384"/>
                </a:lnTo>
                <a:lnTo>
                  <a:pt x="10343" y="813022"/>
                </a:lnTo>
                <a:lnTo>
                  <a:pt x="4633" y="859373"/>
                </a:lnTo>
                <a:lnTo>
                  <a:pt x="1167" y="906383"/>
                </a:lnTo>
                <a:lnTo>
                  <a:pt x="0" y="953998"/>
                </a:lnTo>
                <a:lnTo>
                  <a:pt x="1167" y="1001612"/>
                </a:lnTo>
                <a:lnTo>
                  <a:pt x="4633" y="1048621"/>
                </a:lnTo>
                <a:lnTo>
                  <a:pt x="10343" y="1094972"/>
                </a:lnTo>
                <a:lnTo>
                  <a:pt x="18242" y="1140608"/>
                </a:lnTo>
                <a:lnTo>
                  <a:pt x="28276" y="1185477"/>
                </a:lnTo>
                <a:lnTo>
                  <a:pt x="40390" y="1229523"/>
                </a:lnTo>
                <a:lnTo>
                  <a:pt x="54530" y="1272691"/>
                </a:lnTo>
                <a:lnTo>
                  <a:pt x="70640" y="1314928"/>
                </a:lnTo>
                <a:lnTo>
                  <a:pt x="88666" y="1356177"/>
                </a:lnTo>
                <a:lnTo>
                  <a:pt x="108553" y="1396385"/>
                </a:lnTo>
                <a:lnTo>
                  <a:pt x="130247" y="1435496"/>
                </a:lnTo>
                <a:lnTo>
                  <a:pt x="153693" y="1473457"/>
                </a:lnTo>
                <a:lnTo>
                  <a:pt x="178837" y="1510213"/>
                </a:lnTo>
                <a:lnTo>
                  <a:pt x="205623" y="1545708"/>
                </a:lnTo>
                <a:lnTo>
                  <a:pt x="233997" y="1579889"/>
                </a:lnTo>
                <a:lnTo>
                  <a:pt x="263905" y="1612700"/>
                </a:lnTo>
                <a:lnTo>
                  <a:pt x="295292" y="1644087"/>
                </a:lnTo>
                <a:lnTo>
                  <a:pt x="328103" y="1673995"/>
                </a:lnTo>
                <a:lnTo>
                  <a:pt x="362283" y="1702369"/>
                </a:lnTo>
                <a:lnTo>
                  <a:pt x="397778" y="1729156"/>
                </a:lnTo>
                <a:lnTo>
                  <a:pt x="434533" y="1754300"/>
                </a:lnTo>
                <a:lnTo>
                  <a:pt x="472494" y="1777746"/>
                </a:lnTo>
                <a:lnTo>
                  <a:pt x="511606" y="1799441"/>
                </a:lnTo>
                <a:lnTo>
                  <a:pt x="551814" y="1819329"/>
                </a:lnTo>
                <a:lnTo>
                  <a:pt x="593063" y="1837355"/>
                </a:lnTo>
                <a:lnTo>
                  <a:pt x="635300" y="1853465"/>
                </a:lnTo>
                <a:lnTo>
                  <a:pt x="678468" y="1867605"/>
                </a:lnTo>
                <a:lnTo>
                  <a:pt x="722515" y="1879719"/>
                </a:lnTo>
                <a:lnTo>
                  <a:pt x="767384" y="1889753"/>
                </a:lnTo>
                <a:lnTo>
                  <a:pt x="813022" y="1897653"/>
                </a:lnTo>
                <a:lnTo>
                  <a:pt x="859373" y="1903363"/>
                </a:lnTo>
                <a:lnTo>
                  <a:pt x="906383" y="1906829"/>
                </a:lnTo>
                <a:lnTo>
                  <a:pt x="953998" y="1907997"/>
                </a:lnTo>
                <a:lnTo>
                  <a:pt x="1001613" y="1906829"/>
                </a:lnTo>
                <a:lnTo>
                  <a:pt x="1048623" y="1903363"/>
                </a:lnTo>
                <a:lnTo>
                  <a:pt x="1094974" y="1897653"/>
                </a:lnTo>
                <a:lnTo>
                  <a:pt x="1140612" y="1889753"/>
                </a:lnTo>
                <a:lnTo>
                  <a:pt x="1185481" y="1879719"/>
                </a:lnTo>
                <a:lnTo>
                  <a:pt x="1229528" y="1867605"/>
                </a:lnTo>
                <a:lnTo>
                  <a:pt x="1272696" y="1853465"/>
                </a:lnTo>
                <a:lnTo>
                  <a:pt x="1314933" y="1837355"/>
                </a:lnTo>
                <a:lnTo>
                  <a:pt x="1356182" y="1819329"/>
                </a:lnTo>
                <a:lnTo>
                  <a:pt x="1396390" y="1799441"/>
                </a:lnTo>
                <a:lnTo>
                  <a:pt x="1435502" y="1777746"/>
                </a:lnTo>
                <a:lnTo>
                  <a:pt x="1473463" y="1754300"/>
                </a:lnTo>
                <a:lnTo>
                  <a:pt x="1510218" y="1729156"/>
                </a:lnTo>
                <a:lnTo>
                  <a:pt x="1545713" y="1702369"/>
                </a:lnTo>
                <a:lnTo>
                  <a:pt x="1579894" y="1673995"/>
                </a:lnTo>
                <a:lnTo>
                  <a:pt x="1612704" y="1644087"/>
                </a:lnTo>
                <a:lnTo>
                  <a:pt x="1644091" y="1612700"/>
                </a:lnTo>
                <a:lnTo>
                  <a:pt x="1673999" y="1579889"/>
                </a:lnTo>
                <a:lnTo>
                  <a:pt x="1702373" y="1545708"/>
                </a:lnTo>
                <a:lnTo>
                  <a:pt x="1729160" y="1510213"/>
                </a:lnTo>
                <a:lnTo>
                  <a:pt x="1754303" y="1473457"/>
                </a:lnTo>
                <a:lnTo>
                  <a:pt x="1777749" y="1435496"/>
                </a:lnTo>
                <a:lnTo>
                  <a:pt x="1799443" y="1396385"/>
                </a:lnTo>
                <a:lnTo>
                  <a:pt x="1819331" y="1356177"/>
                </a:lnTo>
                <a:lnTo>
                  <a:pt x="1837357" y="1314928"/>
                </a:lnTo>
                <a:lnTo>
                  <a:pt x="1853467" y="1272691"/>
                </a:lnTo>
                <a:lnTo>
                  <a:pt x="1867606" y="1229523"/>
                </a:lnTo>
                <a:lnTo>
                  <a:pt x="1879720" y="1185477"/>
                </a:lnTo>
                <a:lnTo>
                  <a:pt x="1889754" y="1140608"/>
                </a:lnTo>
                <a:lnTo>
                  <a:pt x="1897653" y="1094972"/>
                </a:lnTo>
                <a:lnTo>
                  <a:pt x="1903363" y="1048621"/>
                </a:lnTo>
                <a:lnTo>
                  <a:pt x="1906829" y="1001612"/>
                </a:lnTo>
                <a:lnTo>
                  <a:pt x="1907997" y="953998"/>
                </a:lnTo>
                <a:lnTo>
                  <a:pt x="1906829" y="906383"/>
                </a:lnTo>
                <a:lnTo>
                  <a:pt x="1903363" y="859373"/>
                </a:lnTo>
                <a:lnTo>
                  <a:pt x="1897653" y="813022"/>
                </a:lnTo>
                <a:lnTo>
                  <a:pt x="1889754" y="767384"/>
                </a:lnTo>
                <a:lnTo>
                  <a:pt x="1879720" y="722515"/>
                </a:lnTo>
                <a:lnTo>
                  <a:pt x="1867606" y="678468"/>
                </a:lnTo>
                <a:lnTo>
                  <a:pt x="1853467" y="635300"/>
                </a:lnTo>
                <a:lnTo>
                  <a:pt x="1837357" y="593063"/>
                </a:lnTo>
                <a:lnTo>
                  <a:pt x="1819331" y="551814"/>
                </a:lnTo>
                <a:lnTo>
                  <a:pt x="1799443" y="511606"/>
                </a:lnTo>
                <a:lnTo>
                  <a:pt x="1777749" y="472494"/>
                </a:lnTo>
                <a:lnTo>
                  <a:pt x="1754303" y="434533"/>
                </a:lnTo>
                <a:lnTo>
                  <a:pt x="1729160" y="397778"/>
                </a:lnTo>
                <a:lnTo>
                  <a:pt x="1702373" y="362283"/>
                </a:lnTo>
                <a:lnTo>
                  <a:pt x="1673999" y="328103"/>
                </a:lnTo>
                <a:lnTo>
                  <a:pt x="1644091" y="295292"/>
                </a:lnTo>
                <a:lnTo>
                  <a:pt x="1612704" y="263905"/>
                </a:lnTo>
                <a:lnTo>
                  <a:pt x="1579894" y="233997"/>
                </a:lnTo>
                <a:lnTo>
                  <a:pt x="1545713" y="205623"/>
                </a:lnTo>
                <a:lnTo>
                  <a:pt x="1510218" y="178837"/>
                </a:lnTo>
                <a:lnTo>
                  <a:pt x="1473463" y="153693"/>
                </a:lnTo>
                <a:lnTo>
                  <a:pt x="1435502" y="130247"/>
                </a:lnTo>
                <a:lnTo>
                  <a:pt x="1396390" y="108553"/>
                </a:lnTo>
                <a:lnTo>
                  <a:pt x="1356182" y="88666"/>
                </a:lnTo>
                <a:lnTo>
                  <a:pt x="1314933" y="70640"/>
                </a:lnTo>
                <a:lnTo>
                  <a:pt x="1272696" y="54530"/>
                </a:lnTo>
                <a:lnTo>
                  <a:pt x="1229528" y="40390"/>
                </a:lnTo>
                <a:lnTo>
                  <a:pt x="1185481" y="28276"/>
                </a:lnTo>
                <a:lnTo>
                  <a:pt x="1140612" y="18242"/>
                </a:lnTo>
                <a:lnTo>
                  <a:pt x="1094974" y="10343"/>
                </a:lnTo>
                <a:lnTo>
                  <a:pt x="1048623" y="4633"/>
                </a:lnTo>
                <a:lnTo>
                  <a:pt x="1001613" y="1167"/>
                </a:lnTo>
                <a:lnTo>
                  <a:pt x="953998" y="0"/>
                </a:lnTo>
                <a:close/>
              </a:path>
            </a:pathLst>
          </a:custGeom>
          <a:solidFill>
            <a:srgbClr val="A8D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4"/>
          <p:cNvSpPr/>
          <p:nvPr/>
        </p:nvSpPr>
        <p:spPr>
          <a:xfrm>
            <a:off x="3500374" y="2641649"/>
            <a:ext cx="1908175" cy="1908175"/>
          </a:xfrm>
          <a:custGeom>
            <a:avLst/>
            <a:gdLst/>
            <a:ahLst/>
            <a:cxnLst/>
            <a:rect l="l" t="t" r="r" b="b"/>
            <a:pathLst>
              <a:path w="1908175" h="1908175">
                <a:moveTo>
                  <a:pt x="953998" y="0"/>
                </a:moveTo>
                <a:lnTo>
                  <a:pt x="906383" y="1167"/>
                </a:lnTo>
                <a:lnTo>
                  <a:pt x="859373" y="4633"/>
                </a:lnTo>
                <a:lnTo>
                  <a:pt x="813022" y="10343"/>
                </a:lnTo>
                <a:lnTo>
                  <a:pt x="767384" y="18242"/>
                </a:lnTo>
                <a:lnTo>
                  <a:pt x="722515" y="28276"/>
                </a:lnTo>
                <a:lnTo>
                  <a:pt x="678468" y="40390"/>
                </a:lnTo>
                <a:lnTo>
                  <a:pt x="635300" y="54530"/>
                </a:lnTo>
                <a:lnTo>
                  <a:pt x="593063" y="70640"/>
                </a:lnTo>
                <a:lnTo>
                  <a:pt x="551814" y="88666"/>
                </a:lnTo>
                <a:lnTo>
                  <a:pt x="511606" y="108553"/>
                </a:lnTo>
                <a:lnTo>
                  <a:pt x="472494" y="130247"/>
                </a:lnTo>
                <a:lnTo>
                  <a:pt x="434533" y="153693"/>
                </a:lnTo>
                <a:lnTo>
                  <a:pt x="397778" y="178837"/>
                </a:lnTo>
                <a:lnTo>
                  <a:pt x="362283" y="205623"/>
                </a:lnTo>
                <a:lnTo>
                  <a:pt x="328103" y="233997"/>
                </a:lnTo>
                <a:lnTo>
                  <a:pt x="295292" y="263905"/>
                </a:lnTo>
                <a:lnTo>
                  <a:pt x="263905" y="295292"/>
                </a:lnTo>
                <a:lnTo>
                  <a:pt x="233997" y="328103"/>
                </a:lnTo>
                <a:lnTo>
                  <a:pt x="205623" y="362283"/>
                </a:lnTo>
                <a:lnTo>
                  <a:pt x="178837" y="397778"/>
                </a:lnTo>
                <a:lnTo>
                  <a:pt x="153693" y="434533"/>
                </a:lnTo>
                <a:lnTo>
                  <a:pt x="130247" y="472494"/>
                </a:lnTo>
                <a:lnTo>
                  <a:pt x="108553" y="511606"/>
                </a:lnTo>
                <a:lnTo>
                  <a:pt x="88666" y="551814"/>
                </a:lnTo>
                <a:lnTo>
                  <a:pt x="70640" y="593063"/>
                </a:lnTo>
                <a:lnTo>
                  <a:pt x="54530" y="635300"/>
                </a:lnTo>
                <a:lnTo>
                  <a:pt x="40390" y="678468"/>
                </a:lnTo>
                <a:lnTo>
                  <a:pt x="28276" y="722515"/>
                </a:lnTo>
                <a:lnTo>
                  <a:pt x="18242" y="767384"/>
                </a:lnTo>
                <a:lnTo>
                  <a:pt x="10343" y="813022"/>
                </a:lnTo>
                <a:lnTo>
                  <a:pt x="4633" y="859373"/>
                </a:lnTo>
                <a:lnTo>
                  <a:pt x="1167" y="906383"/>
                </a:lnTo>
                <a:lnTo>
                  <a:pt x="0" y="953998"/>
                </a:lnTo>
                <a:lnTo>
                  <a:pt x="1167" y="1001612"/>
                </a:lnTo>
                <a:lnTo>
                  <a:pt x="4633" y="1048621"/>
                </a:lnTo>
                <a:lnTo>
                  <a:pt x="10343" y="1094972"/>
                </a:lnTo>
                <a:lnTo>
                  <a:pt x="18242" y="1140608"/>
                </a:lnTo>
                <a:lnTo>
                  <a:pt x="28276" y="1185477"/>
                </a:lnTo>
                <a:lnTo>
                  <a:pt x="40390" y="1229523"/>
                </a:lnTo>
                <a:lnTo>
                  <a:pt x="54530" y="1272691"/>
                </a:lnTo>
                <a:lnTo>
                  <a:pt x="70640" y="1314928"/>
                </a:lnTo>
                <a:lnTo>
                  <a:pt x="88666" y="1356177"/>
                </a:lnTo>
                <a:lnTo>
                  <a:pt x="108553" y="1396385"/>
                </a:lnTo>
                <a:lnTo>
                  <a:pt x="130247" y="1435496"/>
                </a:lnTo>
                <a:lnTo>
                  <a:pt x="153693" y="1473457"/>
                </a:lnTo>
                <a:lnTo>
                  <a:pt x="178837" y="1510213"/>
                </a:lnTo>
                <a:lnTo>
                  <a:pt x="205623" y="1545708"/>
                </a:lnTo>
                <a:lnTo>
                  <a:pt x="233997" y="1579889"/>
                </a:lnTo>
                <a:lnTo>
                  <a:pt x="263905" y="1612700"/>
                </a:lnTo>
                <a:lnTo>
                  <a:pt x="295292" y="1644087"/>
                </a:lnTo>
                <a:lnTo>
                  <a:pt x="328103" y="1673995"/>
                </a:lnTo>
                <a:lnTo>
                  <a:pt x="362283" y="1702369"/>
                </a:lnTo>
                <a:lnTo>
                  <a:pt x="397778" y="1729156"/>
                </a:lnTo>
                <a:lnTo>
                  <a:pt x="434533" y="1754300"/>
                </a:lnTo>
                <a:lnTo>
                  <a:pt x="472494" y="1777746"/>
                </a:lnTo>
                <a:lnTo>
                  <a:pt x="511606" y="1799441"/>
                </a:lnTo>
                <a:lnTo>
                  <a:pt x="551814" y="1819329"/>
                </a:lnTo>
                <a:lnTo>
                  <a:pt x="593063" y="1837355"/>
                </a:lnTo>
                <a:lnTo>
                  <a:pt x="635300" y="1853465"/>
                </a:lnTo>
                <a:lnTo>
                  <a:pt x="678468" y="1867605"/>
                </a:lnTo>
                <a:lnTo>
                  <a:pt x="722515" y="1879719"/>
                </a:lnTo>
                <a:lnTo>
                  <a:pt x="767384" y="1889753"/>
                </a:lnTo>
                <a:lnTo>
                  <a:pt x="813022" y="1897653"/>
                </a:lnTo>
                <a:lnTo>
                  <a:pt x="859373" y="1903363"/>
                </a:lnTo>
                <a:lnTo>
                  <a:pt x="906383" y="1906829"/>
                </a:lnTo>
                <a:lnTo>
                  <a:pt x="953998" y="1907997"/>
                </a:lnTo>
                <a:lnTo>
                  <a:pt x="1001613" y="1906829"/>
                </a:lnTo>
                <a:lnTo>
                  <a:pt x="1048623" y="1903363"/>
                </a:lnTo>
                <a:lnTo>
                  <a:pt x="1094974" y="1897653"/>
                </a:lnTo>
                <a:lnTo>
                  <a:pt x="1140612" y="1889753"/>
                </a:lnTo>
                <a:lnTo>
                  <a:pt x="1185481" y="1879719"/>
                </a:lnTo>
                <a:lnTo>
                  <a:pt x="1229528" y="1867605"/>
                </a:lnTo>
                <a:lnTo>
                  <a:pt x="1272696" y="1853465"/>
                </a:lnTo>
                <a:lnTo>
                  <a:pt x="1314933" y="1837355"/>
                </a:lnTo>
                <a:lnTo>
                  <a:pt x="1356182" y="1819329"/>
                </a:lnTo>
                <a:lnTo>
                  <a:pt x="1396390" y="1799441"/>
                </a:lnTo>
                <a:lnTo>
                  <a:pt x="1435502" y="1777746"/>
                </a:lnTo>
                <a:lnTo>
                  <a:pt x="1473463" y="1754300"/>
                </a:lnTo>
                <a:lnTo>
                  <a:pt x="1510218" y="1729156"/>
                </a:lnTo>
                <a:lnTo>
                  <a:pt x="1545713" y="1702369"/>
                </a:lnTo>
                <a:lnTo>
                  <a:pt x="1579894" y="1673995"/>
                </a:lnTo>
                <a:lnTo>
                  <a:pt x="1612704" y="1644087"/>
                </a:lnTo>
                <a:lnTo>
                  <a:pt x="1644091" y="1612700"/>
                </a:lnTo>
                <a:lnTo>
                  <a:pt x="1673999" y="1579889"/>
                </a:lnTo>
                <a:lnTo>
                  <a:pt x="1702373" y="1545708"/>
                </a:lnTo>
                <a:lnTo>
                  <a:pt x="1729160" y="1510213"/>
                </a:lnTo>
                <a:lnTo>
                  <a:pt x="1754303" y="1473457"/>
                </a:lnTo>
                <a:lnTo>
                  <a:pt x="1777749" y="1435496"/>
                </a:lnTo>
                <a:lnTo>
                  <a:pt x="1799443" y="1396385"/>
                </a:lnTo>
                <a:lnTo>
                  <a:pt x="1819331" y="1356177"/>
                </a:lnTo>
                <a:lnTo>
                  <a:pt x="1837357" y="1314928"/>
                </a:lnTo>
                <a:lnTo>
                  <a:pt x="1853467" y="1272691"/>
                </a:lnTo>
                <a:lnTo>
                  <a:pt x="1867606" y="1229523"/>
                </a:lnTo>
                <a:lnTo>
                  <a:pt x="1879720" y="1185477"/>
                </a:lnTo>
                <a:lnTo>
                  <a:pt x="1889754" y="1140608"/>
                </a:lnTo>
                <a:lnTo>
                  <a:pt x="1897653" y="1094972"/>
                </a:lnTo>
                <a:lnTo>
                  <a:pt x="1903363" y="1048621"/>
                </a:lnTo>
                <a:lnTo>
                  <a:pt x="1906829" y="1001612"/>
                </a:lnTo>
                <a:lnTo>
                  <a:pt x="1907997" y="953998"/>
                </a:lnTo>
                <a:lnTo>
                  <a:pt x="1906829" y="906383"/>
                </a:lnTo>
                <a:lnTo>
                  <a:pt x="1903363" y="859373"/>
                </a:lnTo>
                <a:lnTo>
                  <a:pt x="1897653" y="813022"/>
                </a:lnTo>
                <a:lnTo>
                  <a:pt x="1889754" y="767384"/>
                </a:lnTo>
                <a:lnTo>
                  <a:pt x="1879720" y="722515"/>
                </a:lnTo>
                <a:lnTo>
                  <a:pt x="1867606" y="678468"/>
                </a:lnTo>
                <a:lnTo>
                  <a:pt x="1853467" y="635300"/>
                </a:lnTo>
                <a:lnTo>
                  <a:pt x="1837357" y="593063"/>
                </a:lnTo>
                <a:lnTo>
                  <a:pt x="1819331" y="551814"/>
                </a:lnTo>
                <a:lnTo>
                  <a:pt x="1799443" y="511606"/>
                </a:lnTo>
                <a:lnTo>
                  <a:pt x="1777749" y="472494"/>
                </a:lnTo>
                <a:lnTo>
                  <a:pt x="1754303" y="434533"/>
                </a:lnTo>
                <a:lnTo>
                  <a:pt x="1729160" y="397778"/>
                </a:lnTo>
                <a:lnTo>
                  <a:pt x="1702373" y="362283"/>
                </a:lnTo>
                <a:lnTo>
                  <a:pt x="1673999" y="328103"/>
                </a:lnTo>
                <a:lnTo>
                  <a:pt x="1644091" y="295292"/>
                </a:lnTo>
                <a:lnTo>
                  <a:pt x="1612704" y="263905"/>
                </a:lnTo>
                <a:lnTo>
                  <a:pt x="1579894" y="233997"/>
                </a:lnTo>
                <a:lnTo>
                  <a:pt x="1545713" y="205623"/>
                </a:lnTo>
                <a:lnTo>
                  <a:pt x="1510218" y="178837"/>
                </a:lnTo>
                <a:lnTo>
                  <a:pt x="1473463" y="153693"/>
                </a:lnTo>
                <a:lnTo>
                  <a:pt x="1435502" y="130247"/>
                </a:lnTo>
                <a:lnTo>
                  <a:pt x="1396390" y="108553"/>
                </a:lnTo>
                <a:lnTo>
                  <a:pt x="1356182" y="88666"/>
                </a:lnTo>
                <a:lnTo>
                  <a:pt x="1314933" y="70640"/>
                </a:lnTo>
                <a:lnTo>
                  <a:pt x="1272696" y="54530"/>
                </a:lnTo>
                <a:lnTo>
                  <a:pt x="1229528" y="40390"/>
                </a:lnTo>
                <a:lnTo>
                  <a:pt x="1185481" y="28276"/>
                </a:lnTo>
                <a:lnTo>
                  <a:pt x="1140612" y="18242"/>
                </a:lnTo>
                <a:lnTo>
                  <a:pt x="1094974" y="10343"/>
                </a:lnTo>
                <a:lnTo>
                  <a:pt x="1048623" y="4633"/>
                </a:lnTo>
                <a:lnTo>
                  <a:pt x="1001613" y="1167"/>
                </a:lnTo>
                <a:lnTo>
                  <a:pt x="953998" y="0"/>
                </a:lnTo>
                <a:close/>
              </a:path>
            </a:pathLst>
          </a:custGeom>
          <a:solidFill>
            <a:srgbClr val="3C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5"/>
          <p:cNvSpPr/>
          <p:nvPr/>
        </p:nvSpPr>
        <p:spPr>
          <a:xfrm>
            <a:off x="3500374" y="2641660"/>
            <a:ext cx="954405" cy="1568450"/>
          </a:xfrm>
          <a:custGeom>
            <a:avLst/>
            <a:gdLst/>
            <a:ahLst/>
            <a:cxnLst/>
            <a:rect l="l" t="t" r="r" b="b"/>
            <a:pathLst>
              <a:path w="954404" h="1568450">
                <a:moveTo>
                  <a:pt x="953998" y="0"/>
                </a:moveTo>
                <a:lnTo>
                  <a:pt x="906383" y="1167"/>
                </a:lnTo>
                <a:lnTo>
                  <a:pt x="859373" y="4633"/>
                </a:lnTo>
                <a:lnTo>
                  <a:pt x="813022" y="10343"/>
                </a:lnTo>
                <a:lnTo>
                  <a:pt x="767384" y="18242"/>
                </a:lnTo>
                <a:lnTo>
                  <a:pt x="722515" y="28276"/>
                </a:lnTo>
                <a:lnTo>
                  <a:pt x="678468" y="40390"/>
                </a:lnTo>
                <a:lnTo>
                  <a:pt x="635300" y="54530"/>
                </a:lnTo>
                <a:lnTo>
                  <a:pt x="593063" y="70640"/>
                </a:lnTo>
                <a:lnTo>
                  <a:pt x="551814" y="88666"/>
                </a:lnTo>
                <a:lnTo>
                  <a:pt x="511606" y="108553"/>
                </a:lnTo>
                <a:lnTo>
                  <a:pt x="472494" y="130247"/>
                </a:lnTo>
                <a:lnTo>
                  <a:pt x="434533" y="153693"/>
                </a:lnTo>
                <a:lnTo>
                  <a:pt x="397778" y="178837"/>
                </a:lnTo>
                <a:lnTo>
                  <a:pt x="362283" y="205623"/>
                </a:lnTo>
                <a:lnTo>
                  <a:pt x="328103" y="233997"/>
                </a:lnTo>
                <a:lnTo>
                  <a:pt x="295292" y="263905"/>
                </a:lnTo>
                <a:lnTo>
                  <a:pt x="263905" y="295292"/>
                </a:lnTo>
                <a:lnTo>
                  <a:pt x="233997" y="328103"/>
                </a:lnTo>
                <a:lnTo>
                  <a:pt x="205623" y="362283"/>
                </a:lnTo>
                <a:lnTo>
                  <a:pt x="178837" y="397778"/>
                </a:lnTo>
                <a:lnTo>
                  <a:pt x="153693" y="434533"/>
                </a:lnTo>
                <a:lnTo>
                  <a:pt x="130247" y="472494"/>
                </a:lnTo>
                <a:lnTo>
                  <a:pt x="108553" y="511606"/>
                </a:lnTo>
                <a:lnTo>
                  <a:pt x="88666" y="551814"/>
                </a:lnTo>
                <a:lnTo>
                  <a:pt x="70640" y="593063"/>
                </a:lnTo>
                <a:lnTo>
                  <a:pt x="54530" y="635300"/>
                </a:lnTo>
                <a:lnTo>
                  <a:pt x="40390" y="678468"/>
                </a:lnTo>
                <a:lnTo>
                  <a:pt x="28276" y="722515"/>
                </a:lnTo>
                <a:lnTo>
                  <a:pt x="18242" y="767384"/>
                </a:lnTo>
                <a:lnTo>
                  <a:pt x="10343" y="813022"/>
                </a:lnTo>
                <a:lnTo>
                  <a:pt x="4633" y="859373"/>
                </a:lnTo>
                <a:lnTo>
                  <a:pt x="1167" y="906383"/>
                </a:lnTo>
                <a:lnTo>
                  <a:pt x="0" y="953998"/>
                </a:lnTo>
                <a:lnTo>
                  <a:pt x="1485" y="1007645"/>
                </a:lnTo>
                <a:lnTo>
                  <a:pt x="5888" y="1060511"/>
                </a:lnTo>
                <a:lnTo>
                  <a:pt x="13130" y="1112518"/>
                </a:lnTo>
                <a:lnTo>
                  <a:pt x="23132" y="1163590"/>
                </a:lnTo>
                <a:lnTo>
                  <a:pt x="35815" y="1213647"/>
                </a:lnTo>
                <a:lnTo>
                  <a:pt x="51100" y="1262613"/>
                </a:lnTo>
                <a:lnTo>
                  <a:pt x="68907" y="1310409"/>
                </a:lnTo>
                <a:lnTo>
                  <a:pt x="89157" y="1356958"/>
                </a:lnTo>
                <a:lnTo>
                  <a:pt x="111772" y="1402182"/>
                </a:lnTo>
                <a:lnTo>
                  <a:pt x="136672" y="1446003"/>
                </a:lnTo>
                <a:lnTo>
                  <a:pt x="163779" y="1488343"/>
                </a:lnTo>
                <a:lnTo>
                  <a:pt x="193012" y="1529126"/>
                </a:lnTo>
                <a:lnTo>
                  <a:pt x="224294" y="1568272"/>
                </a:lnTo>
                <a:lnTo>
                  <a:pt x="953998" y="955192"/>
                </a:lnTo>
                <a:lnTo>
                  <a:pt x="953998" y="0"/>
                </a:lnTo>
                <a:close/>
              </a:path>
            </a:pathLst>
          </a:custGeom>
          <a:solidFill>
            <a:srgbClr val="988B7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6"/>
          <p:cNvSpPr/>
          <p:nvPr/>
        </p:nvSpPr>
        <p:spPr>
          <a:xfrm>
            <a:off x="6560376" y="2641636"/>
            <a:ext cx="954405" cy="1339215"/>
          </a:xfrm>
          <a:custGeom>
            <a:avLst/>
            <a:gdLst/>
            <a:ahLst/>
            <a:cxnLst/>
            <a:rect l="l" t="t" r="r" b="b"/>
            <a:pathLst>
              <a:path w="954404" h="1339215">
                <a:moveTo>
                  <a:pt x="0" y="0"/>
                </a:moveTo>
                <a:lnTo>
                  <a:pt x="0" y="953998"/>
                </a:lnTo>
                <a:lnTo>
                  <a:pt x="872413" y="1338922"/>
                </a:lnTo>
                <a:lnTo>
                  <a:pt x="890883" y="1294186"/>
                </a:lnTo>
                <a:lnTo>
                  <a:pt x="907149" y="1248363"/>
                </a:lnTo>
                <a:lnTo>
                  <a:pt x="921132" y="1201514"/>
                </a:lnTo>
                <a:lnTo>
                  <a:pt x="932751" y="1153699"/>
                </a:lnTo>
                <a:lnTo>
                  <a:pt x="941927" y="1104979"/>
                </a:lnTo>
                <a:lnTo>
                  <a:pt x="948580" y="1055416"/>
                </a:lnTo>
                <a:lnTo>
                  <a:pt x="952630" y="1005068"/>
                </a:lnTo>
                <a:lnTo>
                  <a:pt x="953998" y="953998"/>
                </a:lnTo>
                <a:lnTo>
                  <a:pt x="952831" y="906385"/>
                </a:lnTo>
                <a:lnTo>
                  <a:pt x="949364" y="859375"/>
                </a:lnTo>
                <a:lnTo>
                  <a:pt x="943654" y="813025"/>
                </a:lnTo>
                <a:lnTo>
                  <a:pt x="935755" y="767388"/>
                </a:lnTo>
                <a:lnTo>
                  <a:pt x="925721" y="722519"/>
                </a:lnTo>
                <a:lnTo>
                  <a:pt x="913607" y="678473"/>
                </a:lnTo>
                <a:lnTo>
                  <a:pt x="899468" y="635305"/>
                </a:lnTo>
                <a:lnTo>
                  <a:pt x="883358" y="593069"/>
                </a:lnTo>
                <a:lnTo>
                  <a:pt x="865332" y="551819"/>
                </a:lnTo>
                <a:lnTo>
                  <a:pt x="845445" y="511611"/>
                </a:lnTo>
                <a:lnTo>
                  <a:pt x="823751" y="472500"/>
                </a:lnTo>
                <a:lnTo>
                  <a:pt x="800305" y="434539"/>
                </a:lnTo>
                <a:lnTo>
                  <a:pt x="775161" y="397783"/>
                </a:lnTo>
                <a:lnTo>
                  <a:pt x="748375" y="362288"/>
                </a:lnTo>
                <a:lnTo>
                  <a:pt x="720000" y="328108"/>
                </a:lnTo>
                <a:lnTo>
                  <a:pt x="690093" y="295297"/>
                </a:lnTo>
                <a:lnTo>
                  <a:pt x="658706" y="263910"/>
                </a:lnTo>
                <a:lnTo>
                  <a:pt x="625895" y="234002"/>
                </a:lnTo>
                <a:lnTo>
                  <a:pt x="591715" y="205627"/>
                </a:lnTo>
                <a:lnTo>
                  <a:pt x="556220" y="178840"/>
                </a:lnTo>
                <a:lnTo>
                  <a:pt x="519464" y="153696"/>
                </a:lnTo>
                <a:lnTo>
                  <a:pt x="481504" y="130250"/>
                </a:lnTo>
                <a:lnTo>
                  <a:pt x="442392" y="108555"/>
                </a:lnTo>
                <a:lnTo>
                  <a:pt x="402184" y="88668"/>
                </a:lnTo>
                <a:lnTo>
                  <a:pt x="360934" y="70641"/>
                </a:lnTo>
                <a:lnTo>
                  <a:pt x="318698" y="54531"/>
                </a:lnTo>
                <a:lnTo>
                  <a:pt x="275529" y="40391"/>
                </a:lnTo>
                <a:lnTo>
                  <a:pt x="231483" y="28277"/>
                </a:lnTo>
                <a:lnTo>
                  <a:pt x="186613" y="18243"/>
                </a:lnTo>
                <a:lnTo>
                  <a:pt x="140976" y="10343"/>
                </a:lnTo>
                <a:lnTo>
                  <a:pt x="94624" y="4633"/>
                </a:lnTo>
                <a:lnTo>
                  <a:pt x="47614" y="1167"/>
                </a:lnTo>
                <a:lnTo>
                  <a:pt x="0" y="0"/>
                </a:lnTo>
                <a:close/>
              </a:path>
              <a:path w="954404" h="1339215">
                <a:moveTo>
                  <a:pt x="0" y="953998"/>
                </a:moveTo>
                <a:lnTo>
                  <a:pt x="0" y="954481"/>
                </a:lnTo>
                <a:lnTo>
                  <a:pt x="2082" y="955649"/>
                </a:lnTo>
                <a:lnTo>
                  <a:pt x="0" y="953998"/>
                </a:lnTo>
                <a:close/>
              </a:path>
            </a:pathLst>
          </a:custGeom>
          <a:solidFill>
            <a:srgbClr val="5EAA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47"/>
          <p:cNvSpPr/>
          <p:nvPr/>
        </p:nvSpPr>
        <p:spPr>
          <a:xfrm>
            <a:off x="5606376" y="2641649"/>
            <a:ext cx="954405" cy="1218565"/>
          </a:xfrm>
          <a:custGeom>
            <a:avLst/>
            <a:gdLst/>
            <a:ahLst/>
            <a:cxnLst/>
            <a:rect l="l" t="t" r="r" b="b"/>
            <a:pathLst>
              <a:path w="954404" h="1218565">
                <a:moveTo>
                  <a:pt x="953998" y="0"/>
                </a:moveTo>
                <a:lnTo>
                  <a:pt x="906383" y="1167"/>
                </a:lnTo>
                <a:lnTo>
                  <a:pt x="859373" y="4633"/>
                </a:lnTo>
                <a:lnTo>
                  <a:pt x="813022" y="10343"/>
                </a:lnTo>
                <a:lnTo>
                  <a:pt x="767384" y="18242"/>
                </a:lnTo>
                <a:lnTo>
                  <a:pt x="722515" y="28276"/>
                </a:lnTo>
                <a:lnTo>
                  <a:pt x="678468" y="40390"/>
                </a:lnTo>
                <a:lnTo>
                  <a:pt x="635300" y="54530"/>
                </a:lnTo>
                <a:lnTo>
                  <a:pt x="593063" y="70640"/>
                </a:lnTo>
                <a:lnTo>
                  <a:pt x="551814" y="88666"/>
                </a:lnTo>
                <a:lnTo>
                  <a:pt x="511606" y="108553"/>
                </a:lnTo>
                <a:lnTo>
                  <a:pt x="472494" y="130247"/>
                </a:lnTo>
                <a:lnTo>
                  <a:pt x="434533" y="153693"/>
                </a:lnTo>
                <a:lnTo>
                  <a:pt x="397778" y="178837"/>
                </a:lnTo>
                <a:lnTo>
                  <a:pt x="362283" y="205623"/>
                </a:lnTo>
                <a:lnTo>
                  <a:pt x="328103" y="233997"/>
                </a:lnTo>
                <a:lnTo>
                  <a:pt x="295292" y="263905"/>
                </a:lnTo>
                <a:lnTo>
                  <a:pt x="263905" y="295292"/>
                </a:lnTo>
                <a:lnTo>
                  <a:pt x="233997" y="328103"/>
                </a:lnTo>
                <a:lnTo>
                  <a:pt x="205623" y="362283"/>
                </a:lnTo>
                <a:lnTo>
                  <a:pt x="178837" y="397778"/>
                </a:lnTo>
                <a:lnTo>
                  <a:pt x="153693" y="434533"/>
                </a:lnTo>
                <a:lnTo>
                  <a:pt x="130247" y="472494"/>
                </a:lnTo>
                <a:lnTo>
                  <a:pt x="108553" y="511606"/>
                </a:lnTo>
                <a:lnTo>
                  <a:pt x="88666" y="551814"/>
                </a:lnTo>
                <a:lnTo>
                  <a:pt x="70640" y="593063"/>
                </a:lnTo>
                <a:lnTo>
                  <a:pt x="54530" y="635300"/>
                </a:lnTo>
                <a:lnTo>
                  <a:pt x="40390" y="678468"/>
                </a:lnTo>
                <a:lnTo>
                  <a:pt x="28276" y="722515"/>
                </a:lnTo>
                <a:lnTo>
                  <a:pt x="18242" y="767384"/>
                </a:lnTo>
                <a:lnTo>
                  <a:pt x="10343" y="813022"/>
                </a:lnTo>
                <a:lnTo>
                  <a:pt x="4633" y="859373"/>
                </a:lnTo>
                <a:lnTo>
                  <a:pt x="1167" y="906383"/>
                </a:lnTo>
                <a:lnTo>
                  <a:pt x="0" y="953998"/>
                </a:lnTo>
                <a:lnTo>
                  <a:pt x="1584" y="1008601"/>
                </a:lnTo>
                <a:lnTo>
                  <a:pt x="6255" y="1062366"/>
                </a:lnTo>
                <a:lnTo>
                  <a:pt x="13891" y="1115227"/>
                </a:lnTo>
                <a:lnTo>
                  <a:pt x="24369" y="1167120"/>
                </a:lnTo>
                <a:lnTo>
                  <a:pt x="37566" y="1217980"/>
                </a:lnTo>
                <a:lnTo>
                  <a:pt x="953998" y="953998"/>
                </a:lnTo>
                <a:lnTo>
                  <a:pt x="953998" y="0"/>
                </a:lnTo>
                <a:close/>
              </a:path>
              <a:path w="954404" h="1218565">
                <a:moveTo>
                  <a:pt x="953998" y="953998"/>
                </a:moveTo>
                <a:lnTo>
                  <a:pt x="950188" y="956614"/>
                </a:lnTo>
                <a:lnTo>
                  <a:pt x="953998" y="954481"/>
                </a:lnTo>
                <a:lnTo>
                  <a:pt x="953998" y="953998"/>
                </a:lnTo>
                <a:close/>
              </a:path>
            </a:pathLst>
          </a:custGeom>
          <a:solidFill>
            <a:srgbClr val="006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8"/>
          <p:cNvSpPr/>
          <p:nvPr/>
        </p:nvSpPr>
        <p:spPr>
          <a:xfrm>
            <a:off x="2150884" y="2641649"/>
            <a:ext cx="1151891" cy="1908175"/>
          </a:xfrm>
          <a:custGeom>
            <a:avLst/>
            <a:gdLst/>
            <a:ahLst/>
            <a:cxnLst/>
            <a:rect l="l" t="t" r="r" b="b"/>
            <a:pathLst>
              <a:path w="1151889" h="1908175">
                <a:moveTo>
                  <a:pt x="197485" y="0"/>
                </a:moveTo>
                <a:lnTo>
                  <a:pt x="197485" y="958799"/>
                </a:lnTo>
                <a:lnTo>
                  <a:pt x="0" y="1887410"/>
                </a:lnTo>
                <a:lnTo>
                  <a:pt x="48218" y="1896290"/>
                </a:lnTo>
                <a:lnTo>
                  <a:pt x="97242" y="1902737"/>
                </a:lnTo>
                <a:lnTo>
                  <a:pt x="147016" y="1906668"/>
                </a:lnTo>
                <a:lnTo>
                  <a:pt x="197485" y="1907997"/>
                </a:lnTo>
                <a:lnTo>
                  <a:pt x="245098" y="1906829"/>
                </a:lnTo>
                <a:lnTo>
                  <a:pt x="292107" y="1903363"/>
                </a:lnTo>
                <a:lnTo>
                  <a:pt x="338458" y="1897653"/>
                </a:lnTo>
                <a:lnTo>
                  <a:pt x="384095" y="1889753"/>
                </a:lnTo>
                <a:lnTo>
                  <a:pt x="428964" y="1879719"/>
                </a:lnTo>
                <a:lnTo>
                  <a:pt x="473009" y="1867605"/>
                </a:lnTo>
                <a:lnTo>
                  <a:pt x="516178" y="1853465"/>
                </a:lnTo>
                <a:lnTo>
                  <a:pt x="558414" y="1837355"/>
                </a:lnTo>
                <a:lnTo>
                  <a:pt x="599663" y="1819329"/>
                </a:lnTo>
                <a:lnTo>
                  <a:pt x="639871" y="1799441"/>
                </a:lnTo>
                <a:lnTo>
                  <a:pt x="678983" y="1777746"/>
                </a:lnTo>
                <a:lnTo>
                  <a:pt x="716944" y="1754300"/>
                </a:lnTo>
                <a:lnTo>
                  <a:pt x="753699" y="1729156"/>
                </a:lnTo>
                <a:lnTo>
                  <a:pt x="789194" y="1702369"/>
                </a:lnTo>
                <a:lnTo>
                  <a:pt x="823375" y="1673995"/>
                </a:lnTo>
                <a:lnTo>
                  <a:pt x="856186" y="1644087"/>
                </a:lnTo>
                <a:lnTo>
                  <a:pt x="887573" y="1612700"/>
                </a:lnTo>
                <a:lnTo>
                  <a:pt x="917481" y="1579889"/>
                </a:lnTo>
                <a:lnTo>
                  <a:pt x="945856" y="1545708"/>
                </a:lnTo>
                <a:lnTo>
                  <a:pt x="972642" y="1510213"/>
                </a:lnTo>
                <a:lnTo>
                  <a:pt x="997786" y="1473457"/>
                </a:lnTo>
                <a:lnTo>
                  <a:pt x="1021233" y="1435496"/>
                </a:lnTo>
                <a:lnTo>
                  <a:pt x="1042927" y="1396385"/>
                </a:lnTo>
                <a:lnTo>
                  <a:pt x="1062815" y="1356177"/>
                </a:lnTo>
                <a:lnTo>
                  <a:pt x="1080841" y="1314928"/>
                </a:lnTo>
                <a:lnTo>
                  <a:pt x="1096952" y="1272691"/>
                </a:lnTo>
                <a:lnTo>
                  <a:pt x="1111091" y="1229523"/>
                </a:lnTo>
                <a:lnTo>
                  <a:pt x="1123205" y="1185477"/>
                </a:lnTo>
                <a:lnTo>
                  <a:pt x="1133240" y="1140608"/>
                </a:lnTo>
                <a:lnTo>
                  <a:pt x="1141139" y="1094972"/>
                </a:lnTo>
                <a:lnTo>
                  <a:pt x="1146849" y="1048621"/>
                </a:lnTo>
                <a:lnTo>
                  <a:pt x="1150316" y="1001612"/>
                </a:lnTo>
                <a:lnTo>
                  <a:pt x="1151483" y="953998"/>
                </a:lnTo>
                <a:lnTo>
                  <a:pt x="1150316" y="906383"/>
                </a:lnTo>
                <a:lnTo>
                  <a:pt x="1146849" y="859373"/>
                </a:lnTo>
                <a:lnTo>
                  <a:pt x="1141139" y="813022"/>
                </a:lnTo>
                <a:lnTo>
                  <a:pt x="1133240" y="767384"/>
                </a:lnTo>
                <a:lnTo>
                  <a:pt x="1123205" y="722515"/>
                </a:lnTo>
                <a:lnTo>
                  <a:pt x="1111091" y="678468"/>
                </a:lnTo>
                <a:lnTo>
                  <a:pt x="1096952" y="635300"/>
                </a:lnTo>
                <a:lnTo>
                  <a:pt x="1080841" y="593063"/>
                </a:lnTo>
                <a:lnTo>
                  <a:pt x="1062815" y="551814"/>
                </a:lnTo>
                <a:lnTo>
                  <a:pt x="1042927" y="511606"/>
                </a:lnTo>
                <a:lnTo>
                  <a:pt x="1021233" y="472494"/>
                </a:lnTo>
                <a:lnTo>
                  <a:pt x="997786" y="434533"/>
                </a:lnTo>
                <a:lnTo>
                  <a:pt x="972642" y="397778"/>
                </a:lnTo>
                <a:lnTo>
                  <a:pt x="945856" y="362283"/>
                </a:lnTo>
                <a:lnTo>
                  <a:pt x="917481" y="328103"/>
                </a:lnTo>
                <a:lnTo>
                  <a:pt x="887573" y="295292"/>
                </a:lnTo>
                <a:lnTo>
                  <a:pt x="856186" y="263905"/>
                </a:lnTo>
                <a:lnTo>
                  <a:pt x="823375" y="233997"/>
                </a:lnTo>
                <a:lnTo>
                  <a:pt x="789194" y="205623"/>
                </a:lnTo>
                <a:lnTo>
                  <a:pt x="753699" y="178837"/>
                </a:lnTo>
                <a:lnTo>
                  <a:pt x="716944" y="153693"/>
                </a:lnTo>
                <a:lnTo>
                  <a:pt x="678983" y="130247"/>
                </a:lnTo>
                <a:lnTo>
                  <a:pt x="639871" y="108553"/>
                </a:lnTo>
                <a:lnTo>
                  <a:pt x="599663" y="88666"/>
                </a:lnTo>
                <a:lnTo>
                  <a:pt x="558414" y="70640"/>
                </a:lnTo>
                <a:lnTo>
                  <a:pt x="516178" y="54530"/>
                </a:lnTo>
                <a:lnTo>
                  <a:pt x="473009" y="40390"/>
                </a:lnTo>
                <a:lnTo>
                  <a:pt x="428964" y="28276"/>
                </a:lnTo>
                <a:lnTo>
                  <a:pt x="384095" y="18242"/>
                </a:lnTo>
                <a:lnTo>
                  <a:pt x="338458" y="10343"/>
                </a:lnTo>
                <a:lnTo>
                  <a:pt x="292107" y="4633"/>
                </a:lnTo>
                <a:lnTo>
                  <a:pt x="245098" y="1167"/>
                </a:lnTo>
                <a:lnTo>
                  <a:pt x="197485" y="0"/>
                </a:lnTo>
                <a:close/>
              </a:path>
            </a:pathLst>
          </a:custGeom>
          <a:solidFill>
            <a:srgbClr val="E2AA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9"/>
          <p:cNvSpPr/>
          <p:nvPr/>
        </p:nvSpPr>
        <p:spPr>
          <a:xfrm>
            <a:off x="2023555" y="2641649"/>
            <a:ext cx="325120" cy="954405"/>
          </a:xfrm>
          <a:custGeom>
            <a:avLst/>
            <a:gdLst/>
            <a:ahLst/>
            <a:cxnLst/>
            <a:rect l="l" t="t" r="r" b="b"/>
            <a:pathLst>
              <a:path w="325119" h="954404">
                <a:moveTo>
                  <a:pt x="324815" y="0"/>
                </a:moveTo>
                <a:lnTo>
                  <a:pt x="276230" y="1219"/>
                </a:lnTo>
                <a:lnTo>
                  <a:pt x="228277" y="4839"/>
                </a:lnTo>
                <a:lnTo>
                  <a:pt x="181014" y="10797"/>
                </a:lnTo>
                <a:lnTo>
                  <a:pt x="134498" y="19034"/>
                </a:lnTo>
                <a:lnTo>
                  <a:pt x="88785" y="29488"/>
                </a:lnTo>
                <a:lnTo>
                  <a:pt x="43933" y="42099"/>
                </a:lnTo>
                <a:lnTo>
                  <a:pt x="0" y="56807"/>
                </a:lnTo>
                <a:lnTo>
                  <a:pt x="324815" y="954303"/>
                </a:lnTo>
                <a:lnTo>
                  <a:pt x="324815" y="0"/>
                </a:lnTo>
                <a:close/>
              </a:path>
            </a:pathLst>
          </a:custGeom>
          <a:solidFill>
            <a:srgbClr val="FDC4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0"/>
          <p:cNvSpPr/>
          <p:nvPr/>
        </p:nvSpPr>
        <p:spPr>
          <a:xfrm>
            <a:off x="1635014" y="2699319"/>
            <a:ext cx="717551" cy="897890"/>
          </a:xfrm>
          <a:custGeom>
            <a:avLst/>
            <a:gdLst/>
            <a:ahLst/>
            <a:cxnLst/>
            <a:rect l="l" t="t" r="r" b="b"/>
            <a:pathLst>
              <a:path w="717550" h="897890">
                <a:moveTo>
                  <a:pt x="385953" y="0"/>
                </a:moveTo>
                <a:lnTo>
                  <a:pt x="336669" y="19596"/>
                </a:lnTo>
                <a:lnTo>
                  <a:pt x="288784" y="41815"/>
                </a:lnTo>
                <a:lnTo>
                  <a:pt x="242383" y="66567"/>
                </a:lnTo>
                <a:lnTo>
                  <a:pt x="197553" y="93761"/>
                </a:lnTo>
                <a:lnTo>
                  <a:pt x="154381" y="123305"/>
                </a:lnTo>
                <a:lnTo>
                  <a:pt x="112953" y="155111"/>
                </a:lnTo>
                <a:lnTo>
                  <a:pt x="73356" y="189086"/>
                </a:lnTo>
                <a:lnTo>
                  <a:pt x="35676" y="225140"/>
                </a:lnTo>
                <a:lnTo>
                  <a:pt x="0" y="263182"/>
                </a:lnTo>
                <a:lnTo>
                  <a:pt x="716965" y="897521"/>
                </a:lnTo>
                <a:lnTo>
                  <a:pt x="385953" y="0"/>
                </a:lnTo>
                <a:close/>
              </a:path>
            </a:pathLst>
          </a:custGeom>
          <a:solidFill>
            <a:srgbClr val="F188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1"/>
          <p:cNvSpPr txBox="1"/>
          <p:nvPr/>
        </p:nvSpPr>
        <p:spPr>
          <a:xfrm>
            <a:off x="5887757" y="2125894"/>
            <a:ext cx="178058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pc="90" dirty="0">
                <a:latin typeface="Calibri"/>
                <a:cs typeface="Calibri"/>
              </a:rPr>
              <a:t>V</a:t>
            </a:r>
            <a:r>
              <a:rPr spc="90" dirty="0" err="1" smtClean="0">
                <a:latin typeface="Calibri"/>
                <a:cs typeface="Calibri"/>
              </a:rPr>
              <a:t>idék</a:t>
            </a:r>
            <a:r>
              <a:rPr spc="20" dirty="0" err="1" smtClean="0">
                <a:latin typeface="Calibri"/>
                <a:cs typeface="Calibri"/>
              </a:rPr>
              <a:t>i</a:t>
            </a:r>
            <a:r>
              <a:rPr dirty="0" smtClean="0">
                <a:latin typeface="Calibri"/>
                <a:cs typeface="Calibri"/>
              </a:rPr>
              <a:t> </a:t>
            </a:r>
            <a:r>
              <a:rPr spc="-130" dirty="0" smtClean="0">
                <a:latin typeface="Calibri"/>
                <a:cs typeface="Calibri"/>
              </a:rPr>
              <a:t> </a:t>
            </a:r>
            <a:r>
              <a:rPr spc="120" dirty="0">
                <a:latin typeface="Calibri"/>
                <a:cs typeface="Calibri"/>
              </a:rPr>
              <a:t>térs</a:t>
            </a:r>
            <a:r>
              <a:rPr spc="125" dirty="0">
                <a:latin typeface="Calibri"/>
                <a:cs typeface="Calibri"/>
              </a:rPr>
              <a:t>é</a:t>
            </a:r>
            <a:r>
              <a:rPr spc="105" dirty="0">
                <a:latin typeface="Calibri"/>
                <a:cs typeface="Calibri"/>
              </a:rPr>
              <a:t>gek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5" name="object 52"/>
          <p:cNvSpPr txBox="1"/>
          <p:nvPr/>
        </p:nvSpPr>
        <p:spPr>
          <a:xfrm>
            <a:off x="4082744" y="4039245"/>
            <a:ext cx="8489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b="1" spc="110" dirty="0">
                <a:solidFill>
                  <a:srgbClr val="FFFFFF"/>
                </a:solidFill>
                <a:latin typeface="Calibri"/>
                <a:cs typeface="Calibri"/>
              </a:rPr>
              <a:t>beruházások</a:t>
            </a:r>
            <a:endParaRPr sz="1000">
              <a:latin typeface="Calibri"/>
              <a:cs typeface="Calibri"/>
            </a:endParaRPr>
          </a:p>
          <a:p>
            <a:pPr marL="51435">
              <a:lnSpc>
                <a:spcPts val="115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000" spc="-6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Arial"/>
                <a:cs typeface="Arial"/>
              </a:rPr>
              <a:t>milli</a:t>
            </a:r>
            <a:r>
              <a:rPr sz="1000" spc="10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53"/>
          <p:cNvSpPr txBox="1"/>
          <p:nvPr/>
        </p:nvSpPr>
        <p:spPr>
          <a:xfrm>
            <a:off x="2401264" y="3538611"/>
            <a:ext cx="8489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b="1" spc="110" dirty="0">
                <a:latin typeface="Calibri"/>
                <a:cs typeface="Calibri"/>
              </a:rPr>
              <a:t>beruházások</a:t>
            </a:r>
            <a:endParaRPr sz="1000" dirty="0">
              <a:latin typeface="Calibri"/>
              <a:cs typeface="Calibri"/>
            </a:endParaRPr>
          </a:p>
          <a:p>
            <a:pPr marL="34925">
              <a:lnSpc>
                <a:spcPts val="1150"/>
              </a:lnSpc>
            </a:pPr>
            <a:r>
              <a:rPr sz="1000" spc="-85" dirty="0">
                <a:latin typeface="Arial"/>
                <a:cs typeface="Arial"/>
              </a:rPr>
              <a:t>13</a:t>
            </a:r>
            <a:r>
              <a:rPr sz="1000" spc="-95" dirty="0">
                <a:latin typeface="Arial"/>
                <a:cs typeface="Arial"/>
              </a:rPr>
              <a:t>9</a:t>
            </a:r>
            <a:r>
              <a:rPr sz="1000" spc="-105" dirty="0">
                <a:latin typeface="Arial"/>
                <a:cs typeface="Arial"/>
              </a:rPr>
              <a:t>7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14" dirty="0">
                <a:latin typeface="Arial"/>
                <a:cs typeface="Arial"/>
              </a:rPr>
              <a:t>milli</a:t>
            </a:r>
            <a:r>
              <a:rPr sz="1000" spc="105" dirty="0">
                <a:latin typeface="Arial"/>
                <a:cs typeface="Arial"/>
              </a:rPr>
              <a:t>ó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€</a:t>
            </a:r>
          </a:p>
        </p:txBody>
      </p:sp>
      <p:sp>
        <p:nvSpPr>
          <p:cNvPr id="27" name="object 54"/>
          <p:cNvSpPr txBox="1"/>
          <p:nvPr/>
        </p:nvSpPr>
        <p:spPr>
          <a:xfrm>
            <a:off x="3548965" y="3300994"/>
            <a:ext cx="8451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ts val="1100"/>
              </a:lnSpc>
            </a:pPr>
            <a:r>
              <a:rPr sz="1000" b="1" spc="9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örnyeze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gaz</a:t>
            </a:r>
            <a:r>
              <a:rPr sz="1000" b="1" spc="1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álk</a:t>
            </a:r>
            <a:r>
              <a:rPr sz="1000" b="1" spc="1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" b="1" spc="1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85" dirty="0">
                <a:solidFill>
                  <a:srgbClr val="FFFFFF"/>
                </a:solidFill>
                <a:latin typeface="Calibri"/>
                <a:cs typeface="Calibri"/>
              </a:rPr>
              <a:t>ás</a:t>
            </a:r>
            <a:r>
              <a:rPr sz="10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000" spc="-1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Arial"/>
                <a:cs typeface="Arial"/>
              </a:rPr>
              <a:t>milli</a:t>
            </a:r>
            <a:r>
              <a:rPr sz="1000" spc="10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55"/>
          <p:cNvSpPr txBox="1"/>
          <p:nvPr/>
        </p:nvSpPr>
        <p:spPr>
          <a:xfrm>
            <a:off x="1445973" y="3553851"/>
            <a:ext cx="84518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610">
              <a:lnSpc>
                <a:spcPts val="1100"/>
              </a:lnSpc>
            </a:pPr>
            <a:r>
              <a:rPr sz="1000" b="1" spc="90" dirty="0">
                <a:latin typeface="Calibri"/>
                <a:cs typeface="Calibri"/>
              </a:rPr>
              <a:t>k</a:t>
            </a:r>
            <a:r>
              <a:rPr sz="1000" b="1" spc="120" dirty="0">
                <a:latin typeface="Calibri"/>
                <a:cs typeface="Calibri"/>
              </a:rPr>
              <a:t>örnyeze</a:t>
            </a:r>
            <a:r>
              <a:rPr sz="1000" b="1" spc="65" dirty="0">
                <a:latin typeface="Calibri"/>
                <a:cs typeface="Calibri"/>
              </a:rPr>
              <a:t>t</a:t>
            </a:r>
            <a:r>
              <a:rPr sz="1000" b="1" spc="60" dirty="0">
                <a:latin typeface="Calibri"/>
                <a:cs typeface="Calibri"/>
              </a:rPr>
              <a:t>-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gaz</a:t>
            </a:r>
            <a:r>
              <a:rPr sz="1000" b="1" spc="125" dirty="0">
                <a:latin typeface="Calibri"/>
                <a:cs typeface="Calibri"/>
              </a:rPr>
              <a:t>d</a:t>
            </a:r>
            <a:r>
              <a:rPr sz="1000" b="1" spc="140" dirty="0">
                <a:latin typeface="Calibri"/>
                <a:cs typeface="Calibri"/>
              </a:rPr>
              <a:t>álk</a:t>
            </a:r>
            <a:r>
              <a:rPr sz="1000" b="1" spc="135" dirty="0">
                <a:latin typeface="Calibri"/>
                <a:cs typeface="Calibri"/>
              </a:rPr>
              <a:t>o</a:t>
            </a:r>
            <a:r>
              <a:rPr sz="1000" b="1" spc="125" dirty="0">
                <a:latin typeface="Calibri"/>
                <a:cs typeface="Calibri"/>
              </a:rPr>
              <a:t>d</a:t>
            </a:r>
            <a:r>
              <a:rPr sz="1000" b="1" spc="85" dirty="0">
                <a:latin typeface="Calibri"/>
                <a:cs typeface="Calibri"/>
              </a:rPr>
              <a:t>ás</a:t>
            </a:r>
            <a:r>
              <a:rPr sz="1000" b="1" spc="65" dirty="0">
                <a:latin typeface="Calibri"/>
                <a:cs typeface="Calibri"/>
              </a:rPr>
              <a:t> </a:t>
            </a:r>
            <a:r>
              <a:rPr sz="1000" spc="-55" dirty="0">
                <a:latin typeface="Arial"/>
                <a:cs typeface="Arial"/>
              </a:rPr>
              <a:t>103</a:t>
            </a:r>
            <a:r>
              <a:rPr sz="1000" spc="-105" dirty="0">
                <a:latin typeface="Arial"/>
                <a:cs typeface="Arial"/>
              </a:rPr>
              <a:t>9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14" dirty="0">
                <a:latin typeface="Arial"/>
                <a:cs typeface="Arial"/>
              </a:rPr>
              <a:t>milli</a:t>
            </a:r>
            <a:r>
              <a:rPr sz="1000" spc="105" dirty="0">
                <a:latin typeface="Arial"/>
                <a:cs typeface="Arial"/>
              </a:rPr>
              <a:t>ó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€</a:t>
            </a:r>
          </a:p>
        </p:txBody>
      </p:sp>
      <p:sp>
        <p:nvSpPr>
          <p:cNvPr id="29" name="object 56"/>
          <p:cNvSpPr txBox="1"/>
          <p:nvPr/>
        </p:nvSpPr>
        <p:spPr>
          <a:xfrm>
            <a:off x="1087959" y="2724160"/>
            <a:ext cx="78486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335" marR="5080" indent="38100" algn="just">
              <a:lnSpc>
                <a:spcPts val="1100"/>
              </a:lnSpc>
            </a:pPr>
            <a:r>
              <a:rPr sz="1000" b="1" spc="90" dirty="0">
                <a:latin typeface="Calibri"/>
                <a:cs typeface="Calibri"/>
              </a:rPr>
              <a:t>k</a:t>
            </a:r>
            <a:r>
              <a:rPr sz="1000" b="1" spc="125" dirty="0">
                <a:latin typeface="Calibri"/>
                <a:cs typeface="Calibri"/>
              </a:rPr>
              <a:t>ockáz</a:t>
            </a:r>
            <a:r>
              <a:rPr sz="1000" b="1" spc="90" dirty="0">
                <a:latin typeface="Calibri"/>
                <a:cs typeface="Calibri"/>
              </a:rPr>
              <a:t>a</a:t>
            </a:r>
            <a:r>
              <a:rPr sz="1000" b="1" spc="145" dirty="0">
                <a:latin typeface="Calibri"/>
                <a:cs typeface="Calibri"/>
              </a:rPr>
              <a:t>t</a:t>
            </a:r>
            <a:r>
              <a:rPr sz="1000" b="1" spc="95" dirty="0">
                <a:latin typeface="Calibri"/>
                <a:cs typeface="Calibri"/>
              </a:rPr>
              <a:t> </a:t>
            </a:r>
            <a:r>
              <a:rPr sz="1000" b="1" spc="90" dirty="0">
                <a:latin typeface="Calibri"/>
                <a:cs typeface="Calibri"/>
              </a:rPr>
              <a:t>kezelé</a:t>
            </a:r>
            <a:r>
              <a:rPr sz="1000" b="1" spc="35" dirty="0">
                <a:latin typeface="Calibri"/>
                <a:cs typeface="Calibri"/>
              </a:rPr>
              <a:t>s</a:t>
            </a:r>
            <a:r>
              <a:rPr sz="1000" b="1" dirty="0">
                <a:latin typeface="Calibri"/>
                <a:cs typeface="Calibri"/>
              </a:rPr>
              <a:t> </a:t>
            </a:r>
            <a:r>
              <a:rPr sz="1000" b="1" spc="-114" dirty="0">
                <a:latin typeface="Calibri"/>
                <a:cs typeface="Calibri"/>
              </a:rPr>
              <a:t> </a:t>
            </a:r>
            <a:r>
              <a:rPr sz="1000" b="1" spc="50" dirty="0">
                <a:latin typeface="Calibri"/>
                <a:cs typeface="Calibri"/>
              </a:rPr>
              <a:t>és </a:t>
            </a:r>
            <a:r>
              <a:rPr sz="1000" b="1" spc="80" dirty="0">
                <a:latin typeface="Calibri"/>
                <a:cs typeface="Calibri"/>
              </a:rPr>
              <a:t>jövdelem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030"/>
              </a:lnSpc>
            </a:pPr>
            <a:r>
              <a:rPr sz="1000" b="1" spc="150" dirty="0">
                <a:latin typeface="Calibri"/>
                <a:cs typeface="Calibri"/>
              </a:rPr>
              <a:t>s</a:t>
            </a:r>
            <a:r>
              <a:rPr sz="1000" b="1" spc="95" dirty="0">
                <a:latin typeface="Calibri"/>
                <a:cs typeface="Calibri"/>
              </a:rPr>
              <a:t>t</a:t>
            </a:r>
            <a:r>
              <a:rPr sz="1000" b="1" spc="114" dirty="0">
                <a:latin typeface="Calibri"/>
                <a:cs typeface="Calibri"/>
              </a:rPr>
              <a:t>abilizálás</a:t>
            </a:r>
            <a:endParaRPr sz="1000">
              <a:latin typeface="Calibri"/>
              <a:cs typeface="Calibri"/>
            </a:endParaRPr>
          </a:p>
          <a:p>
            <a:pPr marL="29209">
              <a:lnSpc>
                <a:spcPts val="1150"/>
              </a:lnSpc>
            </a:pPr>
            <a:r>
              <a:rPr sz="1000" spc="-105" dirty="0">
                <a:latin typeface="Arial"/>
                <a:cs typeface="Arial"/>
              </a:rPr>
              <a:t>21</a:t>
            </a:r>
            <a:r>
              <a:rPr sz="1000" spc="-155" dirty="0">
                <a:latin typeface="Arial"/>
                <a:cs typeface="Arial"/>
              </a:rPr>
              <a:t>3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14" dirty="0">
                <a:latin typeface="Arial"/>
                <a:cs typeface="Arial"/>
              </a:rPr>
              <a:t>milli</a:t>
            </a:r>
            <a:r>
              <a:rPr sz="1000" spc="105" dirty="0">
                <a:latin typeface="Arial"/>
                <a:cs typeface="Arial"/>
              </a:rPr>
              <a:t>ó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57"/>
          <p:cNvSpPr txBox="1"/>
          <p:nvPr/>
        </p:nvSpPr>
        <p:spPr>
          <a:xfrm>
            <a:off x="2503627" y="2708920"/>
            <a:ext cx="757555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000" b="1" spc="75" dirty="0">
                <a:latin typeface="Calibri"/>
                <a:cs typeface="Calibri"/>
              </a:rPr>
              <a:t>minős</a:t>
            </a:r>
            <a:r>
              <a:rPr sz="1000" b="1" spc="55" dirty="0">
                <a:latin typeface="Calibri"/>
                <a:cs typeface="Calibri"/>
              </a:rPr>
              <a:t>é</a:t>
            </a:r>
            <a:r>
              <a:rPr sz="1000" b="1" spc="135" dirty="0">
                <a:latin typeface="Calibri"/>
                <a:cs typeface="Calibri"/>
              </a:rPr>
              <a:t>g-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ts val="1100"/>
              </a:lnSpc>
              <a:spcBef>
                <a:spcPts val="70"/>
              </a:spcBef>
            </a:pPr>
            <a:r>
              <a:rPr sz="1000" b="1" spc="105" dirty="0">
                <a:latin typeface="Calibri"/>
                <a:cs typeface="Calibri"/>
              </a:rPr>
              <a:t>rendszerek </a:t>
            </a:r>
            <a:r>
              <a:rPr sz="1000" b="1" spc="50" dirty="0">
                <a:latin typeface="Calibri"/>
                <a:cs typeface="Calibri"/>
              </a:rPr>
              <a:t>é</a:t>
            </a:r>
            <a:r>
              <a:rPr sz="1000" b="1" dirty="0">
                <a:latin typeface="Calibri"/>
                <a:cs typeface="Calibri"/>
              </a:rPr>
              <a:t>s </a:t>
            </a:r>
            <a:r>
              <a:rPr sz="1000" b="1" spc="-114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terme</a:t>
            </a:r>
            <a:r>
              <a:rPr sz="1000" b="1" spc="70" dirty="0">
                <a:latin typeface="Calibri"/>
                <a:cs typeface="Calibri"/>
              </a:rPr>
              <a:t>l</a:t>
            </a:r>
            <a:r>
              <a:rPr sz="1000" b="1" spc="114" dirty="0">
                <a:latin typeface="Calibri"/>
                <a:cs typeface="Calibri"/>
              </a:rPr>
              <a:t>ői</a:t>
            </a:r>
            <a:r>
              <a:rPr sz="1000" b="1" spc="85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csopo</a:t>
            </a:r>
            <a:r>
              <a:rPr sz="1000" b="1" spc="100" dirty="0">
                <a:latin typeface="Calibri"/>
                <a:cs typeface="Calibri"/>
              </a:rPr>
              <a:t>r</a:t>
            </a:r>
            <a:r>
              <a:rPr sz="1000" b="1" spc="175" dirty="0">
                <a:latin typeface="Calibri"/>
                <a:cs typeface="Calibri"/>
              </a:rPr>
              <a:t>t</a:t>
            </a:r>
            <a:r>
              <a:rPr sz="1000" b="1" spc="135" dirty="0">
                <a:latin typeface="Calibri"/>
                <a:cs typeface="Calibri"/>
              </a:rPr>
              <a:t>ok</a:t>
            </a:r>
            <a:r>
              <a:rPr sz="1000" b="1" spc="85" dirty="0">
                <a:latin typeface="Calibri"/>
                <a:cs typeface="Calibri"/>
              </a:rPr>
              <a:t> </a:t>
            </a:r>
            <a:r>
              <a:rPr sz="1000" spc="-95" dirty="0">
                <a:latin typeface="Arial"/>
                <a:cs typeface="Arial"/>
              </a:rPr>
              <a:t>11</a:t>
            </a:r>
            <a:r>
              <a:rPr sz="1000" spc="-145" dirty="0">
                <a:latin typeface="Arial"/>
                <a:cs typeface="Arial"/>
              </a:rPr>
              <a:t>8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14" dirty="0">
                <a:latin typeface="Arial"/>
                <a:cs typeface="Arial"/>
              </a:rPr>
              <a:t>milli</a:t>
            </a:r>
            <a:r>
              <a:rPr sz="1000" spc="105" dirty="0">
                <a:latin typeface="Arial"/>
                <a:cs typeface="Arial"/>
              </a:rPr>
              <a:t>ó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58"/>
          <p:cNvSpPr txBox="1"/>
          <p:nvPr/>
        </p:nvSpPr>
        <p:spPr>
          <a:xfrm>
            <a:off x="5723205" y="3204221"/>
            <a:ext cx="7385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1150"/>
              </a:lnSpc>
            </a:pPr>
            <a:r>
              <a:rPr sz="1000" b="1" spc="114" dirty="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150"/>
              </a:lnSpc>
            </a:pPr>
            <a:r>
              <a:rPr sz="1000" spc="-1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000" spc="-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Arial"/>
                <a:cs typeface="Arial"/>
              </a:rPr>
              <a:t>milli</a:t>
            </a:r>
            <a:r>
              <a:rPr sz="1000" spc="10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59"/>
          <p:cNvSpPr txBox="1"/>
          <p:nvPr/>
        </p:nvSpPr>
        <p:spPr>
          <a:xfrm>
            <a:off x="6656399" y="3075060"/>
            <a:ext cx="72644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104">
              <a:lnSpc>
                <a:spcPts val="1150"/>
              </a:lnSpc>
            </a:pPr>
            <a:r>
              <a:rPr sz="1000" b="1" spc="155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yi</a:t>
            </a:r>
            <a:endParaRPr sz="1000">
              <a:latin typeface="Calibri"/>
              <a:cs typeface="Calibri"/>
            </a:endParaRPr>
          </a:p>
          <a:p>
            <a:pPr marL="12700" marR="5080" indent="29845" algn="just">
              <a:lnSpc>
                <a:spcPts val="1100"/>
              </a:lnSpc>
              <a:spcBef>
                <a:spcPts val="70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gaz</a:t>
            </a:r>
            <a:r>
              <a:rPr sz="1000" b="1" spc="12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85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000" b="1" spc="7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sz="1000" b="1" spc="135" dirty="0">
                <a:solidFill>
                  <a:srgbClr val="FFFFFF"/>
                </a:solidFill>
                <a:latin typeface="Calibri"/>
                <a:cs typeface="Calibri"/>
              </a:rPr>
              <a:t>g-</a:t>
            </a:r>
            <a:r>
              <a:rPr sz="10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105" dirty="0">
                <a:solidFill>
                  <a:srgbClr val="FFFFFF"/>
                </a:solidFill>
                <a:latin typeface="Calibri"/>
                <a:cs typeface="Calibri"/>
              </a:rPr>
              <a:t>fejlesztés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r>
              <a:rPr sz="1000" spc="-15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14" dirty="0">
                <a:solidFill>
                  <a:srgbClr val="FFFFFF"/>
                </a:solidFill>
                <a:latin typeface="Arial"/>
                <a:cs typeface="Arial"/>
              </a:rPr>
              <a:t>milli</a:t>
            </a:r>
            <a:r>
              <a:rPr sz="1000" spc="10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0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60"/>
          <p:cNvSpPr txBox="1"/>
          <p:nvPr/>
        </p:nvSpPr>
        <p:spPr>
          <a:xfrm>
            <a:off x="6020638" y="3735460"/>
            <a:ext cx="1068071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50"/>
              </a:lnSpc>
            </a:pPr>
            <a:r>
              <a:rPr sz="1000" b="1" spc="155" dirty="0">
                <a:latin typeface="Calibri"/>
                <a:cs typeface="Calibri"/>
              </a:rPr>
              <a:t>he</a:t>
            </a:r>
            <a:r>
              <a:rPr sz="1000" b="1" spc="45" dirty="0">
                <a:latin typeface="Calibri"/>
                <a:cs typeface="Calibri"/>
              </a:rPr>
              <a:t>l</a:t>
            </a:r>
            <a:r>
              <a:rPr sz="1000" b="1" spc="75" dirty="0">
                <a:latin typeface="Calibri"/>
                <a:cs typeface="Calibri"/>
              </a:rPr>
              <a:t>yi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ts val="1100"/>
              </a:lnSpc>
              <a:spcBef>
                <a:spcPts val="70"/>
              </a:spcBef>
            </a:pPr>
            <a:r>
              <a:rPr sz="1000" b="1" spc="145" dirty="0">
                <a:latin typeface="Calibri"/>
                <a:cs typeface="Calibri"/>
              </a:rPr>
              <a:t>infrastruktúra </a:t>
            </a:r>
            <a:r>
              <a:rPr sz="1000" b="1" spc="50" dirty="0">
                <a:latin typeface="Calibri"/>
                <a:cs typeface="Calibri"/>
              </a:rPr>
              <a:t>é</a:t>
            </a:r>
            <a:r>
              <a:rPr sz="1000" b="1" dirty="0">
                <a:latin typeface="Calibri"/>
                <a:cs typeface="Calibri"/>
              </a:rPr>
              <a:t>s </a:t>
            </a:r>
            <a:r>
              <a:rPr sz="1000" b="1" spc="-114" dirty="0">
                <a:latin typeface="Calibri"/>
                <a:cs typeface="Calibri"/>
              </a:rPr>
              <a:t> </a:t>
            </a:r>
            <a:r>
              <a:rPr sz="1000" b="1" spc="114" dirty="0">
                <a:latin typeface="Calibri"/>
                <a:cs typeface="Calibri"/>
              </a:rPr>
              <a:t>s</a:t>
            </a:r>
            <a:r>
              <a:rPr sz="1000" b="1" spc="100" dirty="0">
                <a:latin typeface="Calibri"/>
                <a:cs typeface="Calibri"/>
              </a:rPr>
              <a:t>z</a:t>
            </a:r>
            <a:r>
              <a:rPr sz="1000" b="1" spc="260" dirty="0">
                <a:latin typeface="Calibri"/>
                <a:cs typeface="Calibri"/>
              </a:rPr>
              <a:t>o</a:t>
            </a:r>
            <a:r>
              <a:rPr sz="1000" b="1" spc="130" dirty="0">
                <a:latin typeface="Calibri"/>
                <a:cs typeface="Calibri"/>
              </a:rPr>
              <a:t>l</a:t>
            </a:r>
            <a:r>
              <a:rPr sz="1000" b="1" spc="185" dirty="0">
                <a:latin typeface="Calibri"/>
                <a:cs typeface="Calibri"/>
              </a:rPr>
              <a:t>gá</a:t>
            </a:r>
            <a:r>
              <a:rPr sz="1000" b="1" spc="65" dirty="0">
                <a:latin typeface="Calibri"/>
                <a:cs typeface="Calibri"/>
              </a:rPr>
              <a:t>l</a:t>
            </a:r>
            <a:r>
              <a:rPr sz="1000" b="1" spc="150" dirty="0">
                <a:latin typeface="Calibri"/>
                <a:cs typeface="Calibri"/>
              </a:rPr>
              <a:t>t</a:t>
            </a:r>
            <a:r>
              <a:rPr sz="1000" b="1" spc="45" dirty="0">
                <a:latin typeface="Calibri"/>
                <a:cs typeface="Calibri"/>
              </a:rPr>
              <a:t>a</a:t>
            </a:r>
            <a:r>
              <a:rPr sz="1000" b="1" spc="150" dirty="0">
                <a:latin typeface="Calibri"/>
                <a:cs typeface="Calibri"/>
              </a:rPr>
              <a:t>t</a:t>
            </a:r>
            <a:r>
              <a:rPr sz="1000" b="1" spc="95" dirty="0">
                <a:latin typeface="Calibri"/>
                <a:cs typeface="Calibri"/>
              </a:rPr>
              <a:t>ás-</a:t>
            </a:r>
            <a:r>
              <a:rPr sz="1000" b="1" spc="75" dirty="0">
                <a:latin typeface="Calibri"/>
                <a:cs typeface="Calibri"/>
              </a:rPr>
              <a:t> </a:t>
            </a:r>
            <a:r>
              <a:rPr sz="1000" b="1" spc="105" dirty="0">
                <a:latin typeface="Calibri"/>
                <a:cs typeface="Calibri"/>
              </a:rPr>
              <a:t>fejlesztés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ts val="1080"/>
              </a:lnSpc>
            </a:pPr>
            <a:r>
              <a:rPr sz="1000" spc="-60" dirty="0">
                <a:latin typeface="Arial"/>
                <a:cs typeface="Arial"/>
              </a:rPr>
              <a:t>28</a:t>
            </a:r>
            <a:r>
              <a:rPr sz="1000" spc="-110" dirty="0">
                <a:latin typeface="Arial"/>
                <a:cs typeface="Arial"/>
              </a:rPr>
              <a:t>3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114" dirty="0">
                <a:latin typeface="Arial"/>
                <a:cs typeface="Arial"/>
              </a:rPr>
              <a:t>milli</a:t>
            </a:r>
            <a:r>
              <a:rPr sz="1000" spc="105" dirty="0">
                <a:latin typeface="Arial"/>
                <a:cs typeface="Arial"/>
              </a:rPr>
              <a:t>ó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62"/>
          <p:cNvSpPr/>
          <p:nvPr/>
        </p:nvSpPr>
        <p:spPr>
          <a:xfrm>
            <a:off x="1887573" y="2803155"/>
            <a:ext cx="122555" cy="111760"/>
          </a:xfrm>
          <a:custGeom>
            <a:avLst/>
            <a:gdLst/>
            <a:ahLst/>
            <a:cxnLst/>
            <a:rect l="l" t="t" r="r" b="b"/>
            <a:pathLst>
              <a:path w="122555" h="111759">
                <a:moveTo>
                  <a:pt x="0" y="0"/>
                </a:moveTo>
                <a:lnTo>
                  <a:pt x="122402" y="0"/>
                </a:lnTo>
                <a:lnTo>
                  <a:pt x="122402" y="1114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63"/>
          <p:cNvSpPr/>
          <p:nvPr/>
        </p:nvSpPr>
        <p:spPr>
          <a:xfrm>
            <a:off x="1984577" y="288914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799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64"/>
          <p:cNvSpPr/>
          <p:nvPr/>
        </p:nvSpPr>
        <p:spPr>
          <a:xfrm>
            <a:off x="2231479" y="2803155"/>
            <a:ext cx="239395" cy="115570"/>
          </a:xfrm>
          <a:custGeom>
            <a:avLst/>
            <a:gdLst/>
            <a:ahLst/>
            <a:cxnLst/>
            <a:rect l="l" t="t" r="r" b="b"/>
            <a:pathLst>
              <a:path w="239394" h="115570">
                <a:moveTo>
                  <a:pt x="0" y="114998"/>
                </a:moveTo>
                <a:lnTo>
                  <a:pt x="0" y="0"/>
                </a:lnTo>
                <a:lnTo>
                  <a:pt x="23930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5"/>
          <p:cNvSpPr/>
          <p:nvPr/>
        </p:nvSpPr>
        <p:spPr>
          <a:xfrm>
            <a:off x="2206079" y="289275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Szövegdoboz 37"/>
          <p:cNvSpPr txBox="1"/>
          <p:nvPr/>
        </p:nvSpPr>
        <p:spPr>
          <a:xfrm>
            <a:off x="1468919" y="2035844"/>
            <a:ext cx="173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Mg-i </a:t>
            </a:r>
            <a:r>
              <a:rPr lang="hu-HU" dirty="0" err="1" smtClean="0"/>
              <a:t>teremelés</a:t>
            </a:r>
            <a:r>
              <a:rPr lang="hu-HU" dirty="0" smtClean="0"/>
              <a:t> és élelmiszer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4058416" y="207972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Erdő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1103542" y="4869160"/>
            <a:ext cx="641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 Fiatal gazda alprogram: 195 millió </a:t>
            </a:r>
            <a:r>
              <a:rPr lang="hu-HU" dirty="0" smtClean="0">
                <a:latin typeface="Arial"/>
                <a:cs typeface="Arial"/>
              </a:rPr>
              <a:t>€ ; REL: 66 millió €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94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2" y="853441"/>
            <a:ext cx="6857999" cy="503215"/>
          </a:xfrm>
          <a:prstGeom prst="rect">
            <a:avLst/>
          </a:prstGeom>
        </p:spPr>
        <p:txBody>
          <a:bodyPr vert="horz" wrap="square" lIns="0" tIns="132588" rIns="0" bIns="0" rtlCol="0">
            <a:spAutoFit/>
          </a:bodyPr>
          <a:lstStyle/>
          <a:p>
            <a:pPr marL="1884680">
              <a:lnSpc>
                <a:spcPct val="100000"/>
              </a:lnSpc>
            </a:pPr>
            <a:r>
              <a:rPr i="0" dirty="0" err="1">
                <a:latin typeface="Verdana"/>
                <a:cs typeface="Verdana"/>
              </a:rPr>
              <a:t>Leg</a:t>
            </a:r>
            <a:r>
              <a:rPr i="0" spc="-10" dirty="0" err="1">
                <a:latin typeface="Verdana"/>
                <a:cs typeface="Verdana"/>
              </a:rPr>
              <a:t>f</a:t>
            </a:r>
            <a:r>
              <a:rPr i="0" dirty="0" err="1">
                <a:latin typeface="Verdana"/>
                <a:cs typeface="Verdana"/>
              </a:rPr>
              <a:t>o</a:t>
            </a:r>
            <a:r>
              <a:rPr i="0" spc="-15" dirty="0" err="1">
                <a:latin typeface="Verdana"/>
                <a:cs typeface="Verdana"/>
              </a:rPr>
              <a:t>n</a:t>
            </a:r>
            <a:r>
              <a:rPr i="0" dirty="0" err="1">
                <a:latin typeface="Verdana"/>
                <a:cs typeface="Verdana"/>
              </a:rPr>
              <a:t>t</a:t>
            </a:r>
            <a:r>
              <a:rPr i="0" spc="-10" dirty="0" err="1">
                <a:latin typeface="Verdana"/>
                <a:cs typeface="Verdana"/>
              </a:rPr>
              <a:t>o</a:t>
            </a:r>
            <a:r>
              <a:rPr i="0" dirty="0" err="1">
                <a:latin typeface="Verdana"/>
                <a:cs typeface="Verdana"/>
              </a:rPr>
              <a:t>sabb</a:t>
            </a:r>
            <a:r>
              <a:rPr i="0" dirty="0">
                <a:latin typeface="Verdana"/>
                <a:cs typeface="Verdana"/>
              </a:rPr>
              <a:t> </a:t>
            </a:r>
            <a:r>
              <a:rPr i="0" spc="5" dirty="0" err="1" smtClean="0">
                <a:latin typeface="Verdana"/>
                <a:cs typeface="Verdana"/>
              </a:rPr>
              <a:t>c</a:t>
            </a:r>
            <a:r>
              <a:rPr i="0" dirty="0" err="1" smtClean="0">
                <a:latin typeface="Verdana"/>
                <a:cs typeface="Verdana"/>
              </a:rPr>
              <a:t>él</a:t>
            </a:r>
            <a:r>
              <a:rPr i="0" spc="-10" dirty="0" err="1" smtClean="0">
                <a:latin typeface="Verdana"/>
                <a:cs typeface="Verdana"/>
              </a:rPr>
              <a:t>k</a:t>
            </a:r>
            <a:r>
              <a:rPr i="0" dirty="0" err="1" smtClean="0">
                <a:latin typeface="Verdana"/>
                <a:cs typeface="Verdana"/>
              </a:rPr>
              <a:t>i</a:t>
            </a:r>
            <a:r>
              <a:rPr i="0" spc="-10" dirty="0" err="1" smtClean="0">
                <a:latin typeface="Verdana"/>
                <a:cs typeface="Verdana"/>
              </a:rPr>
              <a:t>t</a:t>
            </a:r>
            <a:r>
              <a:rPr i="0" dirty="0" err="1" smtClean="0">
                <a:latin typeface="Verdana"/>
                <a:cs typeface="Verdana"/>
              </a:rPr>
              <a:t>ű</a:t>
            </a:r>
            <a:r>
              <a:rPr i="0" spc="-15" dirty="0" err="1" smtClean="0">
                <a:latin typeface="Verdana"/>
                <a:cs typeface="Verdana"/>
              </a:rPr>
              <a:t>z</a:t>
            </a:r>
            <a:r>
              <a:rPr i="0" dirty="0" err="1" smtClean="0">
                <a:latin typeface="Verdana"/>
                <a:cs typeface="Verdana"/>
              </a:rPr>
              <a:t>ések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696" y="2069210"/>
            <a:ext cx="8639811" cy="4276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latin typeface="Verdana"/>
                <a:cs typeface="Verdana"/>
              </a:rPr>
              <a:t>Munkahelytere</a:t>
            </a:r>
            <a:r>
              <a:rPr sz="1700" b="1" spc="-10" dirty="0">
                <a:latin typeface="Verdana"/>
                <a:cs typeface="Verdana"/>
              </a:rPr>
              <a:t>m</a:t>
            </a:r>
            <a:r>
              <a:rPr sz="1700" b="1" dirty="0">
                <a:latin typeface="Verdana"/>
                <a:cs typeface="Verdana"/>
              </a:rPr>
              <a:t>tés,</a:t>
            </a:r>
            <a:r>
              <a:rPr sz="1700" b="1" spc="-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vi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éki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munkahel</a:t>
            </a:r>
            <a:r>
              <a:rPr sz="1700" spc="-25" dirty="0">
                <a:latin typeface="Verdana"/>
                <a:cs typeface="Verdana"/>
              </a:rPr>
              <a:t>y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k</a:t>
            </a:r>
            <a:r>
              <a:rPr sz="1700" spc="-5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meg</a:t>
            </a:r>
            <a:r>
              <a:rPr sz="1700" spc="-10" dirty="0">
                <a:latin typeface="Verdana"/>
                <a:cs typeface="Verdana"/>
              </a:rPr>
              <a:t>ő</a:t>
            </a:r>
            <a:r>
              <a:rPr sz="1700" dirty="0">
                <a:latin typeface="Verdana"/>
                <a:cs typeface="Verdana"/>
              </a:rPr>
              <a:t>r</a:t>
            </a:r>
            <a:r>
              <a:rPr sz="1700" spc="5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ése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és f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jl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szté</a:t>
            </a:r>
            <a:r>
              <a:rPr sz="1700" spc="-10" dirty="0">
                <a:latin typeface="Verdana"/>
                <a:cs typeface="Verdana"/>
              </a:rPr>
              <a:t>s</a:t>
            </a:r>
            <a:r>
              <a:rPr sz="1700" dirty="0">
                <a:latin typeface="Verdana"/>
                <a:cs typeface="Verdana"/>
              </a:rPr>
              <a:t>e</a:t>
            </a:r>
          </a:p>
          <a:p>
            <a:pPr marL="355600">
              <a:lnSpc>
                <a:spcPct val="100000"/>
              </a:lnSpc>
            </a:pPr>
            <a:r>
              <a:rPr sz="1700" i="1" spc="-10" dirty="0">
                <a:latin typeface="Verdana"/>
                <a:cs typeface="Verdana"/>
              </a:rPr>
              <a:t>(</a:t>
            </a:r>
            <a:r>
              <a:rPr sz="1700" i="1" dirty="0">
                <a:latin typeface="Verdana"/>
                <a:cs typeface="Verdana"/>
              </a:rPr>
              <a:t>kertés</a:t>
            </a:r>
            <a:r>
              <a:rPr sz="1700" i="1" spc="5" dirty="0">
                <a:latin typeface="Verdana"/>
                <a:cs typeface="Verdana"/>
              </a:rPr>
              <a:t>z</a:t>
            </a:r>
            <a:r>
              <a:rPr sz="1700" i="1" dirty="0">
                <a:latin typeface="Verdana"/>
                <a:cs typeface="Verdana"/>
              </a:rPr>
              <a:t>eti</a:t>
            </a:r>
            <a:r>
              <a:rPr sz="1700" i="1" spc="-30" dirty="0">
                <a:latin typeface="Verdana"/>
                <a:cs typeface="Verdana"/>
              </a:rPr>
              <a:t> </a:t>
            </a:r>
            <a:r>
              <a:rPr sz="1700" i="1" dirty="0">
                <a:latin typeface="Verdana"/>
                <a:cs typeface="Verdana"/>
              </a:rPr>
              <a:t>á</a:t>
            </a:r>
            <a:r>
              <a:rPr sz="1700" i="1" spc="-10" dirty="0">
                <a:latin typeface="Verdana"/>
                <a:cs typeface="Verdana"/>
              </a:rPr>
              <a:t>g</a:t>
            </a:r>
            <a:r>
              <a:rPr sz="1700" i="1" dirty="0">
                <a:latin typeface="Verdana"/>
                <a:cs typeface="Verdana"/>
              </a:rPr>
              <a:t>azato</a:t>
            </a:r>
            <a:r>
              <a:rPr sz="1700" i="1" spc="-10" dirty="0">
                <a:latin typeface="Verdana"/>
                <a:cs typeface="Verdana"/>
              </a:rPr>
              <a:t>k</a:t>
            </a:r>
            <a:r>
              <a:rPr sz="1700" i="1" dirty="0">
                <a:latin typeface="Verdana"/>
                <a:cs typeface="Verdana"/>
              </a:rPr>
              <a:t>,</a:t>
            </a:r>
            <a:r>
              <a:rPr sz="1700" i="1" spc="15" dirty="0">
                <a:latin typeface="Verdana"/>
                <a:cs typeface="Verdana"/>
              </a:rPr>
              <a:t> </a:t>
            </a:r>
            <a:r>
              <a:rPr sz="1700" i="1" dirty="0">
                <a:latin typeface="Verdana"/>
                <a:cs typeface="Verdana"/>
              </a:rPr>
              <a:t>áll</a:t>
            </a:r>
            <a:r>
              <a:rPr sz="1700" i="1" spc="-10" dirty="0">
                <a:latin typeface="Verdana"/>
                <a:cs typeface="Verdana"/>
              </a:rPr>
              <a:t>a</a:t>
            </a:r>
            <a:r>
              <a:rPr sz="1700" i="1" dirty="0">
                <a:latin typeface="Verdana"/>
                <a:cs typeface="Verdana"/>
              </a:rPr>
              <a:t>tteny</a:t>
            </a:r>
            <a:r>
              <a:rPr sz="1700" i="1" spc="5" dirty="0">
                <a:latin typeface="Verdana"/>
                <a:cs typeface="Verdana"/>
              </a:rPr>
              <a:t>é</a:t>
            </a:r>
            <a:r>
              <a:rPr sz="1700" i="1" dirty="0">
                <a:latin typeface="Verdana"/>
                <a:cs typeface="Verdana"/>
              </a:rPr>
              <a:t>sztés,</a:t>
            </a:r>
            <a:r>
              <a:rPr sz="1700" i="1" spc="-45" dirty="0">
                <a:latin typeface="Verdana"/>
                <a:cs typeface="Verdana"/>
              </a:rPr>
              <a:t> </a:t>
            </a:r>
            <a:r>
              <a:rPr sz="1700" i="1" dirty="0">
                <a:latin typeface="Verdana"/>
                <a:cs typeface="Verdana"/>
              </a:rPr>
              <a:t>élelmis</a:t>
            </a:r>
            <a:r>
              <a:rPr sz="1700" i="1" spc="-10" dirty="0">
                <a:latin typeface="Verdana"/>
                <a:cs typeface="Verdana"/>
              </a:rPr>
              <a:t>zer</a:t>
            </a:r>
            <a:r>
              <a:rPr sz="1700" i="1" dirty="0">
                <a:latin typeface="Verdana"/>
                <a:cs typeface="Verdana"/>
              </a:rPr>
              <a:t>ip</a:t>
            </a:r>
            <a:r>
              <a:rPr sz="1700" i="1" spc="-10" dirty="0">
                <a:latin typeface="Verdana"/>
                <a:cs typeface="Verdana"/>
              </a:rPr>
              <a:t>a</a:t>
            </a:r>
            <a:r>
              <a:rPr sz="1700" i="1" dirty="0">
                <a:latin typeface="Verdana"/>
                <a:cs typeface="Verdana"/>
              </a:rPr>
              <a:t>r</a:t>
            </a:r>
            <a:r>
              <a:rPr sz="1700" i="1" spc="20" dirty="0">
                <a:latin typeface="Verdana"/>
                <a:cs typeface="Verdana"/>
              </a:rPr>
              <a:t>)</a:t>
            </a:r>
            <a:r>
              <a:rPr sz="1700" dirty="0">
                <a:latin typeface="Verdana"/>
                <a:cs typeface="Verdana"/>
              </a:rPr>
              <a:t>;</a:t>
            </a:r>
          </a:p>
          <a:p>
            <a:pPr marL="355600" marR="673735" indent="-342900">
              <a:lnSpc>
                <a:spcPct val="100000"/>
              </a:lnSpc>
              <a:spcBef>
                <a:spcPts val="1200"/>
              </a:spcBef>
            </a:pPr>
            <a:r>
              <a:rPr sz="1700" b="1" dirty="0">
                <a:latin typeface="Verdana"/>
                <a:cs typeface="Verdana"/>
              </a:rPr>
              <a:t>M</a:t>
            </a:r>
            <a:r>
              <a:rPr sz="1700" b="1" spc="5" dirty="0">
                <a:latin typeface="Verdana"/>
                <a:cs typeface="Verdana"/>
              </a:rPr>
              <a:t>i</a:t>
            </a:r>
            <a:r>
              <a:rPr sz="1700" b="1" dirty="0">
                <a:latin typeface="Verdana"/>
                <a:cs typeface="Verdana"/>
              </a:rPr>
              <a:t>kr</a:t>
            </a:r>
            <a:r>
              <a:rPr sz="1700" b="1" spc="-5" dirty="0">
                <a:latin typeface="Verdana"/>
                <a:cs typeface="Verdana"/>
              </a:rPr>
              <a:t>o-</a:t>
            </a:r>
            <a:r>
              <a:rPr sz="1700" b="1" dirty="0">
                <a:latin typeface="Verdana"/>
                <a:cs typeface="Verdana"/>
              </a:rPr>
              <a:t>,</a:t>
            </a:r>
            <a:r>
              <a:rPr sz="1700" b="1" spc="-50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kis-</a:t>
            </a:r>
            <a:r>
              <a:rPr sz="1700" b="1" spc="-20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és</a:t>
            </a:r>
            <a:r>
              <a:rPr sz="1700" b="1" spc="-1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k</a:t>
            </a:r>
            <a:r>
              <a:rPr sz="1700" b="1" spc="-15" dirty="0">
                <a:latin typeface="Verdana"/>
                <a:cs typeface="Verdana"/>
              </a:rPr>
              <a:t>ö</a:t>
            </a:r>
            <a:r>
              <a:rPr sz="1700" b="1" dirty="0">
                <a:latin typeface="Verdana"/>
                <a:cs typeface="Verdana"/>
              </a:rPr>
              <a:t>zép</a:t>
            </a:r>
            <a:r>
              <a:rPr sz="1700" b="1" spc="-10" dirty="0">
                <a:latin typeface="Verdana"/>
                <a:cs typeface="Verdana"/>
              </a:rPr>
              <a:t>v</a:t>
            </a:r>
            <a:r>
              <a:rPr sz="1700" b="1" dirty="0">
                <a:latin typeface="Verdana"/>
                <a:cs typeface="Verdana"/>
              </a:rPr>
              <a:t>á</a:t>
            </a:r>
            <a:r>
              <a:rPr sz="1700" b="1" spc="5" dirty="0">
                <a:latin typeface="Verdana"/>
                <a:cs typeface="Verdana"/>
              </a:rPr>
              <a:t>l</a:t>
            </a:r>
            <a:r>
              <a:rPr sz="1700" b="1" spc="-10" dirty="0">
                <a:latin typeface="Verdana"/>
                <a:cs typeface="Verdana"/>
              </a:rPr>
              <a:t>l</a:t>
            </a:r>
            <a:r>
              <a:rPr sz="1700" b="1" dirty="0">
                <a:latin typeface="Verdana"/>
                <a:cs typeface="Verdana"/>
              </a:rPr>
              <a:t>al</a:t>
            </a:r>
            <a:r>
              <a:rPr sz="1700" b="1" spc="-10" dirty="0">
                <a:latin typeface="Verdana"/>
                <a:cs typeface="Verdana"/>
              </a:rPr>
              <a:t>koz</a:t>
            </a:r>
            <a:r>
              <a:rPr sz="1700" b="1" dirty="0">
                <a:latin typeface="Verdana"/>
                <a:cs typeface="Verdana"/>
              </a:rPr>
              <a:t>ás</a:t>
            </a:r>
            <a:r>
              <a:rPr sz="1700" b="1" spc="-10" dirty="0">
                <a:latin typeface="Verdana"/>
                <a:cs typeface="Verdana"/>
              </a:rPr>
              <a:t>o</a:t>
            </a:r>
            <a:r>
              <a:rPr sz="1700" b="1" dirty="0">
                <a:latin typeface="Verdana"/>
                <a:cs typeface="Verdana"/>
              </a:rPr>
              <a:t>k</a:t>
            </a:r>
            <a:r>
              <a:rPr sz="1700" b="1" spc="-4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kiem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spc="-15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t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uházási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fe</a:t>
            </a:r>
            <a:r>
              <a:rPr sz="1700" spc="5" dirty="0">
                <a:latin typeface="Verdana"/>
                <a:cs typeface="Verdana"/>
              </a:rPr>
              <a:t>j</a:t>
            </a:r>
            <a:r>
              <a:rPr sz="1700" dirty="0">
                <a:latin typeface="Verdana"/>
                <a:cs typeface="Verdana"/>
              </a:rPr>
              <a:t>lesztése</a:t>
            </a:r>
            <a:r>
              <a:rPr sz="1700" spc="-10" dirty="0">
                <a:latin typeface="Verdana"/>
                <a:cs typeface="Verdana"/>
              </a:rPr>
              <a:t>i</a:t>
            </a:r>
            <a:r>
              <a:rPr sz="1700" dirty="0">
                <a:latin typeface="Verdana"/>
                <a:cs typeface="Verdana"/>
              </a:rPr>
              <a:t>n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k tá</a:t>
            </a:r>
            <a:r>
              <a:rPr sz="1700" spc="-10" dirty="0">
                <a:latin typeface="Verdana"/>
                <a:cs typeface="Verdana"/>
              </a:rPr>
              <a:t>m</a:t>
            </a:r>
            <a:r>
              <a:rPr sz="1700" dirty="0">
                <a:latin typeface="Verdana"/>
                <a:cs typeface="Verdana"/>
              </a:rPr>
              <a:t>o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at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sa;</a:t>
            </a:r>
          </a:p>
          <a:p>
            <a:pPr marL="12700" marR="1216025">
              <a:lnSpc>
                <a:spcPct val="158800"/>
              </a:lnSpc>
              <a:tabLst>
                <a:tab pos="4431665" algn="l"/>
              </a:tabLst>
            </a:pPr>
            <a:r>
              <a:rPr sz="1700" spc="-90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se</a:t>
            </a:r>
            <a:r>
              <a:rPr sz="1700" spc="-10" dirty="0">
                <a:latin typeface="Verdana"/>
                <a:cs typeface="Verdana"/>
              </a:rPr>
              <a:t>n</a:t>
            </a:r>
            <a:r>
              <a:rPr sz="1700" dirty="0">
                <a:latin typeface="Verdana"/>
                <a:cs typeface="Verdana"/>
              </a:rPr>
              <a:t>y</a:t>
            </a:r>
            <a:r>
              <a:rPr sz="1700" spc="-15" dirty="0">
                <a:latin typeface="Verdana"/>
                <a:cs typeface="Verdana"/>
              </a:rPr>
              <a:t>k</a:t>
            </a:r>
            <a:r>
              <a:rPr sz="1700" spc="-10" dirty="0">
                <a:latin typeface="Verdana"/>
                <a:cs typeface="Verdana"/>
              </a:rPr>
              <a:t>ép</a:t>
            </a:r>
            <a:r>
              <a:rPr sz="1700" dirty="0">
                <a:latin typeface="Verdana"/>
                <a:cs typeface="Verdana"/>
              </a:rPr>
              <a:t>ess</a:t>
            </a:r>
            <a:r>
              <a:rPr sz="1700" spc="5" dirty="0">
                <a:latin typeface="Verdana"/>
                <a:cs typeface="Verdana"/>
              </a:rPr>
              <a:t>é</a:t>
            </a:r>
            <a:r>
              <a:rPr sz="1700" dirty="0">
                <a:latin typeface="Verdana"/>
                <a:cs typeface="Verdana"/>
              </a:rPr>
              <a:t>g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j</a:t>
            </a:r>
            <a:r>
              <a:rPr sz="1700" spc="-1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vítás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,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mel</a:t>
            </a:r>
            <a:r>
              <a:rPr sz="1700" spc="5" dirty="0">
                <a:latin typeface="Verdana"/>
                <a:cs typeface="Verdana"/>
              </a:rPr>
              <a:t>é</a:t>
            </a:r>
            <a:r>
              <a:rPr sz="1700" dirty="0">
                <a:latin typeface="Verdana"/>
                <a:cs typeface="Verdana"/>
              </a:rPr>
              <a:t>si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és	jö</a:t>
            </a:r>
            <a:r>
              <a:rPr sz="1700" spc="-15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edel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m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i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tonsá</a:t>
            </a:r>
            <a:r>
              <a:rPr sz="1700" spc="-15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; </a:t>
            </a:r>
            <a:r>
              <a:rPr sz="1700" spc="-175" dirty="0">
                <a:latin typeface="Verdana"/>
                <a:cs typeface="Verdana"/>
              </a:rPr>
              <a:t>T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me</a:t>
            </a:r>
            <a:r>
              <a:rPr sz="1700" spc="-10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ésbi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tonság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nö</a:t>
            </a:r>
            <a:r>
              <a:rPr sz="1700" spc="-15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elése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(</a:t>
            </a:r>
            <a:r>
              <a:rPr sz="1700" dirty="0">
                <a:latin typeface="Verdana"/>
                <a:cs typeface="Verdana"/>
              </a:rPr>
              <a:t>öntöz</a:t>
            </a:r>
            <a:r>
              <a:rPr sz="1700" spc="5" dirty="0">
                <a:latin typeface="Verdana"/>
                <a:cs typeface="Verdana"/>
              </a:rPr>
              <a:t>é</a:t>
            </a:r>
            <a:r>
              <a:rPr sz="1700" dirty="0">
                <a:latin typeface="Verdana"/>
                <a:cs typeface="Verdana"/>
              </a:rPr>
              <a:t>s,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kármegelő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ési</a:t>
            </a:r>
            <a:r>
              <a:rPr sz="1700" spc="-4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uházások</a:t>
            </a:r>
            <a:r>
              <a:rPr sz="1700" spc="-10" dirty="0">
                <a:latin typeface="Verdana"/>
                <a:cs typeface="Verdana"/>
              </a:rPr>
              <a:t>)</a:t>
            </a:r>
            <a:r>
              <a:rPr sz="1700" dirty="0">
                <a:latin typeface="Verdana"/>
                <a:cs typeface="Verdana"/>
              </a:rPr>
              <a:t>; K</a:t>
            </a:r>
            <a:r>
              <a:rPr sz="1700" spc="-10" dirty="0">
                <a:latin typeface="Verdana"/>
                <a:cs typeface="Verdana"/>
              </a:rPr>
              <a:t>ö</a:t>
            </a:r>
            <a:r>
              <a:rPr sz="1700" dirty="0">
                <a:latin typeface="Verdana"/>
                <a:cs typeface="Verdana"/>
              </a:rPr>
              <a:t>r</a:t>
            </a:r>
            <a:r>
              <a:rPr sz="1700" spc="-10" dirty="0">
                <a:latin typeface="Verdana"/>
                <a:cs typeface="Verdana"/>
              </a:rPr>
              <a:t>n</a:t>
            </a:r>
            <a:r>
              <a:rPr sz="1700" spc="-15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ez</a:t>
            </a:r>
            <a:r>
              <a:rPr sz="1700" spc="-1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tk</a:t>
            </a:r>
            <a:r>
              <a:rPr sz="1700" spc="-15" dirty="0">
                <a:latin typeface="Verdana"/>
                <a:cs typeface="Verdana"/>
              </a:rPr>
              <a:t>í</a:t>
            </a:r>
            <a:r>
              <a:rPr sz="1700" dirty="0">
                <a:latin typeface="Verdana"/>
                <a:cs typeface="Verdana"/>
              </a:rPr>
              <a:t>m</a:t>
            </a:r>
            <a:r>
              <a:rPr sz="1700" spc="-15" dirty="0">
                <a:latin typeface="Verdana"/>
                <a:cs typeface="Verdana"/>
              </a:rPr>
              <a:t>é</a:t>
            </a:r>
            <a:r>
              <a:rPr sz="1700" dirty="0">
                <a:latin typeface="Verdana"/>
                <a:cs typeface="Verdana"/>
              </a:rPr>
              <a:t>lő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a</a:t>
            </a:r>
            <a:r>
              <a:rPr sz="1700" spc="-15" dirty="0">
                <a:latin typeface="Verdana"/>
                <a:cs typeface="Verdana"/>
              </a:rPr>
              <a:t>z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ál</a:t>
            </a:r>
            <a:r>
              <a:rPr sz="1700" spc="-20" dirty="0">
                <a:latin typeface="Verdana"/>
                <a:cs typeface="Verdana"/>
              </a:rPr>
              <a:t>k</a:t>
            </a:r>
            <a:r>
              <a:rPr sz="1700" dirty="0">
                <a:latin typeface="Verdana"/>
                <a:cs typeface="Verdana"/>
              </a:rPr>
              <a:t>o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ás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= 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őforrá</a:t>
            </a:r>
            <a:r>
              <a:rPr sz="1700" spc="10" dirty="0">
                <a:latin typeface="Verdana"/>
                <a:cs typeface="Verdana"/>
              </a:rPr>
              <a:t>s</a:t>
            </a:r>
            <a:r>
              <a:rPr sz="1700" spc="-10" dirty="0">
                <a:latin typeface="Verdana"/>
                <a:cs typeface="Verdana"/>
              </a:rPr>
              <a:t>-</a:t>
            </a:r>
            <a:r>
              <a:rPr sz="1700" dirty="0">
                <a:latin typeface="Verdana"/>
                <a:cs typeface="Verdana"/>
              </a:rPr>
              <a:t>haté</a:t>
            </a:r>
            <a:r>
              <a:rPr sz="1700" spc="-15" dirty="0">
                <a:latin typeface="Verdana"/>
                <a:cs typeface="Verdana"/>
              </a:rPr>
              <a:t>k</a:t>
            </a:r>
            <a:r>
              <a:rPr sz="1700" dirty="0">
                <a:latin typeface="Verdana"/>
                <a:cs typeface="Verdana"/>
              </a:rPr>
              <a:t>o</a:t>
            </a:r>
            <a:r>
              <a:rPr sz="1700" spc="-15" dirty="0">
                <a:latin typeface="Verdana"/>
                <a:cs typeface="Verdana"/>
              </a:rPr>
              <a:t>n</a:t>
            </a:r>
            <a:r>
              <a:rPr sz="1700" dirty="0">
                <a:latin typeface="Verdana"/>
                <a:cs typeface="Verdana"/>
              </a:rPr>
              <a:t>ysá</a:t>
            </a:r>
            <a:r>
              <a:rPr sz="1700" spc="-15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;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00" spc="-70" dirty="0">
                <a:latin typeface="Verdana"/>
                <a:cs typeface="Verdana"/>
              </a:rPr>
              <a:t>K</a:t>
            </a:r>
            <a:r>
              <a:rPr sz="1700" dirty="0">
                <a:latin typeface="Verdana"/>
                <a:cs typeface="Verdana"/>
              </a:rPr>
              <a:t>ors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ű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tu</a:t>
            </a:r>
            <a:r>
              <a:rPr sz="1700" spc="-10" dirty="0">
                <a:latin typeface="Verdana"/>
                <a:cs typeface="Verdana"/>
              </a:rPr>
              <a:t>dá</a:t>
            </a:r>
            <a:r>
              <a:rPr sz="1700" dirty="0">
                <a:latin typeface="Verdana"/>
                <a:cs typeface="Verdana"/>
              </a:rPr>
              <a:t>s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ő</a:t>
            </a:r>
            <a:r>
              <a:rPr sz="1700" spc="-10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ítés, tud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st</a:t>
            </a:r>
            <a:r>
              <a:rPr sz="1700" spc="-25" dirty="0">
                <a:latin typeface="Verdana"/>
                <a:cs typeface="Verdana"/>
              </a:rPr>
              <a:t>r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nszfer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és inn</a:t>
            </a:r>
            <a:r>
              <a:rPr sz="1700" spc="-15" dirty="0">
                <a:latin typeface="Verdana"/>
                <a:cs typeface="Verdana"/>
              </a:rPr>
              <a:t>o</a:t>
            </a:r>
            <a:r>
              <a:rPr sz="1700" dirty="0">
                <a:latin typeface="Verdana"/>
                <a:cs typeface="Verdana"/>
              </a:rPr>
              <a:t>v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ció;</a:t>
            </a:r>
          </a:p>
          <a:p>
            <a:pPr marL="355600" marR="7620" indent="-342900">
              <a:lnSpc>
                <a:spcPct val="100000"/>
              </a:lnSpc>
              <a:spcBef>
                <a:spcPts val="1200"/>
              </a:spcBef>
            </a:pPr>
            <a:r>
              <a:rPr sz="1700" dirty="0">
                <a:latin typeface="Verdana"/>
                <a:cs typeface="Verdana"/>
              </a:rPr>
              <a:t>Vi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éki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inf</a:t>
            </a:r>
            <a:r>
              <a:rPr sz="1700" spc="-20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astruktú</a:t>
            </a:r>
            <a:r>
              <a:rPr sz="1700" spc="-30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a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fe</a:t>
            </a:r>
            <a:r>
              <a:rPr sz="1700" spc="5" dirty="0">
                <a:latin typeface="Verdana"/>
                <a:cs typeface="Verdana"/>
              </a:rPr>
              <a:t>j</a:t>
            </a:r>
            <a:r>
              <a:rPr sz="1700" dirty="0">
                <a:latin typeface="Verdana"/>
                <a:cs typeface="Verdana"/>
              </a:rPr>
              <a:t>lesztése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és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 helyben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melt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őforrások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 err="1">
                <a:latin typeface="Verdana"/>
                <a:cs typeface="Verdana"/>
              </a:rPr>
              <a:t>felhasználása</a:t>
            </a:r>
            <a:r>
              <a:rPr sz="1700" dirty="0">
                <a:latin typeface="Verdana"/>
                <a:cs typeface="Verdana"/>
              </a:rPr>
              <a:t> </a:t>
            </a:r>
            <a:endParaRPr lang="hu-HU" sz="1700" dirty="0" smtClean="0">
              <a:latin typeface="Verdana"/>
              <a:cs typeface="Verdana"/>
            </a:endParaRPr>
          </a:p>
          <a:p>
            <a:pPr marL="355600" marR="7620" indent="-342900">
              <a:lnSpc>
                <a:spcPct val="100000"/>
              </a:lnSpc>
              <a:spcBef>
                <a:spcPts val="1200"/>
              </a:spcBef>
            </a:pPr>
            <a:endParaRPr lang="hu-HU" sz="1700" b="1" dirty="0">
              <a:latin typeface="Verdana"/>
              <a:cs typeface="Verdana"/>
            </a:endParaRPr>
          </a:p>
          <a:p>
            <a:pPr marL="355600" marR="7620" indent="-342900">
              <a:lnSpc>
                <a:spcPct val="100000"/>
              </a:lnSpc>
              <a:spcBef>
                <a:spcPts val="1200"/>
              </a:spcBef>
            </a:pPr>
            <a:r>
              <a:rPr sz="1700" dirty="0" smtClean="0">
                <a:latin typeface="Verdana"/>
                <a:cs typeface="Verdana"/>
              </a:rPr>
              <a:t>+</a:t>
            </a:r>
            <a:r>
              <a:rPr sz="1700" spc="-10" dirty="0" smtClean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2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temat</a:t>
            </a:r>
            <a:r>
              <a:rPr sz="1700" spc="5" dirty="0">
                <a:latin typeface="Verdana"/>
                <a:cs typeface="Verdana"/>
              </a:rPr>
              <a:t>i</a:t>
            </a:r>
            <a:r>
              <a:rPr sz="1700" dirty="0">
                <a:latin typeface="Verdana"/>
                <a:cs typeface="Verdana"/>
              </a:rPr>
              <a:t>kus</a:t>
            </a:r>
            <a:r>
              <a:rPr sz="1700" spc="-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</a:t>
            </a:r>
            <a:r>
              <a:rPr sz="1700" spc="5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pro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r</a:t>
            </a:r>
            <a:r>
              <a:rPr sz="1700" spc="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m:</a:t>
            </a:r>
            <a:r>
              <a:rPr sz="1700" b="1" spc="-3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R</a:t>
            </a:r>
            <a:r>
              <a:rPr sz="1700" b="1" spc="-10" dirty="0">
                <a:latin typeface="Verdana"/>
                <a:cs typeface="Verdana"/>
              </a:rPr>
              <a:t>ö</a:t>
            </a:r>
            <a:r>
              <a:rPr sz="1700" b="1" dirty="0">
                <a:latin typeface="Verdana"/>
                <a:cs typeface="Verdana"/>
              </a:rPr>
              <a:t>vid</a:t>
            </a:r>
            <a:r>
              <a:rPr sz="1700" b="1" spc="-4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Ellát</a:t>
            </a:r>
            <a:r>
              <a:rPr sz="1700" b="1" spc="5" dirty="0">
                <a:latin typeface="Verdana"/>
                <a:cs typeface="Verdana"/>
              </a:rPr>
              <a:t>á</a:t>
            </a:r>
            <a:r>
              <a:rPr sz="1700" b="1" dirty="0">
                <a:latin typeface="Verdana"/>
                <a:cs typeface="Verdana"/>
              </a:rPr>
              <a:t>si</a:t>
            </a:r>
            <a:r>
              <a:rPr sz="1700" b="1" spc="-40" dirty="0">
                <a:latin typeface="Verdana"/>
                <a:cs typeface="Verdana"/>
              </a:rPr>
              <a:t> </a:t>
            </a:r>
            <a:r>
              <a:rPr sz="1700" b="1" spc="-10" dirty="0">
                <a:latin typeface="Verdana"/>
                <a:cs typeface="Verdana"/>
              </a:rPr>
              <a:t>L</a:t>
            </a:r>
            <a:r>
              <a:rPr sz="1700" b="1" dirty="0">
                <a:latin typeface="Verdana"/>
                <a:cs typeface="Verdana"/>
              </a:rPr>
              <a:t>ánc</a:t>
            </a:r>
            <a:r>
              <a:rPr sz="1700" b="1" spc="-1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(RE</a:t>
            </a:r>
            <a:r>
              <a:rPr sz="1700" b="1" spc="-10" dirty="0">
                <a:latin typeface="Verdana"/>
                <a:cs typeface="Verdana"/>
              </a:rPr>
              <a:t>L</a:t>
            </a:r>
            <a:r>
              <a:rPr sz="1700" b="1" dirty="0">
                <a:latin typeface="Verdana"/>
                <a:cs typeface="Verdana"/>
              </a:rPr>
              <a:t>); Fi</a:t>
            </a:r>
            <a:r>
              <a:rPr sz="1700" b="1" spc="5" dirty="0">
                <a:latin typeface="Verdana"/>
                <a:cs typeface="Verdana"/>
              </a:rPr>
              <a:t>a</a:t>
            </a:r>
            <a:r>
              <a:rPr sz="1700" b="1" dirty="0">
                <a:latin typeface="Verdana"/>
                <a:cs typeface="Verdana"/>
              </a:rPr>
              <a:t>tal</a:t>
            </a:r>
            <a:r>
              <a:rPr sz="1700" b="1" spc="-4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Gazda</a:t>
            </a:r>
            <a:r>
              <a:rPr sz="1700" b="1" spc="-20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(FIG)</a:t>
            </a:r>
            <a:endParaRPr sz="1700" dirty="0">
              <a:latin typeface="Verdana"/>
              <a:cs typeface="Verdana"/>
            </a:endParaRPr>
          </a:p>
          <a:p>
            <a:pPr marR="128905" algn="r">
              <a:lnSpc>
                <a:spcPts val="1315"/>
              </a:lnSpc>
            </a:pPr>
            <a:endParaRPr sz="1200" dirty="0">
              <a:latin typeface="Verdana"/>
              <a:cs typeface="Verdana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5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556049"/>
          </a:xfrm>
          <a:prstGeom prst="rect">
            <a:avLst/>
          </a:prstGeom>
        </p:spPr>
        <p:txBody>
          <a:bodyPr vert="horz" wrap="square" lIns="0" tIns="215391" rIns="0" bIns="0" rtlCol="0">
            <a:spAutoFit/>
          </a:bodyPr>
          <a:lstStyle/>
          <a:p>
            <a:pPr marL="1861820" algn="ctr">
              <a:lnSpc>
                <a:spcPct val="100000"/>
              </a:lnSpc>
            </a:pPr>
            <a:r>
              <a:rPr sz="2200" i="0" spc="-5" dirty="0">
                <a:latin typeface="Verdana"/>
                <a:cs typeface="Verdana"/>
              </a:rPr>
              <a:t>Egysz</a:t>
            </a:r>
            <a:r>
              <a:rPr sz="2200" i="0" dirty="0">
                <a:latin typeface="Verdana"/>
                <a:cs typeface="Verdana"/>
              </a:rPr>
              <a:t>e</a:t>
            </a:r>
            <a:r>
              <a:rPr sz="2200" i="0" spc="-5" dirty="0">
                <a:latin typeface="Verdana"/>
                <a:cs typeface="Verdana"/>
              </a:rPr>
              <a:t>rűbb,</a:t>
            </a:r>
            <a:r>
              <a:rPr sz="2200" i="0" spc="10" dirty="0">
                <a:latin typeface="Verdana"/>
                <a:cs typeface="Verdana"/>
              </a:rPr>
              <a:t> </a:t>
            </a:r>
            <a:r>
              <a:rPr sz="2200" i="0" spc="-5" dirty="0" err="1">
                <a:latin typeface="Verdana"/>
                <a:cs typeface="Verdana"/>
              </a:rPr>
              <a:t>ha</a:t>
            </a:r>
            <a:r>
              <a:rPr sz="2200" i="0" spc="-20" dirty="0" err="1">
                <a:latin typeface="Verdana"/>
                <a:cs typeface="Verdana"/>
              </a:rPr>
              <a:t>t</a:t>
            </a:r>
            <a:r>
              <a:rPr sz="2200" i="0" spc="-5" dirty="0" err="1">
                <a:latin typeface="Verdana"/>
                <a:cs typeface="Verdana"/>
              </a:rPr>
              <a:t>é</a:t>
            </a:r>
            <a:r>
              <a:rPr sz="2200" i="0" dirty="0" err="1">
                <a:latin typeface="Verdana"/>
                <a:cs typeface="Verdana"/>
              </a:rPr>
              <a:t>k</a:t>
            </a:r>
            <a:r>
              <a:rPr sz="2200" i="0" spc="-5" dirty="0" err="1">
                <a:latin typeface="Verdana"/>
                <a:cs typeface="Verdana"/>
              </a:rPr>
              <a:t>onyabb</a:t>
            </a:r>
            <a:r>
              <a:rPr sz="2200" i="0" spc="30" dirty="0">
                <a:latin typeface="Verdana"/>
                <a:cs typeface="Verdana"/>
              </a:rPr>
              <a:t> </a:t>
            </a:r>
            <a:r>
              <a:rPr sz="2200" i="0" spc="-5" dirty="0" err="1" smtClean="0">
                <a:latin typeface="Verdana"/>
                <a:cs typeface="Verdana"/>
              </a:rPr>
              <a:t>e</a:t>
            </a:r>
            <a:r>
              <a:rPr sz="2200" i="0" dirty="0" err="1" smtClean="0">
                <a:latin typeface="Verdana"/>
                <a:cs typeface="Verdana"/>
              </a:rPr>
              <a:t>l</a:t>
            </a:r>
            <a:r>
              <a:rPr sz="2200" i="0" spc="-5" dirty="0" err="1" smtClean="0">
                <a:latin typeface="Verdana"/>
                <a:cs typeface="Verdana"/>
              </a:rPr>
              <a:t>járások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01824"/>
            <a:ext cx="8879840" cy="4390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60000"/>
              </a:lnSpc>
              <a:buFont typeface="Arial"/>
              <a:buChar char="•"/>
              <a:tabLst>
                <a:tab pos="299720" algn="l"/>
                <a:tab pos="775970" algn="l"/>
                <a:tab pos="1186180" algn="l"/>
                <a:tab pos="2451100" algn="l"/>
                <a:tab pos="4076065" algn="l"/>
                <a:tab pos="5417185" algn="l"/>
                <a:tab pos="7022465" algn="l"/>
                <a:tab pos="8214359" algn="l"/>
              </a:tabLst>
            </a:pPr>
            <a:r>
              <a:rPr sz="1700" b="1" spc="-5" dirty="0">
                <a:latin typeface="Verdana"/>
                <a:cs typeface="Verdana"/>
              </a:rPr>
              <a:t>Új</a:t>
            </a:r>
            <a:r>
              <a:rPr sz="1700" b="1" dirty="0">
                <a:latin typeface="Verdana"/>
                <a:cs typeface="Verdana"/>
              </a:rPr>
              <a:t>,	</a:t>
            </a:r>
            <a:r>
              <a:rPr sz="1700" b="1" spc="-15" dirty="0">
                <a:latin typeface="Verdana"/>
                <a:cs typeface="Verdana"/>
              </a:rPr>
              <a:t>a</a:t>
            </a:r>
            <a:r>
              <a:rPr sz="1700" b="1" dirty="0">
                <a:latin typeface="Verdana"/>
                <a:cs typeface="Verdana"/>
              </a:rPr>
              <a:t>z	e</a:t>
            </a:r>
            <a:r>
              <a:rPr sz="1700" b="1" spc="-10" dirty="0">
                <a:latin typeface="Verdana"/>
                <a:cs typeface="Verdana"/>
              </a:rPr>
              <a:t>gy</a:t>
            </a:r>
            <a:r>
              <a:rPr sz="1700" b="1" dirty="0">
                <a:latin typeface="Verdana"/>
                <a:cs typeface="Verdana"/>
              </a:rPr>
              <a:t>s</a:t>
            </a:r>
            <a:r>
              <a:rPr sz="1700" b="1" spc="-10" dirty="0">
                <a:latin typeface="Verdana"/>
                <a:cs typeface="Verdana"/>
              </a:rPr>
              <a:t>é</a:t>
            </a:r>
            <a:r>
              <a:rPr sz="1700" b="1" dirty="0">
                <a:latin typeface="Verdana"/>
                <a:cs typeface="Verdana"/>
              </a:rPr>
              <a:t>g</a:t>
            </a:r>
            <a:r>
              <a:rPr sz="1700" b="1" spc="-10" dirty="0">
                <a:latin typeface="Verdana"/>
                <a:cs typeface="Verdana"/>
              </a:rPr>
              <a:t>e</a:t>
            </a:r>
            <a:r>
              <a:rPr sz="1700" b="1" dirty="0">
                <a:latin typeface="Verdana"/>
                <a:cs typeface="Verdana"/>
              </a:rPr>
              <a:t>s	</a:t>
            </a:r>
            <a:r>
              <a:rPr sz="1700" b="1" spc="-5" dirty="0">
                <a:latin typeface="Verdana"/>
                <a:cs typeface="Verdana"/>
              </a:rPr>
              <a:t>rend</a:t>
            </a:r>
            <a:r>
              <a:rPr sz="1700" b="1" spc="-10" dirty="0">
                <a:latin typeface="Verdana"/>
                <a:cs typeface="Verdana"/>
              </a:rPr>
              <a:t>sz</a:t>
            </a:r>
            <a:r>
              <a:rPr sz="1700" b="1" spc="-5" dirty="0">
                <a:latin typeface="Verdana"/>
                <a:cs typeface="Verdana"/>
              </a:rPr>
              <a:t>erhe</a:t>
            </a:r>
            <a:r>
              <a:rPr sz="1700" b="1" dirty="0">
                <a:latin typeface="Verdana"/>
                <a:cs typeface="Verdana"/>
              </a:rPr>
              <a:t>z	</a:t>
            </a:r>
            <a:r>
              <a:rPr sz="1700" b="1" spc="-10" dirty="0">
                <a:latin typeface="Verdana"/>
                <a:cs typeface="Verdana"/>
              </a:rPr>
              <a:t>il</a:t>
            </a:r>
            <a:r>
              <a:rPr sz="1700" b="1" dirty="0">
                <a:latin typeface="Verdana"/>
                <a:cs typeface="Verdana"/>
              </a:rPr>
              <a:t>le</a:t>
            </a:r>
            <a:r>
              <a:rPr sz="1700" b="1" spc="-20" dirty="0">
                <a:latin typeface="Verdana"/>
                <a:cs typeface="Verdana"/>
              </a:rPr>
              <a:t>s</a:t>
            </a:r>
            <a:r>
              <a:rPr sz="1700" b="1" spc="-10" dirty="0">
                <a:latin typeface="Verdana"/>
                <a:cs typeface="Verdana"/>
              </a:rPr>
              <a:t>z</a:t>
            </a:r>
            <a:r>
              <a:rPr sz="1700" b="1" dirty="0">
                <a:latin typeface="Verdana"/>
                <a:cs typeface="Verdana"/>
              </a:rPr>
              <a:t>k</a:t>
            </a:r>
            <a:r>
              <a:rPr sz="1700" b="1" spc="-10" dirty="0">
                <a:latin typeface="Verdana"/>
                <a:cs typeface="Verdana"/>
              </a:rPr>
              <a:t>e</a:t>
            </a:r>
            <a:r>
              <a:rPr sz="1700" b="1" dirty="0">
                <a:latin typeface="Verdana"/>
                <a:cs typeface="Verdana"/>
              </a:rPr>
              <a:t>dő	</a:t>
            </a:r>
            <a:r>
              <a:rPr sz="1700" b="1" spc="-20" dirty="0">
                <a:latin typeface="Verdana"/>
                <a:cs typeface="Verdana"/>
              </a:rPr>
              <a:t>e</a:t>
            </a:r>
            <a:r>
              <a:rPr sz="1700" b="1" dirty="0">
                <a:latin typeface="Verdana"/>
                <a:cs typeface="Verdana"/>
              </a:rPr>
              <a:t>ljárá</a:t>
            </a:r>
            <a:r>
              <a:rPr sz="1700" b="1" spc="-15" dirty="0">
                <a:latin typeface="Verdana"/>
                <a:cs typeface="Verdana"/>
              </a:rPr>
              <a:t>s</a:t>
            </a:r>
            <a:r>
              <a:rPr sz="1700" b="1" dirty="0">
                <a:latin typeface="Verdana"/>
                <a:cs typeface="Verdana"/>
              </a:rPr>
              <a:t>rend</a:t>
            </a:r>
            <a:r>
              <a:rPr sz="1700" dirty="0">
                <a:latin typeface="Verdana"/>
                <a:cs typeface="Verdana"/>
              </a:rPr>
              <a:t>!	</a:t>
            </a:r>
            <a:r>
              <a:rPr sz="1700" spc="-5" dirty="0">
                <a:latin typeface="Verdana"/>
                <a:cs typeface="Verdana"/>
              </a:rPr>
              <a:t>272</a:t>
            </a:r>
            <a:r>
              <a:rPr sz="1700" spc="-10" dirty="0">
                <a:latin typeface="Verdana"/>
                <a:cs typeface="Verdana"/>
              </a:rPr>
              <a:t>/</a:t>
            </a:r>
            <a:r>
              <a:rPr sz="1700" dirty="0">
                <a:latin typeface="Verdana"/>
                <a:cs typeface="Verdana"/>
              </a:rPr>
              <a:t>2</a:t>
            </a:r>
            <a:r>
              <a:rPr sz="1700" spc="-20" dirty="0">
                <a:latin typeface="Verdana"/>
                <a:cs typeface="Verdana"/>
              </a:rPr>
              <a:t>0</a:t>
            </a:r>
            <a:r>
              <a:rPr sz="1700" dirty="0">
                <a:latin typeface="Verdana"/>
                <a:cs typeface="Verdana"/>
              </a:rPr>
              <a:t>14	</a:t>
            </a:r>
            <a:r>
              <a:rPr sz="1700" spc="-65" dirty="0">
                <a:latin typeface="Verdana"/>
                <a:cs typeface="Verdana"/>
              </a:rPr>
              <a:t>K</a:t>
            </a:r>
            <a:r>
              <a:rPr sz="1700" dirty="0">
                <a:latin typeface="Verdana"/>
                <a:cs typeface="Verdana"/>
              </a:rPr>
              <a:t>o</a:t>
            </a:r>
            <a:r>
              <a:rPr sz="1700" spc="-10" dirty="0">
                <a:latin typeface="Verdana"/>
                <a:cs typeface="Verdana"/>
              </a:rPr>
              <a:t>r</a:t>
            </a:r>
            <a:r>
              <a:rPr sz="1700" spc="-15" dirty="0">
                <a:latin typeface="Verdana"/>
                <a:cs typeface="Verdana"/>
              </a:rPr>
              <a:t>m</a:t>
            </a:r>
            <a:r>
              <a:rPr sz="1700" dirty="0">
                <a:latin typeface="Verdana"/>
                <a:cs typeface="Verdana"/>
              </a:rPr>
              <a:t>. </a:t>
            </a:r>
            <a:r>
              <a:rPr sz="1700" spc="-3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en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elet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(</a:t>
            </a:r>
            <a:r>
              <a:rPr sz="1700" spc="-65" dirty="0">
                <a:latin typeface="Verdana"/>
                <a:cs typeface="Verdana"/>
              </a:rPr>
              <a:t>K</a:t>
            </a:r>
            <a:r>
              <a:rPr sz="1700" dirty="0">
                <a:latin typeface="Verdana"/>
                <a:cs typeface="Verdana"/>
              </a:rPr>
              <a:t>et.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he</a:t>
            </a:r>
            <a:r>
              <a:rPr sz="1700" spc="-5" dirty="0">
                <a:latin typeface="Verdana"/>
                <a:cs typeface="Verdana"/>
              </a:rPr>
              <a:t>l</a:t>
            </a:r>
            <a:r>
              <a:rPr sz="1700" spc="-15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ett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Ptk.)</a:t>
            </a:r>
          </a:p>
          <a:p>
            <a:pPr marL="299085" marR="5715" indent="-286385">
              <a:lnSpc>
                <a:spcPct val="160000"/>
              </a:lnSpc>
              <a:spcBef>
                <a:spcPts val="409"/>
              </a:spcBef>
              <a:buFont typeface="Arial"/>
              <a:buChar char="•"/>
              <a:tabLst>
                <a:tab pos="299720" algn="l"/>
                <a:tab pos="692150" algn="l"/>
                <a:tab pos="1544320" algn="l"/>
                <a:tab pos="2207260" algn="l"/>
                <a:tab pos="3393440" algn="l"/>
                <a:tab pos="5066665" algn="l"/>
                <a:tab pos="6637020" algn="l"/>
                <a:tab pos="7699375" algn="l"/>
                <a:tab pos="7961630" algn="l"/>
              </a:tabLst>
            </a:pPr>
            <a:r>
              <a:rPr sz="1700" spc="-5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z	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lőle</a:t>
            </a:r>
            <a:r>
              <a:rPr sz="1700" spc="-15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,	s</a:t>
            </a:r>
            <a:r>
              <a:rPr sz="1700" spc="-2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ját	te</a:t>
            </a:r>
            <a:r>
              <a:rPr sz="1700" spc="5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j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spc="-15" dirty="0">
                <a:latin typeface="Verdana"/>
                <a:cs typeface="Verdana"/>
              </a:rPr>
              <a:t>s</a:t>
            </a:r>
            <a:r>
              <a:rPr sz="1700" dirty="0">
                <a:latin typeface="Verdana"/>
                <a:cs typeface="Verdana"/>
              </a:rPr>
              <a:t>ít</a:t>
            </a:r>
            <a:r>
              <a:rPr sz="1700" spc="5" dirty="0">
                <a:latin typeface="Verdana"/>
                <a:cs typeface="Verdana"/>
              </a:rPr>
              <a:t>é</a:t>
            </a:r>
            <a:r>
              <a:rPr sz="1700" spc="-15" dirty="0">
                <a:latin typeface="Verdana"/>
                <a:cs typeface="Verdana"/>
              </a:rPr>
              <a:t>s</a:t>
            </a:r>
            <a:r>
              <a:rPr sz="1700" dirty="0">
                <a:latin typeface="Verdana"/>
                <a:cs typeface="Verdana"/>
              </a:rPr>
              <a:t>,	termé</a:t>
            </a:r>
            <a:r>
              <a:rPr sz="1700" spc="-15" dirty="0">
                <a:latin typeface="Verdana"/>
                <a:cs typeface="Verdana"/>
              </a:rPr>
              <a:t>s</a:t>
            </a:r>
            <a:r>
              <a:rPr sz="1700" spc="-2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etb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ni	ho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záj</a:t>
            </a:r>
            <a:r>
              <a:rPr sz="1700" spc="-10" dirty="0">
                <a:latin typeface="Verdana"/>
                <a:cs typeface="Verdana"/>
              </a:rPr>
              <a:t>ár</a:t>
            </a:r>
            <a:r>
              <a:rPr sz="1700" dirty="0">
                <a:latin typeface="Verdana"/>
                <a:cs typeface="Verdana"/>
              </a:rPr>
              <a:t>u</a:t>
            </a:r>
            <a:r>
              <a:rPr sz="1700" spc="-15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ás,	</a:t>
            </a:r>
            <a:r>
              <a:rPr sz="1700" spc="-40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al</a:t>
            </a:r>
            <a:r>
              <a:rPr sz="1700" spc="-2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mint	a	haszn</a:t>
            </a:r>
            <a:r>
              <a:rPr sz="1700" spc="-15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lt es</a:t>
            </a:r>
            <a:r>
              <a:rPr sz="1700" spc="5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köz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alk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lmazás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nak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lehetősége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is megjelen</a:t>
            </a:r>
            <a:r>
              <a:rPr sz="1700" spc="-15" dirty="0">
                <a:latin typeface="Verdana"/>
                <a:cs typeface="Verdana"/>
              </a:rPr>
              <a:t>i</a:t>
            </a:r>
            <a:r>
              <a:rPr sz="1700" dirty="0">
                <a:latin typeface="Verdana"/>
                <a:cs typeface="Verdana"/>
              </a:rPr>
              <a:t>k.</a:t>
            </a:r>
          </a:p>
          <a:p>
            <a:pPr marL="299085" marR="5715" indent="-286385">
              <a:lnSpc>
                <a:spcPct val="160100"/>
              </a:lnSpc>
              <a:spcBef>
                <a:spcPts val="405"/>
              </a:spcBef>
              <a:buFont typeface="Arial"/>
              <a:buChar char="•"/>
              <a:tabLst>
                <a:tab pos="299720" algn="l"/>
                <a:tab pos="2240915" algn="l"/>
                <a:tab pos="4356100" algn="l"/>
                <a:tab pos="6017895" algn="l"/>
                <a:tab pos="7174865" algn="l"/>
                <a:tab pos="8275320" algn="l"/>
              </a:tabLst>
            </a:pPr>
            <a:r>
              <a:rPr sz="1700" b="1" dirty="0">
                <a:latin typeface="Verdana"/>
                <a:cs typeface="Verdana"/>
              </a:rPr>
              <a:t>Els</a:t>
            </a:r>
            <a:r>
              <a:rPr sz="1700" b="1" spc="-15" dirty="0">
                <a:latin typeface="Verdana"/>
                <a:cs typeface="Verdana"/>
              </a:rPr>
              <a:t>z</a:t>
            </a:r>
            <a:r>
              <a:rPr sz="1700" b="1" dirty="0">
                <a:latin typeface="Verdana"/>
                <a:cs typeface="Verdana"/>
              </a:rPr>
              <a:t>ám</a:t>
            </a:r>
            <a:r>
              <a:rPr sz="1700" b="1" spc="-25" dirty="0">
                <a:latin typeface="Verdana"/>
                <a:cs typeface="Verdana"/>
              </a:rPr>
              <a:t>o</a:t>
            </a:r>
            <a:r>
              <a:rPr sz="1700" b="1" dirty="0">
                <a:latin typeface="Verdana"/>
                <a:cs typeface="Verdana"/>
              </a:rPr>
              <a:t>lás</a:t>
            </a:r>
            <a:r>
              <a:rPr sz="1700" b="1" spc="-20" dirty="0">
                <a:latin typeface="Verdana"/>
                <a:cs typeface="Verdana"/>
              </a:rPr>
              <a:t>o</a:t>
            </a:r>
            <a:r>
              <a:rPr sz="1700" b="1" dirty="0">
                <a:latin typeface="Verdana"/>
                <a:cs typeface="Verdana"/>
              </a:rPr>
              <a:t>k	e</a:t>
            </a:r>
            <a:r>
              <a:rPr sz="1700" b="1" spc="-10" dirty="0">
                <a:latin typeface="Verdana"/>
                <a:cs typeface="Verdana"/>
              </a:rPr>
              <a:t>gy</a:t>
            </a:r>
            <a:r>
              <a:rPr sz="1700" b="1" dirty="0">
                <a:latin typeface="Verdana"/>
                <a:cs typeface="Verdana"/>
              </a:rPr>
              <a:t>szer</a:t>
            </a:r>
            <a:r>
              <a:rPr sz="1700" b="1" spc="-15" dirty="0">
                <a:latin typeface="Verdana"/>
                <a:cs typeface="Verdana"/>
              </a:rPr>
              <a:t>ű</a:t>
            </a:r>
            <a:r>
              <a:rPr sz="1700" b="1" dirty="0">
                <a:latin typeface="Verdana"/>
                <a:cs typeface="Verdana"/>
              </a:rPr>
              <a:t>síté</a:t>
            </a:r>
            <a:r>
              <a:rPr sz="1700" b="1" spc="-10" dirty="0">
                <a:latin typeface="Verdana"/>
                <a:cs typeface="Verdana"/>
              </a:rPr>
              <a:t>s</a:t>
            </a:r>
            <a:r>
              <a:rPr sz="1700" b="1" dirty="0">
                <a:latin typeface="Verdana"/>
                <a:cs typeface="Verdana"/>
              </a:rPr>
              <a:t>e	</a:t>
            </a:r>
            <a:r>
              <a:rPr sz="1700" spc="-10" dirty="0">
                <a:latin typeface="Verdana"/>
                <a:cs typeface="Verdana"/>
              </a:rPr>
              <a:t>(</a:t>
            </a:r>
            <a:r>
              <a:rPr sz="1700" dirty="0">
                <a:latin typeface="Verdana"/>
                <a:cs typeface="Verdana"/>
              </a:rPr>
              <a:t>eg</a:t>
            </a:r>
            <a:r>
              <a:rPr sz="1700" spc="-15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öss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egű	át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lá</a:t>
            </a:r>
            <a:r>
              <a:rPr sz="1700" spc="-30" dirty="0">
                <a:latin typeface="Verdana"/>
                <a:cs typeface="Verdana"/>
              </a:rPr>
              <a:t>n</a:t>
            </a:r>
            <a:r>
              <a:rPr sz="1700" spc="-170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,	át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lá</a:t>
            </a:r>
            <a:r>
              <a:rPr sz="1700" spc="-15" dirty="0">
                <a:latin typeface="Verdana"/>
                <a:cs typeface="Verdana"/>
              </a:rPr>
              <a:t>n</a:t>
            </a:r>
            <a:r>
              <a:rPr sz="1700" dirty="0">
                <a:latin typeface="Verdana"/>
                <a:cs typeface="Verdana"/>
              </a:rPr>
              <a:t>y	al</a:t>
            </a:r>
            <a:r>
              <a:rPr sz="1700" spc="-10" dirty="0">
                <a:latin typeface="Verdana"/>
                <a:cs typeface="Verdana"/>
              </a:rPr>
              <a:t>ap</a:t>
            </a:r>
            <a:r>
              <a:rPr sz="1700" dirty="0">
                <a:latin typeface="Verdana"/>
                <a:cs typeface="Verdana"/>
              </a:rPr>
              <a:t>ú egységk</a:t>
            </a:r>
            <a:r>
              <a:rPr sz="1700" spc="-10" dirty="0">
                <a:latin typeface="Verdana"/>
                <a:cs typeface="Verdana"/>
              </a:rPr>
              <a:t>ö</a:t>
            </a:r>
            <a:r>
              <a:rPr sz="1700" dirty="0">
                <a:latin typeface="Verdana"/>
                <a:cs typeface="Verdana"/>
              </a:rPr>
              <a:t>lts</a:t>
            </a:r>
            <a:r>
              <a:rPr sz="1700" spc="5" dirty="0">
                <a:latin typeface="Verdana"/>
                <a:cs typeface="Verdana"/>
              </a:rPr>
              <a:t>é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,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%</a:t>
            </a:r>
            <a:r>
              <a:rPr sz="1700" spc="-10" dirty="0">
                <a:latin typeface="Verdana"/>
                <a:cs typeface="Verdana"/>
              </a:rPr>
              <a:t>-b</a:t>
            </a:r>
            <a:r>
              <a:rPr sz="1700" dirty="0">
                <a:latin typeface="Verdana"/>
                <a:cs typeface="Verdana"/>
              </a:rPr>
              <a:t>an megh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táro</a:t>
            </a:r>
            <a:r>
              <a:rPr sz="1700" spc="-1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ott át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lá</a:t>
            </a:r>
            <a:r>
              <a:rPr sz="1700" spc="-15" dirty="0">
                <a:latin typeface="Verdana"/>
                <a:cs typeface="Verdana"/>
              </a:rPr>
              <a:t>n</a:t>
            </a:r>
            <a:r>
              <a:rPr sz="1700" spc="-40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al</a:t>
            </a:r>
            <a:r>
              <a:rPr sz="1700" spc="-10" dirty="0">
                <a:latin typeface="Verdana"/>
                <a:cs typeface="Verdana"/>
              </a:rPr>
              <a:t>ap</a:t>
            </a:r>
            <a:r>
              <a:rPr sz="1700" dirty="0">
                <a:latin typeface="Verdana"/>
                <a:cs typeface="Verdana"/>
              </a:rPr>
              <a:t>ú finanszírozás).</a:t>
            </a:r>
          </a:p>
          <a:p>
            <a:pPr marL="299085" marR="5080" indent="-286385">
              <a:lnSpc>
                <a:spcPct val="160000"/>
              </a:lnSpc>
              <a:spcBef>
                <a:spcPts val="405"/>
              </a:spcBef>
              <a:buFont typeface="Arial"/>
              <a:buChar char="•"/>
              <a:tabLst>
                <a:tab pos="299720" algn="l"/>
                <a:tab pos="1191895" algn="l"/>
                <a:tab pos="2999740" algn="l"/>
                <a:tab pos="3818254" algn="l"/>
                <a:tab pos="4700905" algn="l"/>
                <a:tab pos="5316855" algn="l"/>
                <a:tab pos="5754370" algn="l"/>
                <a:tab pos="7336155" algn="l"/>
              </a:tabLst>
            </a:pPr>
            <a:r>
              <a:rPr sz="1700" dirty="0">
                <a:latin typeface="Verdana"/>
                <a:cs typeface="Verdana"/>
              </a:rPr>
              <a:t>A</a:t>
            </a:r>
            <a:r>
              <a:rPr sz="1700" spc="-10" dirty="0">
                <a:latin typeface="Verdana"/>
                <a:cs typeface="Verdana"/>
              </a:rPr>
              <a:t>d</a:t>
            </a:r>
            <a:r>
              <a:rPr sz="1700" dirty="0">
                <a:latin typeface="Verdana"/>
                <a:cs typeface="Verdana"/>
              </a:rPr>
              <a:t>ott	öss</a:t>
            </a:r>
            <a:r>
              <a:rPr sz="1700" spc="-10" dirty="0">
                <a:latin typeface="Verdana"/>
                <a:cs typeface="Verdana"/>
              </a:rPr>
              <a:t>zeg</a:t>
            </a:r>
            <a:r>
              <a:rPr sz="1700" dirty="0">
                <a:latin typeface="Verdana"/>
                <a:cs typeface="Verdana"/>
              </a:rPr>
              <a:t>hat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rig	</a:t>
            </a:r>
            <a:r>
              <a:rPr sz="1700" spc="-10" dirty="0">
                <a:latin typeface="Verdana"/>
                <a:cs typeface="Verdana"/>
              </a:rPr>
              <a:t>(</a:t>
            </a:r>
            <a:r>
              <a:rPr sz="1700" spc="5" dirty="0">
                <a:latin typeface="Verdana"/>
                <a:cs typeface="Verdana"/>
              </a:rPr>
              <a:t>3</a:t>
            </a:r>
            <a:r>
              <a:rPr sz="1700" dirty="0">
                <a:latin typeface="Verdana"/>
                <a:cs typeface="Verdana"/>
              </a:rPr>
              <a:t>00	</a:t>
            </a:r>
            <a:r>
              <a:rPr sz="1700" spc="-15" dirty="0">
                <a:latin typeface="Verdana"/>
                <a:cs typeface="Verdana"/>
              </a:rPr>
              <a:t>m</a:t>
            </a:r>
            <a:r>
              <a:rPr sz="1700" dirty="0">
                <a:latin typeface="Verdana"/>
                <a:cs typeface="Verdana"/>
              </a:rPr>
              <a:t>i</a:t>
            </a:r>
            <a:r>
              <a:rPr sz="1700" spc="-15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lió	Ft)	a	fe</a:t>
            </a:r>
            <a:r>
              <a:rPr sz="1700" spc="5" dirty="0">
                <a:latin typeface="Verdana"/>
                <a:cs typeface="Verdana"/>
              </a:rPr>
              <a:t>j</a:t>
            </a:r>
            <a:r>
              <a:rPr sz="1700" spc="-15" dirty="0">
                <a:latin typeface="Verdana"/>
                <a:cs typeface="Verdana"/>
              </a:rPr>
              <a:t>l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szt</a:t>
            </a:r>
            <a:r>
              <a:rPr sz="1700" spc="-10" dirty="0">
                <a:latin typeface="Verdana"/>
                <a:cs typeface="Verdana"/>
              </a:rPr>
              <a:t>é</a:t>
            </a:r>
            <a:r>
              <a:rPr sz="1700" dirty="0">
                <a:latin typeface="Verdana"/>
                <a:cs typeface="Verdana"/>
              </a:rPr>
              <a:t>s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k	eg</a:t>
            </a:r>
            <a:r>
              <a:rPr sz="1700" spc="-15" dirty="0">
                <a:latin typeface="Verdana"/>
                <a:cs typeface="Verdana"/>
              </a:rPr>
              <a:t>y</a:t>
            </a:r>
            <a:r>
              <a:rPr sz="1700" dirty="0">
                <a:latin typeface="Verdana"/>
                <a:cs typeface="Verdana"/>
              </a:rPr>
              <a:t>s</a:t>
            </a:r>
            <a:r>
              <a:rPr sz="1700" spc="-2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erűsített kö</a:t>
            </a:r>
            <a:r>
              <a:rPr sz="1700" spc="-20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et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lm</a:t>
            </a:r>
            <a:r>
              <a:rPr sz="1700" spc="-10" dirty="0">
                <a:latin typeface="Verdana"/>
                <a:cs typeface="Verdana"/>
              </a:rPr>
              <a:t>é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-15" dirty="0">
                <a:latin typeface="Verdana"/>
                <a:cs typeface="Verdana"/>
              </a:rPr>
              <a:t>y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i</a:t>
            </a:r>
            <a:r>
              <a:rPr sz="1700" spc="-3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és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el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írál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sa.</a:t>
            </a:r>
          </a:p>
          <a:p>
            <a:pPr marL="299085" marR="5080" indent="-286385">
              <a:lnSpc>
                <a:spcPct val="160000"/>
              </a:lnSpc>
              <a:spcBef>
                <a:spcPts val="409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spc="-10" dirty="0">
                <a:latin typeface="Verdana"/>
                <a:cs typeface="Verdana"/>
              </a:rPr>
              <a:t>Kol</a:t>
            </a:r>
            <a:r>
              <a:rPr sz="1700" b="1" dirty="0">
                <a:latin typeface="Verdana"/>
                <a:cs typeface="Verdana"/>
              </a:rPr>
              <a:t>le</a:t>
            </a:r>
            <a:r>
              <a:rPr sz="1700" b="1" spc="-20" dirty="0">
                <a:latin typeface="Verdana"/>
                <a:cs typeface="Verdana"/>
              </a:rPr>
              <a:t>k</a:t>
            </a:r>
            <a:r>
              <a:rPr sz="1700" b="1" spc="-10" dirty="0">
                <a:latin typeface="Verdana"/>
                <a:cs typeface="Verdana"/>
              </a:rPr>
              <a:t>t</a:t>
            </a:r>
            <a:r>
              <a:rPr sz="1700" b="1" dirty="0">
                <a:latin typeface="Verdana"/>
                <a:cs typeface="Verdana"/>
              </a:rPr>
              <a:t>ív</a:t>
            </a:r>
            <a:r>
              <a:rPr sz="1700" b="1" spc="160" dirty="0">
                <a:latin typeface="Verdana"/>
                <a:cs typeface="Verdana"/>
              </a:rPr>
              <a:t> </a:t>
            </a:r>
            <a:r>
              <a:rPr sz="1700" b="1" spc="-20" dirty="0">
                <a:latin typeface="Verdana"/>
                <a:cs typeface="Verdana"/>
              </a:rPr>
              <a:t>b</a:t>
            </a:r>
            <a:r>
              <a:rPr sz="1700" b="1" dirty="0">
                <a:latin typeface="Verdana"/>
                <a:cs typeface="Verdana"/>
              </a:rPr>
              <a:t>e</a:t>
            </a:r>
            <a:r>
              <a:rPr sz="1700" b="1" spc="-15" dirty="0">
                <a:latin typeface="Verdana"/>
                <a:cs typeface="Verdana"/>
              </a:rPr>
              <a:t>r</a:t>
            </a:r>
            <a:r>
              <a:rPr sz="1700" b="1" dirty="0">
                <a:latin typeface="Verdana"/>
                <a:cs typeface="Verdana"/>
              </a:rPr>
              <a:t>uházás</a:t>
            </a:r>
            <a:r>
              <a:rPr sz="1700" b="1" spc="165" dirty="0">
                <a:latin typeface="Verdana"/>
                <a:cs typeface="Verdana"/>
              </a:rPr>
              <a:t> </a:t>
            </a:r>
            <a:r>
              <a:rPr sz="1700" b="1" spc="-10" dirty="0">
                <a:latin typeface="Verdana"/>
                <a:cs typeface="Verdana"/>
              </a:rPr>
              <a:t>ö</a:t>
            </a:r>
            <a:r>
              <a:rPr sz="1700" b="1" dirty="0">
                <a:latin typeface="Verdana"/>
                <a:cs typeface="Verdana"/>
              </a:rPr>
              <a:t>sz</a:t>
            </a:r>
            <a:r>
              <a:rPr sz="1700" b="1" spc="-10" dirty="0">
                <a:latin typeface="Verdana"/>
                <a:cs typeface="Verdana"/>
              </a:rPr>
              <a:t>tö</a:t>
            </a:r>
            <a:r>
              <a:rPr sz="1700" b="1" dirty="0">
                <a:latin typeface="Verdana"/>
                <a:cs typeface="Verdana"/>
              </a:rPr>
              <a:t>nzés</a:t>
            </a:r>
            <a:r>
              <a:rPr sz="1700" b="1" spc="-10" dirty="0">
                <a:latin typeface="Verdana"/>
                <a:cs typeface="Verdana"/>
              </a:rPr>
              <a:t>e</a:t>
            </a:r>
            <a:r>
              <a:rPr sz="1700" b="1" dirty="0">
                <a:latin typeface="Verdana"/>
                <a:cs typeface="Verdana"/>
              </a:rPr>
              <a:t>:</a:t>
            </a:r>
            <a:r>
              <a:rPr sz="1700" b="1" spc="160" dirty="0">
                <a:latin typeface="Verdana"/>
                <a:cs typeface="Verdana"/>
              </a:rPr>
              <a:t> </a:t>
            </a:r>
            <a:r>
              <a:rPr lang="hu-HU" sz="1700" spc="160" dirty="0" smtClean="0">
                <a:latin typeface="Verdana"/>
                <a:cs typeface="Verdana"/>
              </a:rPr>
              <a:t>Általában</a:t>
            </a:r>
            <a:r>
              <a:rPr lang="hu-HU" sz="1700" b="1" spc="160" dirty="0" smtClean="0">
                <a:latin typeface="Verdana"/>
                <a:cs typeface="Verdana"/>
              </a:rPr>
              <a:t> </a:t>
            </a:r>
            <a:r>
              <a:rPr sz="1700" spc="-5" dirty="0" err="1" smtClean="0">
                <a:latin typeface="Verdana"/>
                <a:cs typeface="Verdana"/>
              </a:rPr>
              <a:t>ö</a:t>
            </a:r>
            <a:r>
              <a:rPr sz="1700" dirty="0" err="1" smtClean="0">
                <a:latin typeface="Verdana"/>
                <a:cs typeface="Verdana"/>
              </a:rPr>
              <a:t>t</a:t>
            </a:r>
            <a:r>
              <a:rPr sz="1700" spc="145" dirty="0" smtClean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eg</a:t>
            </a:r>
            <a:r>
              <a:rPr sz="1700" dirty="0">
                <a:latin typeface="Verdana"/>
                <a:cs typeface="Verdana"/>
              </a:rPr>
              <a:t>ym</a:t>
            </a:r>
            <a:r>
              <a:rPr sz="1700" spc="-10" dirty="0">
                <a:latin typeface="Verdana"/>
                <a:cs typeface="Verdana"/>
              </a:rPr>
              <a:t>á</a:t>
            </a:r>
            <a:r>
              <a:rPr sz="1700" dirty="0">
                <a:latin typeface="Verdana"/>
                <a:cs typeface="Verdana"/>
              </a:rPr>
              <a:t>stól</a:t>
            </a:r>
            <a:r>
              <a:rPr sz="1700" spc="14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füg</a:t>
            </a:r>
            <a:r>
              <a:rPr sz="1700" spc="-15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et</a:t>
            </a:r>
            <a:r>
              <a:rPr sz="1700" spc="5" dirty="0">
                <a:latin typeface="Verdana"/>
                <a:cs typeface="Verdana"/>
              </a:rPr>
              <a:t>l</a:t>
            </a:r>
            <a:r>
              <a:rPr sz="1700" dirty="0">
                <a:latin typeface="Verdana"/>
                <a:cs typeface="Verdana"/>
              </a:rPr>
              <a:t>en</a:t>
            </a:r>
            <a:r>
              <a:rPr sz="1700" spc="140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k</a:t>
            </a:r>
            <a:r>
              <a:rPr sz="1700" dirty="0">
                <a:latin typeface="Verdana"/>
                <a:cs typeface="Verdana"/>
              </a:rPr>
              <a:t>ed</a:t>
            </a:r>
            <a:r>
              <a:rPr sz="1700" spc="-30" dirty="0">
                <a:latin typeface="Verdana"/>
                <a:cs typeface="Verdana"/>
              </a:rPr>
              <a:t>v</a:t>
            </a:r>
            <a:r>
              <a:rPr sz="1700" spc="-10" dirty="0">
                <a:latin typeface="Verdana"/>
                <a:cs typeface="Verdana"/>
              </a:rPr>
              <a:t>ez</a:t>
            </a:r>
            <a:r>
              <a:rPr sz="1700" dirty="0">
                <a:latin typeface="Verdana"/>
                <a:cs typeface="Verdana"/>
              </a:rPr>
              <a:t>m</a:t>
            </a:r>
            <a:r>
              <a:rPr sz="1700" spc="-15" dirty="0">
                <a:latin typeface="Verdana"/>
                <a:cs typeface="Verdana"/>
              </a:rPr>
              <a:t>é</a:t>
            </a:r>
            <a:r>
              <a:rPr sz="1700" spc="-25" dirty="0">
                <a:latin typeface="Verdana"/>
                <a:cs typeface="Verdana"/>
              </a:rPr>
              <a:t>n</a:t>
            </a:r>
            <a:r>
              <a:rPr sz="1700" spc="-15" dirty="0">
                <a:latin typeface="Verdana"/>
                <a:cs typeface="Verdana"/>
              </a:rPr>
              <a:t>y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spc="-20" dirty="0">
                <a:latin typeface="Verdana"/>
                <a:cs typeface="Verdana"/>
              </a:rPr>
              <a:t>z</a:t>
            </a:r>
            <a:r>
              <a:rPr sz="1700" dirty="0">
                <a:latin typeface="Verdana"/>
                <a:cs typeface="Verdana"/>
              </a:rPr>
              <a:t>ett ált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l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közösen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végr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hajtott</a:t>
            </a:r>
            <a:r>
              <a:rPr sz="1700" spc="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uházás.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6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5124" y="6447434"/>
            <a:ext cx="1225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979" y="881127"/>
            <a:ext cx="89880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8170" algn="l">
              <a:lnSpc>
                <a:spcPct val="100000"/>
              </a:lnSpc>
            </a:pPr>
            <a:r>
              <a:rPr lang="hu-HU" sz="1600" i="0" dirty="0" smtClean="0">
                <a:latin typeface="Verdana"/>
                <a:cs typeface="Verdana"/>
              </a:rPr>
              <a:t>Mg-i termelés </a:t>
            </a:r>
            <a:r>
              <a:rPr lang="hu-HU" i="0" dirty="0" smtClean="0">
                <a:latin typeface="Verdana"/>
                <a:cs typeface="Verdana"/>
              </a:rPr>
              <a:t>Beruházások</a:t>
            </a:r>
            <a:endParaRPr i="0" dirty="0">
              <a:latin typeface="Verdana"/>
              <a:cs typeface="Verdana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4800" y="2133601"/>
            <a:ext cx="824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Elszámolható költségek: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Építés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Gépek, berendezések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Egyéb költségek (immateriális javakkal): 5% mértékig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Ingatlan vásárlás, természetbeni hozzájárulás: 2% mértékig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Infrastruktúra és/vagy eszközbeszerzés (üzemen belüli anyagmozgatás és vagyonvédelmi eszközök, közművek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stb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15% mértékig</a:t>
            </a:r>
          </a:p>
          <a:p>
            <a:pPr marL="285750" indent="-285750">
              <a:buFontTx/>
              <a:buChar char="-"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mg-i termelő min. 6000 €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STÉ üzemmérettel</a:t>
            </a:r>
          </a:p>
          <a:p>
            <a:pPr marL="285750" indent="-285750">
              <a:buFontTx/>
              <a:buChar char="-"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Hogyan?: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Vissza nem térítendő, kamattámogatás, ezek kombinációja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Előleg, használt eszköz támogatása lehetséges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25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5762" y="952500"/>
            <a:ext cx="40062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7885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Az</a:t>
            </a:r>
            <a:r>
              <a:rPr i="0" spc="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állatte</a:t>
            </a:r>
            <a:r>
              <a:rPr i="0" spc="-10" dirty="0">
                <a:latin typeface="Verdana"/>
                <a:cs typeface="Verdana"/>
              </a:rPr>
              <a:t>n</a:t>
            </a:r>
            <a:r>
              <a:rPr i="0" dirty="0">
                <a:latin typeface="Verdana"/>
                <a:cs typeface="Verdana"/>
              </a:rPr>
              <a:t>yésztés fejlesztési</a:t>
            </a:r>
            <a:r>
              <a:rPr i="0" spc="2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támogatásai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2033904"/>
            <a:ext cx="8557260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  <a:tab pos="2045970" algn="l"/>
                <a:tab pos="3266440" algn="l"/>
                <a:tab pos="4104640" algn="l"/>
                <a:tab pos="5233035" algn="l"/>
                <a:tab pos="6737350" algn="l"/>
                <a:tab pos="7523480" algn="l"/>
              </a:tabLst>
            </a:pPr>
            <a:r>
              <a:rPr sz="1600" b="1" spc="-10" dirty="0">
                <a:latin typeface="Verdana"/>
                <a:cs typeface="Verdana"/>
              </a:rPr>
              <a:t>Jogosult</a:t>
            </a:r>
            <a:r>
              <a:rPr sz="1600" b="1" spc="-5" dirty="0">
                <a:latin typeface="Verdana"/>
                <a:cs typeface="Verdana"/>
              </a:rPr>
              <a:t>ak</a:t>
            </a:r>
            <a:r>
              <a:rPr sz="1600" dirty="0">
                <a:latin typeface="Verdana"/>
                <a:cs typeface="Verdana"/>
              </a:rPr>
              <a:t>:	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g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ább	6</a:t>
            </a:r>
            <a:r>
              <a:rPr sz="1600" spc="-5" dirty="0">
                <a:latin typeface="Verdana"/>
                <a:cs typeface="Verdana"/>
              </a:rPr>
              <a:t>000</a:t>
            </a:r>
            <a:r>
              <a:rPr sz="1600" dirty="0">
                <a:latin typeface="Verdana"/>
                <a:cs typeface="Verdana"/>
              </a:rPr>
              <a:t>	STÉ</a:t>
            </a:r>
            <a:r>
              <a:rPr sz="1600" spc="-40" dirty="0">
                <a:latin typeface="Verdana"/>
                <a:cs typeface="Verdana"/>
              </a:rPr>
              <a:t>-</a:t>
            </a:r>
            <a:r>
              <a:rPr sz="1600" spc="-30" dirty="0">
                <a:latin typeface="Verdana"/>
                <a:cs typeface="Verdana"/>
              </a:rPr>
              <a:t>v</a:t>
            </a:r>
            <a:r>
              <a:rPr sz="1600" dirty="0">
                <a:latin typeface="Verdana"/>
                <a:cs typeface="Verdana"/>
              </a:rPr>
              <a:t>el	r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dirty="0">
                <a:latin typeface="Verdana"/>
                <a:cs typeface="Verdana"/>
              </a:rPr>
              <a:t>n</a:t>
            </a:r>
            <a:r>
              <a:rPr sz="1600" spc="5" dirty="0">
                <a:latin typeface="Verdana"/>
                <a:cs typeface="Verdana"/>
              </a:rPr>
              <a:t>d</a:t>
            </a:r>
            <a:r>
              <a:rPr sz="1600" dirty="0">
                <a:latin typeface="Verdana"/>
                <a:cs typeface="Verdana"/>
              </a:rPr>
              <a:t>el</a:t>
            </a:r>
            <a:r>
              <a:rPr sz="1600" spc="-10" dirty="0">
                <a:latin typeface="Verdana"/>
                <a:cs typeface="Verdana"/>
              </a:rPr>
              <a:t>k</a:t>
            </a:r>
            <a:r>
              <a:rPr sz="1600" dirty="0">
                <a:latin typeface="Verdana"/>
                <a:cs typeface="Verdana"/>
              </a:rPr>
              <a:t>ező	</a:t>
            </a:r>
            <a:r>
              <a:rPr sz="1600" spc="-5" dirty="0">
                <a:latin typeface="Verdana"/>
                <a:cs typeface="Verdana"/>
              </a:rPr>
              <a:t>m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-</a:t>
            </a:r>
            <a:r>
              <a:rPr sz="1600" dirty="0">
                <a:latin typeface="Verdana"/>
                <a:cs typeface="Verdana"/>
              </a:rPr>
              <a:t>i	termelők (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g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á</a:t>
            </a:r>
            <a:r>
              <a:rPr sz="1600" spc="-10" dirty="0">
                <a:latin typeface="Verdana"/>
                <a:cs typeface="Verdana"/>
              </a:rPr>
              <a:t>b</a:t>
            </a:r>
            <a:r>
              <a:rPr sz="1600" dirty="0">
                <a:latin typeface="Verdana"/>
                <a:cs typeface="Verdana"/>
              </a:rPr>
              <a:t>b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50</a:t>
            </a:r>
            <a:r>
              <a:rPr sz="1600" dirty="0">
                <a:latin typeface="Verdana"/>
                <a:cs typeface="Verdana"/>
              </a:rPr>
              <a:t>%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</a:t>
            </a:r>
            <a:r>
              <a:rPr sz="1600" spc="-15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-</a:t>
            </a:r>
            <a:r>
              <a:rPr sz="1600" dirty="0">
                <a:latin typeface="Verdana"/>
                <a:cs typeface="Verdana"/>
              </a:rPr>
              <a:t>i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-160" dirty="0">
                <a:latin typeface="Verdana"/>
                <a:cs typeface="Verdana"/>
              </a:rPr>
              <a:t>v</a:t>
            </a:r>
            <a:r>
              <a:rPr sz="1600" spc="-5" dirty="0">
                <a:latin typeface="Verdana"/>
                <a:cs typeface="Verdana"/>
              </a:rPr>
              <a:t>. </a:t>
            </a:r>
            <a:r>
              <a:rPr sz="1600" dirty="0">
                <a:latin typeface="Verdana"/>
                <a:cs typeface="Verdana"/>
              </a:rPr>
              <a:t>származó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ár</a:t>
            </a:r>
            <a:r>
              <a:rPr sz="1600" spc="-10" dirty="0" err="1">
                <a:latin typeface="Verdana"/>
                <a:cs typeface="Verdana"/>
              </a:rPr>
              <a:t>b</a:t>
            </a:r>
            <a:r>
              <a:rPr sz="1600" dirty="0" err="1">
                <a:latin typeface="Verdana"/>
                <a:cs typeface="Verdana"/>
              </a:rPr>
              <a:t>ev</a:t>
            </a:r>
            <a:r>
              <a:rPr sz="1600" spc="-10" dirty="0" err="1">
                <a:latin typeface="Verdana"/>
                <a:cs typeface="Verdana"/>
              </a:rPr>
              <a:t>é</a:t>
            </a:r>
            <a:r>
              <a:rPr sz="1600" dirty="0" err="1">
                <a:latin typeface="Verdana"/>
                <a:cs typeface="Verdana"/>
              </a:rPr>
              <a:t>t</a:t>
            </a:r>
            <a:r>
              <a:rPr sz="1600" spc="-10" dirty="0" err="1">
                <a:latin typeface="Verdana"/>
                <a:cs typeface="Verdana"/>
              </a:rPr>
              <a:t>e</a:t>
            </a:r>
            <a:r>
              <a:rPr sz="1600" spc="5" dirty="0" err="1">
                <a:latin typeface="Verdana"/>
                <a:cs typeface="Verdana"/>
              </a:rPr>
              <a:t>l</a:t>
            </a:r>
            <a:r>
              <a:rPr sz="1600" dirty="0" smtClean="0">
                <a:latin typeface="Verdana"/>
                <a:cs typeface="Verdana"/>
              </a:rPr>
              <a:t>)</a:t>
            </a:r>
            <a:r>
              <a:rPr lang="hu-HU" sz="1600" dirty="0" smtClean="0">
                <a:latin typeface="Verdana"/>
                <a:cs typeface="Verdana"/>
              </a:rPr>
              <a:t> STÉ felső korlát 1 275 000.-80%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á</a:t>
            </a:r>
            <a:r>
              <a:rPr sz="1600" b="1" dirty="0">
                <a:latin typeface="Verdana"/>
                <a:cs typeface="Verdana"/>
              </a:rPr>
              <a:t>mogatási</a:t>
            </a:r>
            <a:r>
              <a:rPr sz="1600" b="1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k</a:t>
            </a:r>
            <a:r>
              <a:rPr sz="1600" b="1" spc="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r</a:t>
            </a:r>
            <a:r>
              <a:rPr sz="1600" b="1" spc="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t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7</a:t>
            </a:r>
            <a:r>
              <a:rPr sz="1600" spc="-5" dirty="0">
                <a:latin typeface="Verdana"/>
                <a:cs typeface="Verdana"/>
              </a:rPr>
              <a:t>5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rd </a:t>
            </a:r>
            <a:r>
              <a:rPr sz="1600" spc="-10" dirty="0">
                <a:latin typeface="Verdana"/>
                <a:cs typeface="Verdana"/>
              </a:rPr>
              <a:t>Ft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á</a:t>
            </a:r>
            <a:r>
              <a:rPr sz="1600" b="1" dirty="0">
                <a:latin typeface="Verdana"/>
                <a:cs typeface="Verdana"/>
              </a:rPr>
              <a:t>mogatási</a:t>
            </a:r>
            <a:r>
              <a:rPr sz="1600" b="1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in</a:t>
            </a:r>
            <a:r>
              <a:rPr sz="1600" b="1" spc="-10" dirty="0">
                <a:latin typeface="Verdana"/>
                <a:cs typeface="Verdana"/>
              </a:rPr>
              <a:t>t</a:t>
            </a:r>
            <a:r>
              <a:rPr sz="1600" b="1" dirty="0">
                <a:latin typeface="Verdana"/>
                <a:cs typeface="Verdana"/>
              </a:rPr>
              <a:t>e</a:t>
            </a:r>
            <a:r>
              <a:rPr sz="1600" b="1" spc="5" dirty="0">
                <a:latin typeface="Verdana"/>
                <a:cs typeface="Verdana"/>
              </a:rPr>
              <a:t>n</a:t>
            </a:r>
            <a:r>
              <a:rPr sz="1600" b="1" dirty="0">
                <a:latin typeface="Verdana"/>
                <a:cs typeface="Verdana"/>
              </a:rPr>
              <a:t>zi</a:t>
            </a:r>
            <a:r>
              <a:rPr sz="1600" b="1" spc="-10" dirty="0">
                <a:latin typeface="Verdana"/>
                <a:cs typeface="Verdana"/>
              </a:rPr>
              <a:t>t</a:t>
            </a:r>
            <a:r>
              <a:rPr sz="1600" b="1" dirty="0">
                <a:latin typeface="Verdana"/>
                <a:cs typeface="Verdana"/>
              </a:rPr>
              <a:t>ás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50</a:t>
            </a:r>
            <a:r>
              <a:rPr sz="1600" dirty="0">
                <a:latin typeface="Verdana"/>
                <a:cs typeface="Verdana"/>
              </a:rPr>
              <a:t>%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</a:t>
            </a:r>
            <a:r>
              <a:rPr sz="1600" spc="-55" dirty="0">
                <a:latin typeface="Verdana"/>
                <a:cs typeface="Verdana"/>
              </a:rPr>
              <a:t>P</a:t>
            </a:r>
            <a:r>
              <a:rPr sz="1600" spc="-5" dirty="0">
                <a:latin typeface="Verdana"/>
                <a:cs typeface="Verdana"/>
              </a:rPr>
              <a:t>e</a:t>
            </a:r>
            <a:r>
              <a:rPr sz="1600" spc="-15" dirty="0">
                <a:latin typeface="Verdana"/>
                <a:cs typeface="Verdana"/>
              </a:rPr>
              <a:t>s</a:t>
            </a:r>
            <a:r>
              <a:rPr sz="1600" dirty="0">
                <a:latin typeface="Verdana"/>
                <a:cs typeface="Verdana"/>
              </a:rPr>
              <a:t>t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me</a:t>
            </a:r>
            <a:r>
              <a:rPr sz="1600" spc="-15" dirty="0">
                <a:latin typeface="Verdana"/>
                <a:cs typeface="Verdana"/>
              </a:rPr>
              <a:t>gy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40%</a:t>
            </a:r>
            <a:r>
              <a:rPr sz="1600" dirty="0">
                <a:latin typeface="Verdana"/>
                <a:cs typeface="Verdana"/>
              </a:rPr>
              <a:t>)</a:t>
            </a: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latin typeface="Verdana"/>
                <a:cs typeface="Verdana"/>
              </a:rPr>
              <a:t>Max</a:t>
            </a:r>
            <a:r>
              <a:rPr sz="1600" b="1" dirty="0">
                <a:latin typeface="Verdana"/>
                <a:cs typeface="Verdana"/>
              </a:rPr>
              <a:t>.</a:t>
            </a:r>
            <a:r>
              <a:rPr sz="1600" b="1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á</a:t>
            </a:r>
            <a:r>
              <a:rPr sz="1600" b="1" dirty="0">
                <a:latin typeface="Verdana"/>
                <a:cs typeface="Verdana"/>
              </a:rPr>
              <a:t>mogatási össze</a:t>
            </a:r>
            <a:r>
              <a:rPr sz="1600" b="1" spc="10" dirty="0">
                <a:latin typeface="Verdana"/>
                <a:cs typeface="Verdana"/>
              </a:rPr>
              <a:t>g</a:t>
            </a:r>
            <a:r>
              <a:rPr sz="1600" dirty="0">
                <a:latin typeface="Verdana"/>
                <a:cs typeface="Verdana"/>
              </a:rPr>
              <a:t>: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50</a:t>
            </a:r>
            <a:r>
              <a:rPr sz="1600" spc="-5" dirty="0">
                <a:latin typeface="Verdana"/>
                <a:cs typeface="Verdana"/>
              </a:rPr>
              <a:t>0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</a:t>
            </a:r>
            <a:r>
              <a:rPr sz="1600" spc="5" dirty="0">
                <a:latin typeface="Verdana"/>
                <a:cs typeface="Verdana"/>
              </a:rPr>
              <a:t>illi</a:t>
            </a:r>
            <a:r>
              <a:rPr sz="1600" dirty="0">
                <a:latin typeface="Verdana"/>
                <a:cs typeface="Verdana"/>
              </a:rPr>
              <a:t>ó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</a:t>
            </a:r>
            <a:r>
              <a:rPr sz="1600" spc="-5" dirty="0">
                <a:latin typeface="Verdana"/>
                <a:cs typeface="Verdana"/>
              </a:rPr>
              <a:t>t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dirty="0" smtClean="0">
                <a:latin typeface="Verdana"/>
                <a:cs typeface="Verdana"/>
              </a:rPr>
              <a:t>(</a:t>
            </a:r>
            <a:r>
              <a:rPr lang="hu-HU" sz="1600" dirty="0" smtClean="0">
                <a:latin typeface="Verdana"/>
                <a:cs typeface="Verdana"/>
              </a:rPr>
              <a:t>kollektív </a:t>
            </a:r>
            <a:r>
              <a:rPr sz="1600" spc="-10" dirty="0" err="1" smtClean="0">
                <a:latin typeface="Verdana"/>
                <a:cs typeface="Verdana"/>
              </a:rPr>
              <a:t>b</a:t>
            </a:r>
            <a:r>
              <a:rPr sz="1600" dirty="0" err="1" smtClean="0">
                <a:latin typeface="Verdana"/>
                <a:cs typeface="Verdana"/>
              </a:rPr>
              <a:t>e</a:t>
            </a:r>
            <a:r>
              <a:rPr sz="1600" spc="-10" dirty="0" err="1" smtClean="0">
                <a:latin typeface="Verdana"/>
                <a:cs typeface="Verdana"/>
              </a:rPr>
              <a:t>r</a:t>
            </a:r>
            <a:r>
              <a:rPr sz="1600" dirty="0" err="1" smtClean="0">
                <a:latin typeface="Verdana"/>
                <a:cs typeface="Verdana"/>
              </a:rPr>
              <a:t>uházás</a:t>
            </a:r>
            <a:r>
              <a:rPr sz="1600" dirty="0">
                <a:latin typeface="Verdana"/>
                <a:cs typeface="Verdana"/>
              </a:rPr>
              <a:t>: 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M</a:t>
            </a:r>
            <a:r>
              <a:rPr sz="1600" spc="-5" dirty="0" err="1">
                <a:latin typeface="Verdana"/>
                <a:cs typeface="Verdana"/>
              </a:rPr>
              <a:t>rd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 smtClean="0">
                <a:latin typeface="Verdana"/>
                <a:cs typeface="Verdana"/>
              </a:rPr>
              <a:t>Ft</a:t>
            </a:r>
            <a:r>
              <a:rPr lang="hu-HU" sz="1600" dirty="0" smtClean="0">
                <a:latin typeface="Verdana"/>
                <a:cs typeface="Verdana"/>
              </a:rPr>
              <a:t>, ill. + 10% pont</a:t>
            </a:r>
            <a:r>
              <a:rPr sz="1600" dirty="0" smtClean="0">
                <a:latin typeface="Verdana"/>
                <a:cs typeface="Verdana"/>
              </a:rPr>
              <a:t>)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á</a:t>
            </a:r>
            <a:r>
              <a:rPr sz="1600" b="1" dirty="0">
                <a:latin typeface="Verdana"/>
                <a:cs typeface="Verdana"/>
              </a:rPr>
              <a:t>mogatási</a:t>
            </a:r>
            <a:r>
              <a:rPr sz="1600" b="1" spc="-10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célok: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latin typeface="Verdana"/>
                <a:cs typeface="Verdana"/>
              </a:rPr>
              <a:t>é</a:t>
            </a:r>
            <a:r>
              <a:rPr sz="1600" spc="-15" dirty="0">
                <a:latin typeface="Verdana"/>
                <a:cs typeface="Verdana"/>
              </a:rPr>
              <a:t>p</a:t>
            </a:r>
            <a:r>
              <a:rPr sz="1600" spc="5" dirty="0">
                <a:latin typeface="Verdana"/>
                <a:cs typeface="Verdana"/>
              </a:rPr>
              <a:t>í</a:t>
            </a:r>
            <a:r>
              <a:rPr sz="160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é</a:t>
            </a:r>
            <a:r>
              <a:rPr sz="1600" dirty="0">
                <a:latin typeface="Verdana"/>
                <a:cs typeface="Verdana"/>
              </a:rPr>
              <a:t>si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b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r</a:t>
            </a:r>
            <a:r>
              <a:rPr sz="1600" dirty="0">
                <a:latin typeface="Verdana"/>
                <a:cs typeface="Verdana"/>
              </a:rPr>
              <a:t>uházás,</a:t>
            </a:r>
            <a:r>
              <a:rPr sz="1600" spc="-10" dirty="0">
                <a:latin typeface="Verdana"/>
                <a:cs typeface="Verdana"/>
              </a:rPr>
              <a:t> gé</a:t>
            </a:r>
            <a:r>
              <a:rPr sz="1600" spc="-5" dirty="0">
                <a:latin typeface="Verdana"/>
                <a:cs typeface="Verdana"/>
              </a:rPr>
              <a:t>p</a:t>
            </a:r>
            <a:r>
              <a:rPr sz="1600" dirty="0">
                <a:latin typeface="Verdana"/>
                <a:cs typeface="Verdana"/>
              </a:rPr>
              <a:t>-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é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sz="1600" dirty="0">
                <a:latin typeface="Verdana"/>
                <a:cs typeface="Verdana"/>
              </a:rPr>
              <a:t>zközb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-15" dirty="0">
                <a:latin typeface="Verdana"/>
                <a:cs typeface="Verdana"/>
              </a:rPr>
              <a:t>z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r</a:t>
            </a:r>
            <a:r>
              <a:rPr sz="1600" dirty="0">
                <a:latin typeface="Verdana"/>
                <a:cs typeface="Verdana"/>
              </a:rPr>
              <a:t>zés;</a:t>
            </a: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>
                <a:latin typeface="Verdana"/>
                <a:cs typeface="Verdana"/>
              </a:rPr>
              <a:t>en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dirty="0">
                <a:latin typeface="Verdana"/>
                <a:cs typeface="Verdana"/>
              </a:rPr>
              <a:t>r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5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ahat</a:t>
            </a:r>
            <a:r>
              <a:rPr sz="1600" spc="-10" dirty="0">
                <a:latin typeface="Verdana"/>
                <a:cs typeface="Verdana"/>
              </a:rPr>
              <a:t>ék</a:t>
            </a:r>
            <a:r>
              <a:rPr sz="1600" dirty="0">
                <a:latin typeface="Verdana"/>
                <a:cs typeface="Verdana"/>
              </a:rPr>
              <a:t>o</a:t>
            </a:r>
            <a:r>
              <a:rPr sz="1600" spc="-1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yság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é</a:t>
            </a:r>
            <a:r>
              <a:rPr sz="1600" dirty="0">
                <a:latin typeface="Verdana"/>
                <a:cs typeface="Verdana"/>
              </a:rPr>
              <a:t>s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me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dirty="0">
                <a:latin typeface="Verdana"/>
                <a:cs typeface="Verdana"/>
              </a:rPr>
              <a:t>úju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ó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en</a:t>
            </a:r>
            <a:r>
              <a:rPr sz="1600" spc="-15" dirty="0" err="1">
                <a:latin typeface="Verdana"/>
                <a:cs typeface="Verdana"/>
              </a:rPr>
              <a:t>e</a:t>
            </a:r>
            <a:r>
              <a:rPr sz="1600" spc="-5" dirty="0" err="1">
                <a:latin typeface="Verdana"/>
                <a:cs typeface="Verdana"/>
              </a:rPr>
              <a:t>r</a:t>
            </a:r>
            <a:r>
              <a:rPr sz="1600" spc="-15" dirty="0" err="1">
                <a:latin typeface="Verdana"/>
                <a:cs typeface="Verdana"/>
              </a:rPr>
              <a:t>g</a:t>
            </a:r>
            <a:r>
              <a:rPr sz="1600" spc="5" dirty="0" err="1">
                <a:latin typeface="Verdana"/>
                <a:cs typeface="Verdana"/>
              </a:rPr>
              <a:t>i</a:t>
            </a:r>
            <a:r>
              <a:rPr sz="1600" spc="-5" dirty="0" err="1">
                <a:latin typeface="Verdana"/>
                <a:cs typeface="Verdana"/>
              </a:rPr>
              <a:t>a</a:t>
            </a:r>
            <a:r>
              <a:rPr sz="1600" dirty="0" smtClean="0">
                <a:latin typeface="Verdana"/>
                <a:cs typeface="Verdana"/>
              </a:rPr>
              <a:t>;</a:t>
            </a:r>
            <a:r>
              <a:rPr lang="hu-HU" sz="1600" dirty="0" smtClean="0">
                <a:latin typeface="Verdana"/>
                <a:cs typeface="Verdana"/>
              </a:rPr>
              <a:t> (10% hatékonyság+)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sz="1600" dirty="0" err="1">
                <a:latin typeface="Verdana"/>
                <a:cs typeface="Verdana"/>
              </a:rPr>
              <a:t>f</a:t>
            </a:r>
            <a:r>
              <a:rPr sz="1600" spc="10" dirty="0" err="1">
                <a:latin typeface="Verdana"/>
                <a:cs typeface="Verdana"/>
              </a:rPr>
              <a:t>i</a:t>
            </a:r>
            <a:r>
              <a:rPr sz="1600" spc="-5" dirty="0" err="1">
                <a:latin typeface="Verdana"/>
                <a:cs typeface="Verdana"/>
              </a:rPr>
              <a:t>atal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 err="1" smtClean="0">
                <a:latin typeface="Verdana"/>
                <a:cs typeface="Verdana"/>
              </a:rPr>
              <a:t>g</a:t>
            </a:r>
            <a:r>
              <a:rPr sz="1600" dirty="0" err="1" smtClean="0">
                <a:latin typeface="Verdana"/>
                <a:cs typeface="Verdana"/>
              </a:rPr>
              <a:t>a</a:t>
            </a:r>
            <a:r>
              <a:rPr sz="1600" spc="-15" dirty="0" err="1" smtClean="0">
                <a:latin typeface="Verdana"/>
                <a:cs typeface="Verdana"/>
              </a:rPr>
              <a:t>z</a:t>
            </a:r>
            <a:r>
              <a:rPr sz="1600" spc="-10" dirty="0" err="1" smtClean="0">
                <a:latin typeface="Verdana"/>
                <a:cs typeface="Verdana"/>
              </a:rPr>
              <a:t>d</a:t>
            </a:r>
            <a:r>
              <a:rPr sz="1600" spc="-5" dirty="0" err="1" smtClean="0">
                <a:latin typeface="Verdana"/>
                <a:cs typeface="Verdana"/>
              </a:rPr>
              <a:t>a</a:t>
            </a:r>
            <a:r>
              <a:rPr lang="hu-HU" sz="1600" spc="-5" dirty="0" smtClean="0">
                <a:latin typeface="Verdana"/>
                <a:cs typeface="Verdana"/>
              </a:rPr>
              <a:t>+</a:t>
            </a:r>
            <a:r>
              <a:rPr sz="1600" dirty="0" smtClean="0">
                <a:latin typeface="Verdana"/>
                <a:cs typeface="Verdana"/>
              </a:rPr>
              <a:t>;</a:t>
            </a:r>
            <a:endParaRPr sz="1600" dirty="0">
              <a:latin typeface="Verdana"/>
              <a:cs typeface="Verdana"/>
            </a:endParaRPr>
          </a:p>
          <a:p>
            <a:pPr marL="698500" lvl="1" indent="-2851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698500" algn="l"/>
              </a:tabLst>
            </a:pPr>
            <a:r>
              <a:rPr lang="hu-HU" sz="1600" dirty="0" smtClean="0">
                <a:latin typeface="Verdana"/>
                <a:cs typeface="Verdana"/>
              </a:rPr>
              <a:t>T</a:t>
            </a:r>
            <a:r>
              <a:rPr sz="1600" dirty="0" err="1" smtClean="0">
                <a:latin typeface="Verdana"/>
                <a:cs typeface="Verdana"/>
              </a:rPr>
              <a:t>rá</a:t>
            </a:r>
            <a:r>
              <a:rPr sz="1600" spc="-10" dirty="0" err="1" smtClean="0">
                <a:latin typeface="Verdana"/>
                <a:cs typeface="Verdana"/>
              </a:rPr>
              <a:t>g</a:t>
            </a:r>
            <a:r>
              <a:rPr sz="1600" spc="-35" dirty="0" err="1" smtClean="0">
                <a:latin typeface="Verdana"/>
                <a:cs typeface="Verdana"/>
              </a:rPr>
              <a:t>y</a:t>
            </a:r>
            <a:r>
              <a:rPr sz="1600" dirty="0" err="1" smtClean="0">
                <a:latin typeface="Verdana"/>
                <a:cs typeface="Verdana"/>
              </a:rPr>
              <a:t>atá</a:t>
            </a:r>
            <a:r>
              <a:rPr sz="1600" spc="-10" dirty="0" err="1" smtClean="0">
                <a:latin typeface="Verdana"/>
                <a:cs typeface="Verdana"/>
              </a:rPr>
              <a:t>r</a:t>
            </a:r>
            <a:r>
              <a:rPr sz="1600" dirty="0" err="1" smtClean="0">
                <a:latin typeface="Verdana"/>
                <a:cs typeface="Verdana"/>
              </a:rPr>
              <a:t>o</a:t>
            </a:r>
            <a:r>
              <a:rPr sz="1600" spc="5" dirty="0" err="1" smtClean="0">
                <a:latin typeface="Verdana"/>
                <a:cs typeface="Verdana"/>
              </a:rPr>
              <a:t>l</a:t>
            </a:r>
            <a:r>
              <a:rPr sz="1600" dirty="0" err="1" smtClean="0">
                <a:latin typeface="Verdana"/>
                <a:cs typeface="Verdana"/>
              </a:rPr>
              <a:t>ó</a:t>
            </a:r>
            <a:r>
              <a:rPr lang="hu-HU" sz="1600" dirty="0" smtClean="0">
                <a:latin typeface="Verdana"/>
                <a:cs typeface="Verdana"/>
              </a:rPr>
              <a:t> és komposztáló</a:t>
            </a:r>
            <a:r>
              <a:rPr sz="1600" dirty="0" smtClean="0">
                <a:latin typeface="Verdana"/>
                <a:cs typeface="Verdana"/>
              </a:rPr>
              <a:t>;</a:t>
            </a:r>
            <a:endParaRPr lang="hu-HU" sz="1600" dirty="0">
              <a:latin typeface="Verdana"/>
              <a:cs typeface="Verdana"/>
            </a:endParaRPr>
          </a:p>
          <a:p>
            <a:pPr marL="413385" lvl="1">
              <a:lnSpc>
                <a:spcPct val="100000"/>
              </a:lnSpc>
              <a:spcBef>
                <a:spcPts val="1200"/>
              </a:spcBef>
              <a:tabLst>
                <a:tab pos="698500" algn="l"/>
              </a:tabLst>
            </a:pPr>
            <a:r>
              <a:rPr lang="hu-HU" dirty="0" smtClean="0">
                <a:latin typeface="Verdana"/>
                <a:cs typeface="Verdana"/>
              </a:rPr>
              <a:t>Sertés, baromfi,szarvasmarha, juh és kecske telepek, eszközök.</a:t>
            </a:r>
            <a:endParaRPr lang="hu-HU" dirty="0">
              <a:latin typeface="Verdana"/>
              <a:cs typeface="Verdana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79" y="881126"/>
            <a:ext cx="898804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0532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A ker</a:t>
            </a:r>
            <a:r>
              <a:rPr i="0" spc="-10" dirty="0">
                <a:latin typeface="Verdana"/>
                <a:cs typeface="Verdana"/>
              </a:rPr>
              <a:t>t</a:t>
            </a:r>
            <a:r>
              <a:rPr i="0" dirty="0">
                <a:latin typeface="Verdana"/>
                <a:cs typeface="Verdana"/>
              </a:rPr>
              <a:t>észet</a:t>
            </a:r>
          </a:p>
          <a:p>
            <a:pPr marL="4969510">
              <a:lnSpc>
                <a:spcPct val="100000"/>
              </a:lnSpc>
            </a:pPr>
            <a:r>
              <a:rPr i="0" dirty="0">
                <a:latin typeface="Verdana"/>
                <a:cs typeface="Verdana"/>
              </a:rPr>
              <a:t>fejlesztési</a:t>
            </a:r>
            <a:r>
              <a:rPr i="0" spc="25" dirty="0">
                <a:latin typeface="Verdana"/>
                <a:cs typeface="Verdana"/>
              </a:rPr>
              <a:t> </a:t>
            </a:r>
            <a:r>
              <a:rPr i="0" dirty="0">
                <a:latin typeface="Verdana"/>
                <a:cs typeface="Verdana"/>
              </a:rPr>
              <a:t>támogatásai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964310"/>
            <a:ext cx="8628380" cy="4481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715" indent="-286385">
              <a:lnSpc>
                <a:spcPts val="1839"/>
              </a:lnSpc>
              <a:buFont typeface="Arial"/>
              <a:buChar char="•"/>
              <a:tabLst>
                <a:tab pos="299720" algn="l"/>
                <a:tab pos="1845945" algn="l"/>
                <a:tab pos="2894330" algn="l"/>
                <a:tab pos="3582035" algn="l"/>
                <a:tab pos="4546600" algn="l"/>
                <a:tab pos="5862320" algn="l"/>
                <a:tab pos="6504305" algn="l"/>
                <a:tab pos="7606030" algn="l"/>
              </a:tabLst>
            </a:pPr>
            <a:r>
              <a:rPr sz="1700" b="1" spc="-5" dirty="0">
                <a:latin typeface="Verdana"/>
                <a:cs typeface="Verdana"/>
              </a:rPr>
              <a:t>Jo</a:t>
            </a:r>
            <a:r>
              <a:rPr sz="1700" b="1" spc="-10" dirty="0">
                <a:latin typeface="Verdana"/>
                <a:cs typeface="Verdana"/>
              </a:rPr>
              <a:t>go</a:t>
            </a:r>
            <a:r>
              <a:rPr sz="1700" b="1" spc="-5" dirty="0">
                <a:latin typeface="Verdana"/>
                <a:cs typeface="Verdana"/>
              </a:rPr>
              <a:t>sultak</a:t>
            </a:r>
            <a:r>
              <a:rPr sz="1700" dirty="0">
                <a:latin typeface="Verdana"/>
                <a:cs typeface="Verdana"/>
              </a:rPr>
              <a:t>:	le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al</a:t>
            </a:r>
            <a:r>
              <a:rPr sz="1700" spc="-10" dirty="0">
                <a:latin typeface="Verdana"/>
                <a:cs typeface="Verdana"/>
              </a:rPr>
              <a:t>áb</a:t>
            </a:r>
            <a:r>
              <a:rPr sz="1700" dirty="0">
                <a:latin typeface="Verdana"/>
                <a:cs typeface="Verdana"/>
              </a:rPr>
              <a:t>b	</a:t>
            </a:r>
            <a:r>
              <a:rPr sz="1700" spc="-5" dirty="0">
                <a:latin typeface="Verdana"/>
                <a:cs typeface="Verdana"/>
              </a:rPr>
              <a:t>600</a:t>
            </a:r>
            <a:r>
              <a:rPr sz="1700" dirty="0">
                <a:latin typeface="Verdana"/>
                <a:cs typeface="Verdana"/>
              </a:rPr>
              <a:t>0	ST</a:t>
            </a:r>
            <a:r>
              <a:rPr sz="1700" spc="5" dirty="0">
                <a:latin typeface="Verdana"/>
                <a:cs typeface="Verdana"/>
              </a:rPr>
              <a:t>É</a:t>
            </a:r>
            <a:r>
              <a:rPr sz="1700" spc="-45" dirty="0">
                <a:latin typeface="Verdana"/>
                <a:cs typeface="Verdana"/>
              </a:rPr>
              <a:t>-</a:t>
            </a:r>
            <a:r>
              <a:rPr sz="1700" spc="-30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el	</a:t>
            </a:r>
            <a:r>
              <a:rPr sz="1700" spc="-10" dirty="0">
                <a:latin typeface="Verdana"/>
                <a:cs typeface="Verdana"/>
              </a:rPr>
              <a:t>re</a:t>
            </a:r>
            <a:r>
              <a:rPr sz="1700" dirty="0">
                <a:latin typeface="Verdana"/>
                <a:cs typeface="Verdana"/>
              </a:rPr>
              <a:t>nde</a:t>
            </a:r>
            <a:r>
              <a:rPr sz="1700" spc="-15" dirty="0">
                <a:latin typeface="Verdana"/>
                <a:cs typeface="Verdana"/>
              </a:rPr>
              <a:t>l</a:t>
            </a:r>
            <a:r>
              <a:rPr sz="1700" spc="-30" dirty="0">
                <a:latin typeface="Verdana"/>
                <a:cs typeface="Verdana"/>
              </a:rPr>
              <a:t>k</a:t>
            </a:r>
            <a:r>
              <a:rPr sz="1700" spc="-10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ző	</a:t>
            </a:r>
            <a:r>
              <a:rPr sz="1700" spc="-5" dirty="0">
                <a:latin typeface="Verdana"/>
                <a:cs typeface="Verdana"/>
              </a:rPr>
              <a:t>m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spc="5" dirty="0">
                <a:latin typeface="Verdana"/>
                <a:cs typeface="Verdana"/>
              </a:rPr>
              <a:t>-</a:t>
            </a:r>
            <a:r>
              <a:rPr sz="1700" dirty="0">
                <a:latin typeface="Verdana"/>
                <a:cs typeface="Verdana"/>
              </a:rPr>
              <a:t>i	term</a:t>
            </a:r>
            <a:r>
              <a:rPr sz="1700" spc="-1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lők	</a:t>
            </a:r>
            <a:r>
              <a:rPr sz="1700" spc="-10" dirty="0">
                <a:latin typeface="Verdana"/>
                <a:cs typeface="Verdana"/>
              </a:rPr>
              <a:t>(</a:t>
            </a:r>
            <a:r>
              <a:rPr sz="1700" dirty="0">
                <a:latin typeface="Verdana"/>
                <a:cs typeface="Verdana"/>
              </a:rPr>
              <a:t>le</a:t>
            </a:r>
            <a:r>
              <a:rPr sz="1700" spc="-10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al</a:t>
            </a:r>
            <a:r>
              <a:rPr sz="1700" spc="-10" dirty="0">
                <a:latin typeface="Verdana"/>
                <a:cs typeface="Verdana"/>
              </a:rPr>
              <a:t>áb</a:t>
            </a:r>
            <a:r>
              <a:rPr sz="1700" dirty="0">
                <a:latin typeface="Verdana"/>
                <a:cs typeface="Verdana"/>
              </a:rPr>
              <a:t>b </a:t>
            </a:r>
            <a:r>
              <a:rPr sz="1700" spc="-5" dirty="0">
                <a:latin typeface="Verdana"/>
                <a:cs typeface="Verdana"/>
              </a:rPr>
              <a:t>50</a:t>
            </a:r>
            <a:r>
              <a:rPr sz="1700" dirty="0">
                <a:latin typeface="Verdana"/>
                <a:cs typeface="Verdana"/>
              </a:rPr>
              <a:t>%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m</a:t>
            </a:r>
            <a:r>
              <a:rPr sz="1700" spc="-10" dirty="0">
                <a:latin typeface="Verdana"/>
                <a:cs typeface="Verdana"/>
              </a:rPr>
              <a:t>g-</a:t>
            </a:r>
            <a:r>
              <a:rPr sz="1700" dirty="0">
                <a:latin typeface="Verdana"/>
                <a:cs typeface="Verdana"/>
              </a:rPr>
              <a:t>i te</a:t>
            </a:r>
            <a:r>
              <a:rPr sz="1700" spc="-140" dirty="0">
                <a:latin typeface="Verdana"/>
                <a:cs typeface="Verdana"/>
              </a:rPr>
              <a:t>v</a:t>
            </a:r>
            <a:r>
              <a:rPr sz="1700" dirty="0">
                <a:latin typeface="Verdana"/>
                <a:cs typeface="Verdana"/>
              </a:rPr>
              <a:t>.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szárm</a:t>
            </a:r>
            <a:r>
              <a:rPr sz="1700" spc="-10" dirty="0">
                <a:latin typeface="Verdana"/>
                <a:cs typeface="Verdana"/>
              </a:rPr>
              <a:t>a</a:t>
            </a:r>
            <a:r>
              <a:rPr sz="1700" dirty="0">
                <a:latin typeface="Verdana"/>
                <a:cs typeface="Verdana"/>
              </a:rPr>
              <a:t>zó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 err="1">
                <a:latin typeface="Verdana"/>
                <a:cs typeface="Verdana"/>
              </a:rPr>
              <a:t>ár</a:t>
            </a:r>
            <a:r>
              <a:rPr sz="1700" spc="-10" dirty="0" err="1">
                <a:latin typeface="Verdana"/>
                <a:cs typeface="Verdana"/>
              </a:rPr>
              <a:t>b</a:t>
            </a:r>
            <a:r>
              <a:rPr sz="1700" dirty="0" err="1">
                <a:latin typeface="Verdana"/>
                <a:cs typeface="Verdana"/>
              </a:rPr>
              <a:t>ev</a:t>
            </a:r>
            <a:r>
              <a:rPr sz="1700" spc="5" dirty="0" err="1">
                <a:latin typeface="Verdana"/>
                <a:cs typeface="Verdana"/>
              </a:rPr>
              <a:t>é</a:t>
            </a:r>
            <a:r>
              <a:rPr sz="1700" dirty="0" err="1">
                <a:latin typeface="Verdana"/>
                <a:cs typeface="Verdana"/>
              </a:rPr>
              <a:t>te</a:t>
            </a:r>
            <a:r>
              <a:rPr sz="1700" spc="5" dirty="0" err="1">
                <a:latin typeface="Verdana"/>
                <a:cs typeface="Verdana"/>
              </a:rPr>
              <a:t>l</a:t>
            </a:r>
            <a:r>
              <a:rPr sz="1700" dirty="0" smtClean="0">
                <a:latin typeface="Verdana"/>
                <a:cs typeface="Verdana"/>
              </a:rPr>
              <a:t>)</a:t>
            </a:r>
            <a:r>
              <a:rPr lang="hu-HU" sz="1700" dirty="0" smtClean="0">
                <a:latin typeface="Verdana"/>
                <a:cs typeface="Verdana"/>
              </a:rPr>
              <a:t> Felső STÉ 850 000 – 80%</a:t>
            </a:r>
            <a:endParaRPr sz="17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/>
                <a:cs typeface="Verdana"/>
              </a:rPr>
              <a:t>Tám</a:t>
            </a:r>
            <a:r>
              <a:rPr sz="1700" b="1" spc="-10" dirty="0">
                <a:latin typeface="Verdana"/>
                <a:cs typeface="Verdana"/>
              </a:rPr>
              <a:t>o</a:t>
            </a:r>
            <a:r>
              <a:rPr sz="1700" b="1" dirty="0">
                <a:latin typeface="Verdana"/>
                <a:cs typeface="Verdana"/>
              </a:rPr>
              <a:t>gatási</a:t>
            </a:r>
            <a:r>
              <a:rPr sz="1700" b="1" spc="-2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k</a:t>
            </a:r>
            <a:r>
              <a:rPr sz="1700" b="1" spc="-10" dirty="0">
                <a:latin typeface="Verdana"/>
                <a:cs typeface="Verdana"/>
              </a:rPr>
              <a:t>e</a:t>
            </a:r>
            <a:r>
              <a:rPr sz="1700" b="1" spc="-5" dirty="0">
                <a:latin typeface="Verdana"/>
                <a:cs typeface="Verdana"/>
              </a:rPr>
              <a:t>re</a:t>
            </a:r>
            <a:r>
              <a:rPr sz="1700" b="1" spc="5" dirty="0">
                <a:latin typeface="Verdana"/>
                <a:cs typeface="Verdana"/>
              </a:rPr>
              <a:t>t</a:t>
            </a:r>
            <a:r>
              <a:rPr sz="1700" dirty="0">
                <a:latin typeface="Verdana"/>
                <a:cs typeface="Verdana"/>
              </a:rPr>
              <a:t>: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7</a:t>
            </a:r>
            <a:r>
              <a:rPr sz="1700" dirty="0">
                <a:latin typeface="Verdana"/>
                <a:cs typeface="Verdana"/>
              </a:rPr>
              <a:t>2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Mrd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Ft</a:t>
            </a: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/>
                <a:cs typeface="Verdana"/>
              </a:rPr>
              <a:t>Tám</a:t>
            </a:r>
            <a:r>
              <a:rPr sz="1700" b="1" spc="-10" dirty="0">
                <a:latin typeface="Verdana"/>
                <a:cs typeface="Verdana"/>
              </a:rPr>
              <a:t>o</a:t>
            </a:r>
            <a:r>
              <a:rPr sz="1700" b="1" dirty="0">
                <a:latin typeface="Verdana"/>
                <a:cs typeface="Verdana"/>
              </a:rPr>
              <a:t>gatási</a:t>
            </a:r>
            <a:r>
              <a:rPr sz="1700" b="1" spc="-2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intenzitá</a:t>
            </a:r>
            <a:r>
              <a:rPr sz="1700" b="1" spc="-5" dirty="0">
                <a:latin typeface="Verdana"/>
                <a:cs typeface="Verdana"/>
              </a:rPr>
              <a:t>s</a:t>
            </a:r>
            <a:r>
              <a:rPr sz="1700" dirty="0">
                <a:latin typeface="Verdana"/>
                <a:cs typeface="Verdana"/>
              </a:rPr>
              <a:t>:</a:t>
            </a:r>
            <a:r>
              <a:rPr sz="1700" spc="-3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50</a:t>
            </a:r>
            <a:r>
              <a:rPr sz="1700" dirty="0">
                <a:latin typeface="Verdana"/>
                <a:cs typeface="Verdana"/>
              </a:rPr>
              <a:t>%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(</a:t>
            </a:r>
            <a:r>
              <a:rPr sz="1700" spc="-35" dirty="0">
                <a:latin typeface="Verdana"/>
                <a:cs typeface="Verdana"/>
              </a:rPr>
              <a:t>P</a:t>
            </a:r>
            <a:r>
              <a:rPr sz="1700" dirty="0">
                <a:latin typeface="Verdana"/>
                <a:cs typeface="Verdana"/>
              </a:rPr>
              <a:t>est</a:t>
            </a:r>
            <a:r>
              <a:rPr sz="1700" spc="-10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meg</a:t>
            </a:r>
            <a:r>
              <a:rPr sz="1700" spc="-20" dirty="0">
                <a:latin typeface="Verdana"/>
                <a:cs typeface="Verdana"/>
              </a:rPr>
              <a:t>y</a:t>
            </a:r>
            <a:r>
              <a:rPr sz="1700" spc="5" dirty="0">
                <a:latin typeface="Verdana"/>
                <a:cs typeface="Verdana"/>
              </a:rPr>
              <a:t>e</a:t>
            </a:r>
            <a:r>
              <a:rPr sz="1700" dirty="0">
                <a:latin typeface="Verdana"/>
                <a:cs typeface="Verdana"/>
              </a:rPr>
              <a:t>:</a:t>
            </a:r>
            <a:r>
              <a:rPr sz="1700" spc="-2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40</a:t>
            </a:r>
            <a:r>
              <a:rPr sz="1700" dirty="0">
                <a:latin typeface="Verdana"/>
                <a:cs typeface="Verdana"/>
              </a:rPr>
              <a:t>%)</a:t>
            </a: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/>
                <a:cs typeface="Verdana"/>
              </a:rPr>
              <a:t>M</a:t>
            </a:r>
            <a:r>
              <a:rPr sz="1700" b="1" spc="5" dirty="0">
                <a:latin typeface="Verdana"/>
                <a:cs typeface="Verdana"/>
              </a:rPr>
              <a:t>a</a:t>
            </a:r>
            <a:r>
              <a:rPr sz="1700" b="1" dirty="0">
                <a:latin typeface="Verdana"/>
                <a:cs typeface="Verdana"/>
              </a:rPr>
              <a:t>x.</a:t>
            </a:r>
            <a:r>
              <a:rPr sz="1700" b="1" spc="-25" dirty="0">
                <a:latin typeface="Verdana"/>
                <a:cs typeface="Verdana"/>
              </a:rPr>
              <a:t> </a:t>
            </a:r>
            <a:r>
              <a:rPr sz="1700" b="1" dirty="0">
                <a:latin typeface="Verdana"/>
                <a:cs typeface="Verdana"/>
              </a:rPr>
              <a:t>támo</a:t>
            </a:r>
            <a:r>
              <a:rPr sz="1700" b="1" spc="-10" dirty="0">
                <a:latin typeface="Verdana"/>
                <a:cs typeface="Verdana"/>
              </a:rPr>
              <a:t>g</a:t>
            </a:r>
            <a:r>
              <a:rPr sz="1700" b="1" dirty="0">
                <a:latin typeface="Verdana"/>
                <a:cs typeface="Verdana"/>
              </a:rPr>
              <a:t>at</a:t>
            </a:r>
            <a:r>
              <a:rPr sz="1700" b="1" spc="5" dirty="0">
                <a:latin typeface="Verdana"/>
                <a:cs typeface="Verdana"/>
              </a:rPr>
              <a:t>á</a:t>
            </a:r>
            <a:r>
              <a:rPr sz="1700" b="1" dirty="0">
                <a:latin typeface="Verdana"/>
                <a:cs typeface="Verdana"/>
              </a:rPr>
              <a:t>si</a:t>
            </a:r>
            <a:r>
              <a:rPr sz="1700" b="1" spc="-25" dirty="0">
                <a:latin typeface="Verdana"/>
                <a:cs typeface="Verdana"/>
              </a:rPr>
              <a:t> </a:t>
            </a:r>
            <a:r>
              <a:rPr sz="1700" b="1" spc="-10" dirty="0">
                <a:latin typeface="Verdana"/>
                <a:cs typeface="Verdana"/>
              </a:rPr>
              <a:t>ö</a:t>
            </a:r>
            <a:r>
              <a:rPr sz="1700" b="1" dirty="0">
                <a:latin typeface="Verdana"/>
                <a:cs typeface="Verdana"/>
              </a:rPr>
              <a:t>ssz</a:t>
            </a:r>
            <a:r>
              <a:rPr sz="1700" b="1" spc="-10" dirty="0">
                <a:latin typeface="Verdana"/>
                <a:cs typeface="Verdana"/>
              </a:rPr>
              <a:t>e</a:t>
            </a:r>
            <a:r>
              <a:rPr sz="1700" b="1" spc="-5" dirty="0">
                <a:latin typeface="Verdana"/>
                <a:cs typeface="Verdana"/>
              </a:rPr>
              <a:t>g</a:t>
            </a:r>
            <a:r>
              <a:rPr sz="1700" dirty="0">
                <a:latin typeface="Verdana"/>
                <a:cs typeface="Verdana"/>
              </a:rPr>
              <a:t>:</a:t>
            </a:r>
            <a:r>
              <a:rPr sz="1700" spc="-5" dirty="0">
                <a:latin typeface="Verdana"/>
                <a:cs typeface="Verdana"/>
              </a:rPr>
              <a:t> 50</a:t>
            </a:r>
            <a:r>
              <a:rPr sz="1700" dirty="0">
                <a:latin typeface="Verdana"/>
                <a:cs typeface="Verdana"/>
              </a:rPr>
              <a:t>0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millió</a:t>
            </a:r>
            <a:r>
              <a:rPr sz="1700" spc="-2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Ft</a:t>
            </a:r>
            <a:r>
              <a:rPr sz="1700" spc="-10" dirty="0">
                <a:latin typeface="Verdana"/>
                <a:cs typeface="Verdana"/>
              </a:rPr>
              <a:t> (</a:t>
            </a:r>
            <a:r>
              <a:rPr sz="1700" dirty="0">
                <a:latin typeface="Verdana"/>
                <a:cs typeface="Verdana"/>
              </a:rPr>
              <a:t>közös </a:t>
            </a:r>
            <a:r>
              <a:rPr sz="1700" spc="-10" dirty="0">
                <a:latin typeface="Verdana"/>
                <a:cs typeface="Verdana"/>
              </a:rPr>
              <a:t>b</a:t>
            </a:r>
            <a:r>
              <a:rPr sz="1700" dirty="0">
                <a:latin typeface="Verdana"/>
                <a:cs typeface="Verdana"/>
              </a:rPr>
              <a:t>e</a:t>
            </a:r>
            <a:r>
              <a:rPr sz="1700" spc="5" dirty="0">
                <a:latin typeface="Verdana"/>
                <a:cs typeface="Verdana"/>
              </a:rPr>
              <a:t>r</a:t>
            </a:r>
            <a:r>
              <a:rPr sz="1700" dirty="0">
                <a:latin typeface="Verdana"/>
                <a:cs typeface="Verdana"/>
              </a:rPr>
              <a:t>uházás: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>
                <a:latin typeface="Verdana"/>
                <a:cs typeface="Verdana"/>
              </a:rPr>
              <a:t>1</a:t>
            </a:r>
            <a:r>
              <a:rPr sz="1700" spc="-15" dirty="0">
                <a:latin typeface="Verdana"/>
                <a:cs typeface="Verdana"/>
              </a:rPr>
              <a:t> </a:t>
            </a:r>
            <a:r>
              <a:rPr sz="1700" dirty="0" err="1">
                <a:latin typeface="Verdana"/>
                <a:cs typeface="Verdana"/>
              </a:rPr>
              <a:t>Mrd</a:t>
            </a:r>
            <a:r>
              <a:rPr sz="1700" spc="-5" dirty="0">
                <a:latin typeface="Verdana"/>
                <a:cs typeface="Verdana"/>
              </a:rPr>
              <a:t> </a:t>
            </a:r>
            <a:r>
              <a:rPr sz="1700" dirty="0" smtClean="0">
                <a:latin typeface="Verdana"/>
                <a:cs typeface="Verdana"/>
              </a:rPr>
              <a:t>Ft</a:t>
            </a:r>
            <a:r>
              <a:rPr lang="hu-HU" sz="1700" dirty="0" smtClean="0">
                <a:latin typeface="Verdana"/>
                <a:cs typeface="Verdana"/>
              </a:rPr>
              <a:t>+10%</a:t>
            </a:r>
            <a:r>
              <a:rPr sz="1700" dirty="0" smtClean="0">
                <a:latin typeface="Verdana"/>
                <a:cs typeface="Verdana"/>
              </a:rPr>
              <a:t>)</a:t>
            </a:r>
            <a:endParaRPr sz="17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latin typeface="Verdana"/>
                <a:cs typeface="Verdana"/>
              </a:rPr>
              <a:t>Tám</a:t>
            </a:r>
            <a:r>
              <a:rPr sz="1700" b="1" spc="-10" dirty="0">
                <a:latin typeface="Verdana"/>
                <a:cs typeface="Verdana"/>
              </a:rPr>
              <a:t>o</a:t>
            </a:r>
            <a:r>
              <a:rPr sz="1700" b="1" dirty="0">
                <a:latin typeface="Verdana"/>
                <a:cs typeface="Verdana"/>
              </a:rPr>
              <a:t>gatási</a:t>
            </a:r>
            <a:r>
              <a:rPr sz="1700" b="1" spc="-25" dirty="0">
                <a:latin typeface="Verdana"/>
                <a:cs typeface="Verdana"/>
              </a:rPr>
              <a:t> </a:t>
            </a:r>
            <a:r>
              <a:rPr sz="1700" b="1" spc="5" dirty="0">
                <a:latin typeface="Verdana"/>
                <a:cs typeface="Verdana"/>
              </a:rPr>
              <a:t>c</a:t>
            </a:r>
            <a:r>
              <a:rPr sz="1700" b="1" dirty="0">
                <a:latin typeface="Verdana"/>
                <a:cs typeface="Verdana"/>
              </a:rPr>
              <a:t>élo</a:t>
            </a:r>
            <a:r>
              <a:rPr sz="1700" b="1" spc="-10" dirty="0">
                <a:latin typeface="Verdana"/>
                <a:cs typeface="Verdana"/>
              </a:rPr>
              <a:t>k</a:t>
            </a:r>
            <a:r>
              <a:rPr sz="1700" b="1" dirty="0"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ts val="1710"/>
              </a:lnSpc>
              <a:spcBef>
                <a:spcPts val="1015"/>
              </a:spcBef>
              <a:tabLst>
                <a:tab pos="421005" algn="l"/>
                <a:tab pos="1393190" algn="l"/>
                <a:tab pos="1905635" algn="l"/>
                <a:tab pos="2970530" algn="l"/>
                <a:tab pos="4290695" algn="l"/>
                <a:tab pos="4985385" algn="l"/>
                <a:tab pos="7549515" algn="l"/>
              </a:tabLst>
            </a:pPr>
            <a:r>
              <a:rPr sz="1500" spc="-10" dirty="0">
                <a:latin typeface="Verdana"/>
                <a:cs typeface="Verdana"/>
              </a:rPr>
              <a:t>Ú</a:t>
            </a:r>
            <a:r>
              <a:rPr sz="1500" dirty="0">
                <a:latin typeface="Verdana"/>
                <a:cs typeface="Verdana"/>
              </a:rPr>
              <a:t>j,	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10" dirty="0">
                <a:latin typeface="Verdana"/>
                <a:cs typeface="Verdana"/>
              </a:rPr>
              <a:t>p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té</a:t>
            </a:r>
            <a:r>
              <a:rPr sz="1500" spc="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sel	já</a:t>
            </a:r>
            <a:r>
              <a:rPr sz="1500" spc="-1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ó	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spc="-10" dirty="0">
                <a:latin typeface="Verdana"/>
                <a:cs typeface="Verdana"/>
              </a:rPr>
              <a:t>er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5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5" dirty="0">
                <a:latin typeface="Verdana"/>
                <a:cs typeface="Verdana"/>
              </a:rPr>
              <a:t>z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ti	t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c</a:t>
            </a:r>
            <a:r>
              <a:rPr sz="1500" spc="-10" dirty="0">
                <a:latin typeface="Verdana"/>
                <a:cs typeface="Verdana"/>
              </a:rPr>
              <a:t>h</a:t>
            </a:r>
            <a:r>
              <a:rPr sz="1500" dirty="0">
                <a:latin typeface="Verdana"/>
                <a:cs typeface="Verdana"/>
              </a:rPr>
              <a:t>n</a:t>
            </a:r>
            <a:r>
              <a:rPr sz="1500" spc="5" dirty="0">
                <a:latin typeface="Verdana"/>
                <a:cs typeface="Verdana"/>
              </a:rPr>
              <a:t>o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ó</a:t>
            </a:r>
            <a:r>
              <a:rPr sz="1500" spc="10" dirty="0">
                <a:latin typeface="Verdana"/>
                <a:cs typeface="Verdana"/>
              </a:rPr>
              <a:t>g</a:t>
            </a:r>
            <a:r>
              <a:rPr sz="1500" dirty="0">
                <a:latin typeface="Verdana"/>
                <a:cs typeface="Verdana"/>
              </a:rPr>
              <a:t>i</a:t>
            </a:r>
            <a:r>
              <a:rPr sz="1500" spc="-5" dirty="0">
                <a:latin typeface="Verdana"/>
                <a:cs typeface="Verdana"/>
              </a:rPr>
              <a:t>a</a:t>
            </a:r>
            <a:r>
              <a:rPr sz="1500" dirty="0">
                <a:latin typeface="Verdana"/>
                <a:cs typeface="Verdana"/>
              </a:rPr>
              <a:t>:	f</a:t>
            </a:r>
            <a:r>
              <a:rPr sz="1500" spc="-2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d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tt	t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spc="-1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m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sztő</a:t>
            </a:r>
            <a:r>
              <a:rPr sz="1500" spc="-15" dirty="0">
                <a:latin typeface="Verdana"/>
                <a:cs typeface="Verdana"/>
              </a:rPr>
              <a:t>-</a:t>
            </a:r>
            <a:r>
              <a:rPr sz="1500" dirty="0">
                <a:latin typeface="Verdana"/>
                <a:cs typeface="Verdana"/>
              </a:rPr>
              <a:t>b</a:t>
            </a:r>
            <a:r>
              <a:rPr sz="1500" spc="-10" dirty="0">
                <a:latin typeface="Verdana"/>
                <a:cs typeface="Verdana"/>
              </a:rPr>
              <a:t>ere</a:t>
            </a:r>
            <a:r>
              <a:rPr sz="1500" dirty="0">
                <a:latin typeface="Verdana"/>
                <a:cs typeface="Verdana"/>
              </a:rPr>
              <a:t>nd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zé</a:t>
            </a:r>
            <a:r>
              <a:rPr sz="1500" spc="-10" dirty="0">
                <a:latin typeface="Verdana"/>
                <a:cs typeface="Verdana"/>
              </a:rPr>
              <a:t>se</a:t>
            </a:r>
            <a:r>
              <a:rPr sz="1500" dirty="0">
                <a:latin typeface="Verdana"/>
                <a:cs typeface="Verdana"/>
              </a:rPr>
              <a:t>k,	h</a:t>
            </a:r>
            <a:r>
              <a:rPr sz="1500" spc="-10" dirty="0">
                <a:latin typeface="Verdana"/>
                <a:cs typeface="Verdana"/>
              </a:rPr>
              <a:t>ű</a:t>
            </a:r>
            <a:r>
              <a:rPr sz="1500" dirty="0">
                <a:latin typeface="Verdana"/>
                <a:cs typeface="Verdana"/>
              </a:rPr>
              <a:t>tő</a:t>
            </a:r>
            <a:r>
              <a:rPr sz="1500" spc="-10" dirty="0">
                <a:latin typeface="Verdana"/>
                <a:cs typeface="Verdana"/>
              </a:rPr>
              <a:t>h</a:t>
            </a:r>
            <a:r>
              <a:rPr sz="1500" dirty="0">
                <a:latin typeface="Verdana"/>
                <a:cs typeface="Verdana"/>
              </a:rPr>
              <a:t>áza</a:t>
            </a:r>
            <a:r>
              <a:rPr sz="1500" spc="5" dirty="0">
                <a:latin typeface="Verdana"/>
                <a:cs typeface="Verdana"/>
              </a:rPr>
              <a:t>k</a:t>
            </a:r>
            <a:r>
              <a:rPr sz="1500" dirty="0">
                <a:latin typeface="Verdana"/>
                <a:cs typeface="Verdana"/>
              </a:rPr>
              <a:t>,</a:t>
            </a:r>
          </a:p>
          <a:p>
            <a:pPr marL="12700" indent="286385">
              <a:lnSpc>
                <a:spcPts val="1710"/>
              </a:lnSpc>
            </a:pPr>
            <a:r>
              <a:rPr sz="1500" dirty="0">
                <a:latin typeface="Verdana"/>
                <a:cs typeface="Verdana"/>
              </a:rPr>
              <a:t>tá</a:t>
            </a:r>
            <a:r>
              <a:rPr sz="1500" spc="-1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ók,</a:t>
            </a:r>
            <a:r>
              <a:rPr sz="1500" spc="1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man</a:t>
            </a:r>
            <a:r>
              <a:rPr sz="1500" spc="-20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pu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á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ók,</a:t>
            </a:r>
            <a:r>
              <a:rPr sz="1500" spc="5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kapcso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ódó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b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p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tt</a:t>
            </a:r>
            <a:r>
              <a:rPr sz="1500" spc="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ch</a:t>
            </a:r>
            <a:r>
              <a:rPr sz="1500" spc="-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o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óg</a:t>
            </a:r>
            <a:r>
              <a:rPr sz="1500" spc="-15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a</a:t>
            </a:r>
            <a:r>
              <a:rPr sz="1500" spc="4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gy</a:t>
            </a:r>
            <a:r>
              <a:rPr sz="1500" spc="-5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b ü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dirty="0">
                <a:latin typeface="Verdana"/>
                <a:cs typeface="Verdana"/>
              </a:rPr>
              <a:t>mi 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20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tm</a:t>
            </a:r>
            <a:r>
              <a:rPr sz="1500" spc="-5" dirty="0">
                <a:latin typeface="Verdana"/>
                <a:cs typeface="Verdana"/>
              </a:rPr>
              <a:t>é</a:t>
            </a:r>
            <a:r>
              <a:rPr sz="1500" spc="-15" dirty="0">
                <a:latin typeface="Verdana"/>
                <a:cs typeface="Verdana"/>
              </a:rPr>
              <a:t>ny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k;</a:t>
            </a:r>
          </a:p>
          <a:p>
            <a:pPr marL="299085" marR="5080" indent="-287020">
              <a:lnSpc>
                <a:spcPts val="1620"/>
              </a:lnSpc>
              <a:spcBef>
                <a:spcPts val="1220"/>
              </a:spcBef>
            </a:pPr>
            <a:r>
              <a:rPr sz="1500" dirty="0">
                <a:latin typeface="Verdana"/>
                <a:cs typeface="Verdana"/>
              </a:rPr>
              <a:t>É</a:t>
            </a:r>
            <a:r>
              <a:rPr sz="1500" spc="10" dirty="0">
                <a:latin typeface="Verdana"/>
                <a:cs typeface="Verdana"/>
              </a:rPr>
              <a:t>p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sel </a:t>
            </a:r>
            <a:r>
              <a:rPr sz="1500" spc="-190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n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spc="-5" dirty="0">
                <a:latin typeface="Verdana"/>
                <a:cs typeface="Verdana"/>
              </a:rPr>
              <a:t>m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75" dirty="0">
                <a:latin typeface="Verdana"/>
                <a:cs typeface="Verdana"/>
              </a:rPr>
              <a:t> </a:t>
            </a:r>
            <a:r>
              <a:rPr sz="1500" spc="10" dirty="0">
                <a:latin typeface="Verdana"/>
                <a:cs typeface="Verdana"/>
              </a:rPr>
              <a:t>j</a:t>
            </a:r>
            <a:r>
              <a:rPr sz="1500" dirty="0">
                <a:latin typeface="Verdana"/>
                <a:cs typeface="Verdana"/>
              </a:rPr>
              <a:t>á</a:t>
            </a:r>
            <a:r>
              <a:rPr sz="1500" spc="-10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ó </a:t>
            </a:r>
            <a:r>
              <a:rPr sz="1500" spc="-180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r</a:t>
            </a:r>
            <a:r>
              <a:rPr sz="1500" spc="-10" dirty="0">
                <a:latin typeface="Verdana"/>
                <a:cs typeface="Verdana"/>
              </a:rPr>
              <a:t>té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spc="5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i </a:t>
            </a:r>
            <a:r>
              <a:rPr sz="1500" spc="-18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szköz </a:t>
            </a:r>
            <a:r>
              <a:rPr sz="1500" spc="-17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b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dirty="0">
                <a:latin typeface="Verdana"/>
                <a:cs typeface="Verdana"/>
              </a:rPr>
              <a:t>rz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-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: </a:t>
            </a:r>
            <a:r>
              <a:rPr sz="1500" spc="-18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rő- </a:t>
            </a:r>
            <a:r>
              <a:rPr sz="1500" spc="-18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 </a:t>
            </a:r>
            <a:r>
              <a:rPr sz="1500" spc="-185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munk</a:t>
            </a:r>
            <a:r>
              <a:rPr sz="1500" spc="-5" dirty="0">
                <a:latin typeface="Verdana"/>
                <a:cs typeface="Verdana"/>
              </a:rPr>
              <a:t>a</a:t>
            </a:r>
            <a:r>
              <a:rPr sz="1500" dirty="0">
                <a:latin typeface="Verdana"/>
                <a:cs typeface="Verdana"/>
              </a:rPr>
              <a:t>g</a:t>
            </a:r>
            <a:r>
              <a:rPr sz="1500" spc="-5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p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k </a:t>
            </a:r>
            <a:r>
              <a:rPr sz="1500" spc="-18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(haszn</a:t>
            </a:r>
            <a:r>
              <a:rPr sz="1500" spc="10" dirty="0">
                <a:latin typeface="Verdana"/>
                <a:cs typeface="Verdana"/>
              </a:rPr>
              <a:t>á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t </a:t>
            </a:r>
            <a:r>
              <a:rPr sz="1500" spc="-170" dirty="0">
                <a:latin typeface="Verdana"/>
                <a:cs typeface="Verdana"/>
              </a:rPr>
              <a:t> </a:t>
            </a:r>
            <a:r>
              <a:rPr sz="1500" spc="-20" dirty="0">
                <a:latin typeface="Verdana"/>
                <a:cs typeface="Verdana"/>
              </a:rPr>
              <a:t>i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10" dirty="0">
                <a:latin typeface="Verdana"/>
                <a:cs typeface="Verdana"/>
              </a:rPr>
              <a:t>)</a:t>
            </a:r>
            <a:r>
              <a:rPr sz="1500" spc="-5" dirty="0">
                <a:latin typeface="Verdana"/>
                <a:cs typeface="Verdana"/>
              </a:rPr>
              <a:t>,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85" dirty="0">
                <a:latin typeface="Verdana"/>
                <a:cs typeface="Verdana"/>
              </a:rPr>
              <a:t> </a:t>
            </a:r>
            <a:r>
              <a:rPr sz="1500" spc="-5" dirty="0">
                <a:latin typeface="Verdana"/>
                <a:cs typeface="Verdana"/>
              </a:rPr>
              <a:t>a </a:t>
            </a:r>
            <a:r>
              <a:rPr sz="1500" dirty="0">
                <a:latin typeface="Verdana"/>
                <a:cs typeface="Verdana"/>
              </a:rPr>
              <a:t>pos</a:t>
            </a:r>
            <a:r>
              <a:rPr sz="1500" spc="-30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-</a:t>
            </a:r>
            <a:r>
              <a:rPr sz="1500" spc="-5" dirty="0">
                <a:latin typeface="Verdana"/>
                <a:cs typeface="Verdana"/>
              </a:rPr>
              <a:t>ha</a:t>
            </a:r>
            <a:r>
              <a:rPr sz="1500" spc="-15" dirty="0">
                <a:latin typeface="Verdana"/>
                <a:cs typeface="Verdana"/>
              </a:rPr>
              <a:t>r</a:t>
            </a:r>
            <a:r>
              <a:rPr sz="1500" spc="-20" dirty="0">
                <a:latin typeface="Verdana"/>
                <a:cs typeface="Verdana"/>
              </a:rPr>
              <a:t>v</a:t>
            </a:r>
            <a:r>
              <a:rPr sz="1500" spc="-1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st</a:t>
            </a:r>
            <a:r>
              <a:rPr sz="1500" spc="-5" dirty="0">
                <a:latin typeface="Verdana"/>
                <a:cs typeface="Verdana"/>
              </a:rPr>
              <a:t> </a:t>
            </a:r>
            <a:r>
              <a:rPr sz="1500" dirty="0" err="1">
                <a:latin typeface="Verdana"/>
                <a:cs typeface="Verdana"/>
              </a:rPr>
              <a:t>t</a:t>
            </a:r>
            <a:r>
              <a:rPr sz="1500" spc="-10" dirty="0" err="1">
                <a:latin typeface="Verdana"/>
                <a:cs typeface="Verdana"/>
              </a:rPr>
              <a:t>e</a:t>
            </a:r>
            <a:r>
              <a:rPr sz="1500" dirty="0" err="1">
                <a:latin typeface="Verdana"/>
                <a:cs typeface="Verdana"/>
              </a:rPr>
              <a:t>v</a:t>
            </a:r>
            <a:r>
              <a:rPr sz="1500" spc="-10" dirty="0" err="1">
                <a:latin typeface="Verdana"/>
                <a:cs typeface="Verdana"/>
              </a:rPr>
              <a:t>é</a:t>
            </a:r>
            <a:r>
              <a:rPr sz="1500" spc="-15" dirty="0" err="1">
                <a:latin typeface="Verdana"/>
                <a:cs typeface="Verdana"/>
              </a:rPr>
              <a:t>k</a:t>
            </a:r>
            <a:r>
              <a:rPr sz="1500" spc="-10" dirty="0" err="1">
                <a:latin typeface="Verdana"/>
                <a:cs typeface="Verdana"/>
              </a:rPr>
              <a:t>e</a:t>
            </a:r>
            <a:r>
              <a:rPr sz="1500" spc="-15" dirty="0" err="1">
                <a:latin typeface="Verdana"/>
                <a:cs typeface="Verdana"/>
              </a:rPr>
              <a:t>n</a:t>
            </a:r>
            <a:r>
              <a:rPr sz="1500" dirty="0" err="1">
                <a:latin typeface="Verdana"/>
                <a:cs typeface="Verdana"/>
              </a:rPr>
              <a:t>ys</a:t>
            </a:r>
            <a:r>
              <a:rPr sz="1500" spc="-10" dirty="0" err="1">
                <a:latin typeface="Verdana"/>
                <a:cs typeface="Verdana"/>
              </a:rPr>
              <a:t>é</a:t>
            </a:r>
            <a:r>
              <a:rPr sz="1500" dirty="0" err="1">
                <a:latin typeface="Verdana"/>
                <a:cs typeface="Verdana"/>
              </a:rPr>
              <a:t>g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0" dirty="0" err="1" smtClean="0">
                <a:latin typeface="Verdana"/>
                <a:cs typeface="Verdana"/>
              </a:rPr>
              <a:t>e</a:t>
            </a:r>
            <a:r>
              <a:rPr sz="1500" dirty="0" err="1" smtClean="0">
                <a:latin typeface="Verdana"/>
                <a:cs typeface="Verdana"/>
              </a:rPr>
              <a:t>szkö</a:t>
            </a:r>
            <a:r>
              <a:rPr sz="1500" spc="-10" dirty="0" err="1" smtClean="0">
                <a:latin typeface="Verdana"/>
                <a:cs typeface="Verdana"/>
              </a:rPr>
              <a:t>ze</a:t>
            </a:r>
            <a:r>
              <a:rPr sz="1500" spc="-15" dirty="0" err="1" smtClean="0">
                <a:latin typeface="Verdana"/>
                <a:cs typeface="Verdana"/>
              </a:rPr>
              <a:t>i</a:t>
            </a:r>
            <a:r>
              <a:rPr lang="hu-HU" sz="1500" spc="-15" dirty="0" smtClean="0">
                <a:latin typeface="Verdana"/>
                <a:cs typeface="Verdana"/>
              </a:rPr>
              <a:t> </a:t>
            </a:r>
            <a:r>
              <a:rPr lang="hu-HU" sz="1600" dirty="0"/>
              <a:t> (pl. </a:t>
            </a:r>
            <a:r>
              <a:rPr lang="hu-HU" sz="1600" dirty="0" smtClean="0"/>
              <a:t>utóérlelés</a:t>
            </a:r>
            <a:r>
              <a:rPr lang="hu-HU" sz="1600" dirty="0"/>
              <a:t>, hűtés, piacszervezés).</a:t>
            </a:r>
            <a:r>
              <a:rPr sz="1500" dirty="0" smtClean="0">
                <a:latin typeface="Verdana"/>
                <a:cs typeface="Verdana"/>
              </a:rPr>
              <a:t>;</a:t>
            </a:r>
            <a:endParaRPr sz="1500" dirty="0">
              <a:latin typeface="Verdana"/>
              <a:cs typeface="Verdana"/>
            </a:endParaRPr>
          </a:p>
          <a:p>
            <a:pPr marL="299085" marR="5080" indent="-287020">
              <a:lnSpc>
                <a:spcPts val="1620"/>
              </a:lnSpc>
              <a:spcBef>
                <a:spcPts val="1200"/>
              </a:spcBef>
              <a:tabLst>
                <a:tab pos="1878330" algn="l"/>
                <a:tab pos="2234565" algn="l"/>
                <a:tab pos="3813810" algn="l"/>
                <a:tab pos="4144645" algn="l"/>
                <a:tab pos="5405120" algn="l"/>
                <a:tab pos="6540500" algn="l"/>
                <a:tab pos="7498080" algn="l"/>
              </a:tabLst>
            </a:pPr>
            <a:r>
              <a:rPr sz="1500" dirty="0">
                <a:latin typeface="Verdana"/>
                <a:cs typeface="Verdana"/>
              </a:rPr>
              <a:t>Ü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tv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-15" dirty="0">
                <a:latin typeface="Verdana"/>
                <a:cs typeface="Verdana"/>
              </a:rPr>
              <a:t>n</a:t>
            </a:r>
            <a:r>
              <a:rPr sz="1500" dirty="0">
                <a:latin typeface="Verdana"/>
                <a:cs typeface="Verdana"/>
              </a:rPr>
              <a:t>yte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10" dirty="0">
                <a:latin typeface="Verdana"/>
                <a:cs typeface="Verdana"/>
              </a:rPr>
              <a:t>p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spc="5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	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	-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dirty="0">
                <a:latin typeface="Verdana"/>
                <a:cs typeface="Verdana"/>
              </a:rPr>
              <a:t>or</a:t>
            </a:r>
            <a:r>
              <a:rPr sz="1500" spc="-5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spc="5" dirty="0">
                <a:latin typeface="Verdana"/>
                <a:cs typeface="Verdana"/>
              </a:rPr>
              <a:t>r</a:t>
            </a:r>
            <a:r>
              <a:rPr sz="1500" dirty="0">
                <a:latin typeface="Verdana"/>
                <a:cs typeface="Verdana"/>
              </a:rPr>
              <a:t>ű</a:t>
            </a:r>
            <a:r>
              <a:rPr sz="1500" spc="5" dirty="0">
                <a:latin typeface="Verdana"/>
                <a:cs typeface="Verdana"/>
              </a:rPr>
              <a:t>s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té</a:t>
            </a:r>
            <a:r>
              <a:rPr sz="1500" spc="5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:	</a:t>
            </a:r>
            <a:r>
              <a:rPr sz="1500" spc="-5" dirty="0">
                <a:latin typeface="Verdana"/>
                <a:cs typeface="Verdana"/>
              </a:rPr>
              <a:t>ú</a:t>
            </a:r>
            <a:r>
              <a:rPr sz="1500" dirty="0">
                <a:latin typeface="Verdana"/>
                <a:cs typeface="Verdana"/>
              </a:rPr>
              <a:t>j	ü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5" dirty="0">
                <a:latin typeface="Verdana"/>
                <a:cs typeface="Verdana"/>
              </a:rPr>
              <a:t>t</a:t>
            </a:r>
            <a:r>
              <a:rPr sz="1500" dirty="0">
                <a:latin typeface="Verdana"/>
                <a:cs typeface="Verdana"/>
              </a:rPr>
              <a:t>v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-15" dirty="0">
                <a:latin typeface="Verdana"/>
                <a:cs typeface="Verdana"/>
              </a:rPr>
              <a:t>ny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k	t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10" dirty="0">
                <a:latin typeface="Verdana"/>
                <a:cs typeface="Verdana"/>
              </a:rPr>
              <a:t>p</a:t>
            </a:r>
            <a:r>
              <a:rPr sz="1500" spc="-15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tés</a:t>
            </a:r>
            <a:r>
              <a:rPr sz="1500" spc="-5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,	m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10" dirty="0">
                <a:latin typeface="Verdana"/>
                <a:cs typeface="Verdana"/>
              </a:rPr>
              <a:t>g</a:t>
            </a:r>
            <a:r>
              <a:rPr sz="1500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vő	</a:t>
            </a:r>
            <a:r>
              <a:rPr sz="1500" spc="5" dirty="0">
                <a:latin typeface="Verdana"/>
                <a:cs typeface="Verdana"/>
              </a:rPr>
              <a:t>ü</a:t>
            </a:r>
            <a:r>
              <a:rPr sz="1500" dirty="0">
                <a:latin typeface="Verdana"/>
                <a:cs typeface="Verdana"/>
              </a:rPr>
              <a:t>l</a:t>
            </a:r>
            <a:r>
              <a:rPr sz="1500" spc="-10" dirty="0">
                <a:latin typeface="Verdana"/>
                <a:cs typeface="Verdana"/>
              </a:rPr>
              <a:t>te</a:t>
            </a:r>
            <a:r>
              <a:rPr sz="1500" dirty="0">
                <a:latin typeface="Verdana"/>
                <a:cs typeface="Verdana"/>
              </a:rPr>
              <a:t>tv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spc="-15" dirty="0">
                <a:latin typeface="Verdana"/>
                <a:cs typeface="Verdana"/>
              </a:rPr>
              <a:t>ny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k f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spc="-15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új</a:t>
            </a:r>
            <a:r>
              <a:rPr sz="1500" spc="-20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tá</a:t>
            </a:r>
            <a:r>
              <a:rPr sz="1500" spc="-10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a,</a:t>
            </a:r>
            <a:r>
              <a:rPr sz="1500" spc="25" dirty="0">
                <a:latin typeface="Verdana"/>
                <a:cs typeface="Verdana"/>
              </a:rPr>
              <a:t> </a:t>
            </a:r>
            <a:r>
              <a:rPr sz="1500" spc="-15" dirty="0">
                <a:latin typeface="Verdana"/>
                <a:cs typeface="Verdana"/>
              </a:rPr>
              <a:t>k</a:t>
            </a:r>
            <a:r>
              <a:rPr sz="1500" dirty="0">
                <a:latin typeface="Verdana"/>
                <a:cs typeface="Verdana"/>
              </a:rPr>
              <a:t>or</a:t>
            </a:r>
            <a:r>
              <a:rPr sz="1500" spc="-5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ze</a:t>
            </a:r>
            <a:r>
              <a:rPr sz="1500" dirty="0">
                <a:latin typeface="Verdana"/>
                <a:cs typeface="Verdana"/>
              </a:rPr>
              <a:t>r</a:t>
            </a:r>
            <a:r>
              <a:rPr sz="1500" spc="-10" dirty="0">
                <a:latin typeface="Verdana"/>
                <a:cs typeface="Verdana"/>
              </a:rPr>
              <a:t>ű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20" dirty="0">
                <a:latin typeface="Verdana"/>
                <a:cs typeface="Verdana"/>
              </a:rPr>
              <a:t>í</a:t>
            </a:r>
            <a:r>
              <a:rPr sz="1500" dirty="0">
                <a:latin typeface="Verdana"/>
                <a:cs typeface="Verdana"/>
              </a:rPr>
              <a:t>t</a:t>
            </a:r>
            <a:r>
              <a:rPr sz="1500" spc="-10" dirty="0">
                <a:latin typeface="Verdana"/>
                <a:cs typeface="Verdana"/>
              </a:rPr>
              <a:t>é</a:t>
            </a:r>
            <a:r>
              <a:rPr sz="1500" dirty="0">
                <a:latin typeface="Verdana"/>
                <a:cs typeface="Verdana"/>
              </a:rPr>
              <a:t>s</a:t>
            </a:r>
            <a:r>
              <a:rPr sz="1500" spc="-10" dirty="0">
                <a:latin typeface="Verdana"/>
                <a:cs typeface="Verdana"/>
              </a:rPr>
              <a:t>e</a:t>
            </a:r>
            <a:r>
              <a:rPr sz="1500" dirty="0">
                <a:latin typeface="Verdana"/>
                <a:cs typeface="Verdana"/>
              </a:rPr>
              <a:t>,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dirty="0">
                <a:latin typeface="Verdana"/>
                <a:cs typeface="Verdana"/>
              </a:rPr>
              <a:t>faj</a:t>
            </a:r>
            <a:r>
              <a:rPr sz="1500" spc="-5" dirty="0">
                <a:latin typeface="Verdana"/>
                <a:cs typeface="Verdana"/>
              </a:rPr>
              <a:t>t</a:t>
            </a:r>
            <a:r>
              <a:rPr sz="1500" spc="-15" dirty="0">
                <a:latin typeface="Verdana"/>
                <a:cs typeface="Verdana"/>
              </a:rPr>
              <a:t>a</a:t>
            </a:r>
            <a:r>
              <a:rPr sz="1500" dirty="0">
                <a:latin typeface="Verdana"/>
                <a:cs typeface="Verdana"/>
              </a:rPr>
              <a:t>vá</a:t>
            </a:r>
            <a:r>
              <a:rPr sz="1500" spc="-20" dirty="0">
                <a:latin typeface="Verdana"/>
                <a:cs typeface="Verdana"/>
              </a:rPr>
              <a:t>l</a:t>
            </a:r>
            <a:r>
              <a:rPr sz="1500" dirty="0">
                <a:latin typeface="Verdana"/>
                <a:cs typeface="Verdana"/>
              </a:rPr>
              <a:t>tá</a:t>
            </a:r>
            <a:r>
              <a:rPr sz="1500" spc="-10" dirty="0">
                <a:latin typeface="Verdana"/>
                <a:cs typeface="Verdana"/>
              </a:rPr>
              <a:t>s</a:t>
            </a:r>
            <a:r>
              <a:rPr sz="1500" dirty="0">
                <a:latin typeface="Verdana"/>
                <a:cs typeface="Verdana"/>
              </a:rPr>
              <a:t>,</a:t>
            </a:r>
            <a:r>
              <a:rPr sz="1500" spc="20" dirty="0">
                <a:latin typeface="Verdana"/>
                <a:cs typeface="Verdana"/>
              </a:rPr>
              <a:t> </a:t>
            </a:r>
            <a:r>
              <a:rPr sz="1500" dirty="0" err="1">
                <a:latin typeface="Verdana"/>
                <a:cs typeface="Verdana"/>
              </a:rPr>
              <a:t>mű</a:t>
            </a:r>
            <a:r>
              <a:rPr sz="1500" spc="-15" dirty="0" err="1">
                <a:latin typeface="Verdana"/>
                <a:cs typeface="Verdana"/>
              </a:rPr>
              <a:t>v</a:t>
            </a:r>
            <a:r>
              <a:rPr sz="1500" spc="-10" dirty="0" err="1">
                <a:latin typeface="Verdana"/>
                <a:cs typeface="Verdana"/>
              </a:rPr>
              <a:t>e</a:t>
            </a:r>
            <a:r>
              <a:rPr sz="1500" spc="-15" dirty="0" err="1">
                <a:latin typeface="Verdana"/>
                <a:cs typeface="Verdana"/>
              </a:rPr>
              <a:t>l</a:t>
            </a:r>
            <a:r>
              <a:rPr sz="1500" spc="-10" dirty="0" err="1">
                <a:latin typeface="Verdana"/>
                <a:cs typeface="Verdana"/>
              </a:rPr>
              <a:t>é</a:t>
            </a:r>
            <a:r>
              <a:rPr sz="1500" dirty="0" err="1">
                <a:latin typeface="Verdana"/>
                <a:cs typeface="Verdana"/>
              </a:rPr>
              <a:t>smó</a:t>
            </a:r>
            <a:r>
              <a:rPr sz="1500" spc="5" dirty="0" err="1">
                <a:latin typeface="Verdana"/>
                <a:cs typeface="Verdana"/>
              </a:rPr>
              <a:t>d</a:t>
            </a:r>
            <a:r>
              <a:rPr sz="1500" spc="-25" dirty="0" err="1">
                <a:latin typeface="Verdana"/>
                <a:cs typeface="Verdana"/>
              </a:rPr>
              <a:t>-</a:t>
            </a:r>
            <a:r>
              <a:rPr sz="1500" dirty="0" err="1">
                <a:latin typeface="Verdana"/>
                <a:cs typeface="Verdana"/>
              </a:rPr>
              <a:t>vá</a:t>
            </a:r>
            <a:r>
              <a:rPr sz="1500" spc="-20" dirty="0" err="1">
                <a:latin typeface="Verdana"/>
                <a:cs typeface="Verdana"/>
              </a:rPr>
              <a:t>l</a:t>
            </a:r>
            <a:r>
              <a:rPr sz="1500" dirty="0" err="1">
                <a:latin typeface="Verdana"/>
                <a:cs typeface="Verdana"/>
              </a:rPr>
              <a:t>tá</a:t>
            </a:r>
            <a:r>
              <a:rPr sz="1500" spc="-10" dirty="0" err="1">
                <a:latin typeface="Verdana"/>
                <a:cs typeface="Verdana"/>
              </a:rPr>
              <a:t>s</a:t>
            </a:r>
            <a:r>
              <a:rPr sz="1500" dirty="0" smtClean="0">
                <a:latin typeface="Verdana"/>
                <a:cs typeface="Verdana"/>
              </a:rPr>
              <a:t>;</a:t>
            </a:r>
            <a:r>
              <a:rPr lang="hu-HU" sz="1500" dirty="0" smtClean="0">
                <a:latin typeface="Verdana"/>
                <a:cs typeface="Verdana"/>
              </a:rPr>
              <a:t> külön gyógynövény </a:t>
            </a:r>
            <a:r>
              <a:rPr lang="hu-HU" sz="1500" dirty="0" err="1" smtClean="0">
                <a:latin typeface="Verdana"/>
                <a:cs typeface="Verdana"/>
              </a:rPr>
              <a:t>felh</a:t>
            </a:r>
            <a:r>
              <a:rPr lang="hu-HU" sz="1500" dirty="0" smtClean="0">
                <a:latin typeface="Verdana"/>
                <a:cs typeface="Verdana"/>
              </a:rPr>
              <a:t>.</a:t>
            </a:r>
          </a:p>
          <a:p>
            <a:pPr marL="299085" marR="5080" indent="-287020">
              <a:lnSpc>
                <a:spcPts val="1620"/>
              </a:lnSpc>
              <a:spcBef>
                <a:spcPts val="1200"/>
              </a:spcBef>
              <a:tabLst>
                <a:tab pos="1878330" algn="l"/>
                <a:tab pos="2234565" algn="l"/>
                <a:tab pos="3813810" algn="l"/>
                <a:tab pos="4144645" algn="l"/>
                <a:tab pos="5405120" algn="l"/>
                <a:tab pos="6540500" algn="l"/>
                <a:tab pos="7498080" algn="l"/>
              </a:tabLst>
            </a:pPr>
            <a:r>
              <a:rPr lang="hu-HU" sz="1500" dirty="0" smtClean="0">
                <a:latin typeface="Verdana"/>
                <a:cs typeface="Verdana"/>
              </a:rPr>
              <a:t>Energiahatékonyság javítása.</a:t>
            </a:r>
          </a:p>
          <a:p>
            <a:pPr marL="299085" marR="5080" indent="-287020">
              <a:lnSpc>
                <a:spcPts val="1620"/>
              </a:lnSpc>
              <a:spcBef>
                <a:spcPts val="1200"/>
              </a:spcBef>
              <a:tabLst>
                <a:tab pos="1878330" algn="l"/>
                <a:tab pos="2234565" algn="l"/>
                <a:tab pos="3813810" algn="l"/>
                <a:tab pos="4144645" algn="l"/>
                <a:tab pos="5405120" algn="l"/>
                <a:tab pos="6540500" algn="l"/>
                <a:tab pos="7498080" algn="l"/>
              </a:tabLst>
            </a:pPr>
            <a:r>
              <a:rPr lang="hu-HU" sz="1500" dirty="0" smtClean="0">
                <a:latin typeface="Verdana"/>
                <a:cs typeface="Verdana"/>
              </a:rPr>
              <a:t>Fiatal gazdák külön kerettel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2209</Words>
  <Application>Microsoft Office PowerPoint</Application>
  <PresentationFormat>Diavetítés a képernyőre (4:3 oldalarány)</PresentationFormat>
  <Paragraphs>505</Paragraphs>
  <Slides>35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Office Theme</vt:lpstr>
      <vt:lpstr>Vidékfejlesztési Program 2014-2020</vt:lpstr>
      <vt:lpstr>Az agrár-vidékfejlesztési támogatások rendszere</vt:lpstr>
      <vt:lpstr>VP források megoszlása</vt:lpstr>
      <vt:lpstr>VP források megoszlása</vt:lpstr>
      <vt:lpstr>Legfontosabb célkitűzések</vt:lpstr>
      <vt:lpstr>Egyszerűbb, hatékonyabb eljárások</vt:lpstr>
      <vt:lpstr>Mg-i termelés Beruházások</vt:lpstr>
      <vt:lpstr>Az állattenyésztés fejlesztési támogatásai</vt:lpstr>
      <vt:lpstr>A kertészet fejlesztési támogatásai</vt:lpstr>
      <vt:lpstr>Kisméretű terménytároló és szárító fejlesztési támogatások</vt:lpstr>
      <vt:lpstr>Mezőgazdasági vízgazdálkodási, öntözésfejlesztési támogatások</vt:lpstr>
      <vt:lpstr>Mezőgazdasági termékek elsődleges feldolgozása (élelmiszeripar)</vt:lpstr>
      <vt:lpstr>Élelmiszer-feldolgozás </vt:lpstr>
      <vt:lpstr>Fiatal gazdák támogatási lehetőségei</vt:lpstr>
      <vt:lpstr>Vidéki térségek fejlesztései</vt:lpstr>
      <vt:lpstr>Vidéki térségek fejlesztései</vt:lpstr>
      <vt:lpstr>Rövid Ellátási Lánc tematikus alprogram</vt:lpstr>
      <vt:lpstr>AKG 2016-2020</vt:lpstr>
      <vt:lpstr>AKG 2016-2020</vt:lpstr>
      <vt:lpstr>ÖKO</vt:lpstr>
      <vt:lpstr>ÖKO</vt:lpstr>
      <vt:lpstr>Natura 2000 gyepterületek kompenzációja</vt:lpstr>
      <vt:lpstr>THÉT kompenzáció (KAT)</vt:lpstr>
      <vt:lpstr>Időjárási kockázatok megelőzése</vt:lpstr>
      <vt:lpstr>Mg-i biztosításokhoz nyújtott támogatás</vt:lpstr>
      <vt:lpstr>Jövedelemstabilizáló eszköz</vt:lpstr>
      <vt:lpstr>Tejágazat szerkezetátalakítását kísérő állatjóléti támogatás</vt:lpstr>
      <vt:lpstr>Együttműködések a VP-ben</vt:lpstr>
      <vt:lpstr>Együttműködések a VP-ben</vt:lpstr>
      <vt:lpstr>Együttműködések a VP-ben</vt:lpstr>
      <vt:lpstr>Együttműködések a VP-ben</vt:lpstr>
      <vt:lpstr>Együttműködések a VP-ben</vt:lpstr>
      <vt:lpstr>Együttműködések a VP-ben</vt:lpstr>
      <vt:lpstr>Tudásátadás, innováció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Attila</dc:creator>
  <cp:lastModifiedBy>Janka</cp:lastModifiedBy>
  <cp:revision>114</cp:revision>
  <dcterms:created xsi:type="dcterms:W3CDTF">2015-09-02T08:28:57Z</dcterms:created>
  <dcterms:modified xsi:type="dcterms:W3CDTF">2016-05-06T06:31:02Z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2015-09-02T00:00:00Z</vt:filetime>
  </property>
</Properties>
</file>